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5" r:id="rId3"/>
    <p:sldId id="300" r:id="rId5"/>
    <p:sldId id="296" r:id="rId6"/>
    <p:sldId id="395" r:id="rId7"/>
    <p:sldId id="396" r:id="rId8"/>
    <p:sldId id="397" r:id="rId9"/>
    <p:sldId id="398" r:id="rId10"/>
    <p:sldId id="399" r:id="rId11"/>
    <p:sldId id="301" r:id="rId12"/>
    <p:sldId id="333" r:id="rId13"/>
    <p:sldId id="422" r:id="rId14"/>
    <p:sldId id="408" r:id="rId15"/>
    <p:sldId id="407" r:id="rId16"/>
    <p:sldId id="338" r:id="rId17"/>
    <p:sldId id="411" r:id="rId18"/>
    <p:sldId id="412" r:id="rId19"/>
    <p:sldId id="413" r:id="rId20"/>
    <p:sldId id="415" r:id="rId21"/>
    <p:sldId id="416" r:id="rId22"/>
    <p:sldId id="424" r:id="rId23"/>
    <p:sldId id="425" r:id="rId24"/>
    <p:sldId id="302" r:id="rId25"/>
    <p:sldId id="342" r:id="rId26"/>
    <p:sldId id="343" r:id="rId27"/>
    <p:sldId id="381" r:id="rId28"/>
    <p:sldId id="405" r:id="rId29"/>
    <p:sldId id="357" r:id="rId30"/>
    <p:sldId id="349" r:id="rId31"/>
    <p:sldId id="400" r:id="rId32"/>
    <p:sldId id="402" r:id="rId33"/>
    <p:sldId id="418" r:id="rId34"/>
    <p:sldId id="427" r:id="rId35"/>
    <p:sldId id="421" r:id="rId36"/>
    <p:sldId id="362" r:id="rId37"/>
    <p:sldId id="358" r:id="rId38"/>
    <p:sldId id="350" r:id="rId39"/>
    <p:sldId id="364" r:id="rId40"/>
    <p:sldId id="367" r:id="rId41"/>
    <p:sldId id="426" r:id="rId42"/>
    <p:sldId id="420" r:id="rId43"/>
    <p:sldId id="359" r:id="rId44"/>
    <p:sldId id="29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D2DEEF"/>
    <a:srgbClr val="EAEFF7"/>
    <a:srgbClr val="3FE9F1"/>
    <a:srgbClr val="189F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0774" autoAdjust="0"/>
  </p:normalViewPr>
  <p:slideViewPr>
    <p:cSldViewPr snapToGrid="0">
      <p:cViewPr varScale="1">
        <p:scale>
          <a:sx n="70" d="100"/>
          <a:sy n="70"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A25A2-6CEB-445C-9EA6-22E84AC2C47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A78B4-81C6-4195-8A13-06DE1A81BA9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各位领导好，我是来自盈智科技的于尚民，接下来我会针对浪潮</a:t>
            </a:r>
            <a:r>
              <a:rPr lang="en-US" altLang="zh-CN" dirty="0"/>
              <a:t>M05</a:t>
            </a:r>
            <a:r>
              <a:rPr lang="zh-CN" altLang="en-US" dirty="0"/>
              <a:t>车间</a:t>
            </a:r>
            <a:r>
              <a:rPr lang="en-US" altLang="zh-CN" dirty="0"/>
              <a:t>AGV</a:t>
            </a:r>
            <a:r>
              <a:rPr lang="zh-CN" altLang="en-US" dirty="0"/>
              <a:t>智能搬运项目进行方案介绍</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首先此项目是通过</a:t>
            </a:r>
            <a:r>
              <a:rPr lang="en-US" altLang="zh-CN" dirty="0"/>
              <a:t>AGV</a:t>
            </a:r>
            <a:r>
              <a:rPr lang="zh-CN" altLang="en-US" dirty="0"/>
              <a:t>实现服务器产品在各个功能区之间的内物流搬运。</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96CD7-762D-4620-8648-DAA6C242D4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提升机有</a:t>
            </a:r>
            <a:r>
              <a:rPr lang="en-US" altLang="zh-CN" dirty="0"/>
              <a:t>2</a:t>
            </a:r>
            <a:r>
              <a:rPr lang="zh-CN" altLang="en-US" dirty="0"/>
              <a:t>个缓存区</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我和海康工程师张以俊将分别通过以下六个方面进行讲述，分别是</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D42823C-A265-4EA1-AB2A-6246F014620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使用的是海康</a:t>
            </a:r>
            <a:r>
              <a:rPr lang="en-US" altLang="zh-CN" dirty="0"/>
              <a:t>AGV</a:t>
            </a:r>
            <a:r>
              <a:rPr lang="zh-CN" altLang="en-US" dirty="0"/>
              <a:t>、当前尺寸下</a:t>
            </a:r>
            <a:r>
              <a:rPr lang="en-US" altLang="zh-CN" dirty="0"/>
              <a:t>1.5T</a:t>
            </a:r>
            <a:r>
              <a:rPr lang="zh-CN" altLang="en-US" dirty="0"/>
              <a:t>的重载</a:t>
            </a:r>
            <a:endParaRPr lang="en-US" altLang="zh-CN"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首先是公司简介</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盈智科技是一家为生产制造，物流配送企业提供自动化方案及软件开发的系统集成商。为客户提供系统集成，软件开发、安装调试，培训售后等一系列服务。</a:t>
            </a:r>
            <a:r>
              <a:rPr lang="en-US" altLang="zh-CN" dirty="0"/>
              <a:t>PPT</a:t>
            </a:r>
            <a:r>
              <a:rPr lang="zh-CN" altLang="en-US" dirty="0"/>
              <a:t>是公司的详细介绍 </a:t>
            </a:r>
            <a:r>
              <a:rPr lang="en-US" altLang="zh-CN" dirty="0"/>
              <a:t>3</a:t>
            </a:r>
            <a:r>
              <a:rPr lang="zh-CN" altLang="en-US" dirty="0"/>
              <a:t>秒</a:t>
            </a:r>
            <a:r>
              <a:rPr lang="en-US" altLang="zh-CN" dirty="0"/>
              <a:t>~5</a:t>
            </a:r>
            <a:r>
              <a:rPr lang="zh-CN" altLang="en-US" dirty="0"/>
              <a:t>秒</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我们的产品和研发团队由多名业务专家和设计师组成，公司技术</a:t>
            </a:r>
            <a:r>
              <a:rPr lang="en-US" altLang="zh-CN" dirty="0"/>
              <a:t>CTO</a:t>
            </a:r>
            <a:r>
              <a:rPr lang="zh-CN" altLang="en-US" dirty="0"/>
              <a:t>，</a:t>
            </a:r>
            <a:r>
              <a:rPr lang="zh-CN" altLang="en-US" baseline="0" dirty="0"/>
              <a:t>     。目前公司员工总共有</a:t>
            </a:r>
            <a:r>
              <a:rPr lang="en-US" altLang="zh-CN" baseline="0" dirty="0"/>
              <a:t>1500</a:t>
            </a:r>
            <a:r>
              <a:rPr lang="zh-CN" altLang="en-US" baseline="0" dirty="0"/>
              <a:t>多人，其中研发团队</a:t>
            </a:r>
            <a:r>
              <a:rPr lang="en-US" altLang="zh-CN" baseline="0" dirty="0"/>
              <a:t>100</a:t>
            </a:r>
            <a:r>
              <a:rPr lang="zh-CN" altLang="en-US" baseline="0" dirty="0"/>
              <a:t>人</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盈智科技做为一个以方案设计和软件开发作为企业核心竞争力的系统集成商，自成立以来已获得包括</a:t>
            </a:r>
            <a:r>
              <a:rPr lang="en-US" altLang="zh-CN" dirty="0"/>
              <a:t>WMS</a:t>
            </a:r>
            <a:r>
              <a:rPr lang="zh-CN" altLang="en-US" dirty="0"/>
              <a:t>、</a:t>
            </a:r>
            <a:r>
              <a:rPr lang="en-US" altLang="zh-CN" dirty="0"/>
              <a:t>WCS</a:t>
            </a:r>
            <a:r>
              <a:rPr lang="zh-CN" altLang="en-US" dirty="0"/>
              <a:t>、</a:t>
            </a:r>
            <a:r>
              <a:rPr lang="en-US" altLang="zh-CN" dirty="0"/>
              <a:t>OMS</a:t>
            </a:r>
            <a:r>
              <a:rPr lang="zh-CN" altLang="en-US" dirty="0"/>
              <a:t>、综合管理平台等多个系统的</a:t>
            </a:r>
            <a:r>
              <a:rPr lang="en-US" altLang="zh-CN" dirty="0"/>
              <a:t>15</a:t>
            </a:r>
            <a:r>
              <a:rPr lang="zh-CN" altLang="en-US" dirty="0"/>
              <a:t>项软著。</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在资质认证方面，盈智科技通过了</a:t>
            </a:r>
            <a:r>
              <a:rPr lang="en-US" altLang="zh-CN" dirty="0"/>
              <a:t>ISO9001</a:t>
            </a:r>
            <a:r>
              <a:rPr lang="zh-CN" altLang="en-US" dirty="0"/>
              <a:t>质量管理体系，知识产权管理体系等多项认证</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在荣誉奖项方面，盈智科技作为海康的战略合作伙伴，在多个领域进行了深度合作。并且取得了华为云认证级经销商，是中国交通运输协会物流技术装备委员会理事单位</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接下来为各位领导讲述业务需求分析及方案</a:t>
            </a:r>
            <a:endParaRPr lang="zh-CN" altLang="en-US" dirty="0"/>
          </a:p>
        </p:txBody>
      </p:sp>
      <p:sp>
        <p:nvSpPr>
          <p:cNvPr id="4" name="灯片编号占位符 3"/>
          <p:cNvSpPr>
            <a:spLocks noGrp="1"/>
          </p:cNvSpPr>
          <p:nvPr>
            <p:ph type="sldNum" sz="quarter" idx="10"/>
          </p:nvPr>
        </p:nvSpPr>
        <p:spPr/>
        <p:txBody>
          <a:bodyPr/>
          <a:lstStyle/>
          <a:p>
            <a:fld id="{316A78B4-81C6-4195-8A13-06DE1A81BA9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任意多边形 1"/>
          <p:cNvSpPr/>
          <p:nvPr userDrawn="1"/>
        </p:nvSpPr>
        <p:spPr>
          <a:xfrm>
            <a:off x="634685" y="1"/>
            <a:ext cx="522095" cy="804139"/>
          </a:xfrm>
          <a:custGeom>
            <a:avLst/>
            <a:gdLst>
              <a:gd name="connsiteX0" fmla="*/ 0 w 391571"/>
              <a:gd name="connsiteY0" fmla="*/ 0 h 942535"/>
              <a:gd name="connsiteX1" fmla="*/ 391571 w 391571"/>
              <a:gd name="connsiteY1" fmla="*/ 0 h 942535"/>
              <a:gd name="connsiteX2" fmla="*/ 391571 w 391571"/>
              <a:gd name="connsiteY2" fmla="*/ 942535 h 942535"/>
              <a:gd name="connsiteX3" fmla="*/ 194623 w 391571"/>
              <a:gd name="connsiteY3" fmla="*/ 604910 h 942535"/>
              <a:gd name="connsiteX4" fmla="*/ 0 w 391571"/>
              <a:gd name="connsiteY4" fmla="*/ 938549 h 942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71" h="942535">
                <a:moveTo>
                  <a:pt x="0" y="0"/>
                </a:moveTo>
                <a:lnTo>
                  <a:pt x="391571" y="0"/>
                </a:lnTo>
                <a:lnTo>
                  <a:pt x="391571" y="942535"/>
                </a:lnTo>
                <a:lnTo>
                  <a:pt x="194623" y="604910"/>
                </a:lnTo>
                <a:lnTo>
                  <a:pt x="0" y="938549"/>
                </a:lnTo>
                <a:close/>
              </a:path>
            </a:pathLst>
          </a:custGeom>
          <a:solidFill>
            <a:srgbClr val="E70334"/>
          </a:solidFill>
          <a:ln>
            <a:noFill/>
          </a:ln>
          <a:effectLst>
            <a:outerShdw blurRad="63500" dist="50800" dir="2820000" sx="110000" sy="110000" algn="ctr" rotWithShape="0">
              <a:srgbClr val="000000">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COVER CORPORATE">
    <p:spTree>
      <p:nvGrpSpPr>
        <p:cNvPr id="1" name=""/>
        <p:cNvGrpSpPr/>
        <p:nvPr/>
      </p:nvGrpSpPr>
      <p:grpSpPr>
        <a:xfrm>
          <a:off x="0" y="0"/>
          <a:ext cx="0" cy="0"/>
          <a:chOff x="0" y="0"/>
          <a:chExt cx="0" cy="0"/>
        </a:xfrm>
      </p:grpSpPr>
      <p:sp>
        <p:nvSpPr>
          <p:cNvPr id="3" name="标题 1"/>
          <p:cNvSpPr txBox="1"/>
          <p:nvPr/>
        </p:nvSpPr>
        <p:spPr>
          <a:xfrm>
            <a:off x="577093" y="68629"/>
            <a:ext cx="6392355" cy="646048"/>
          </a:xfrm>
          <a:prstGeom prst="rect">
            <a:avLst/>
          </a:prstGeom>
        </p:spPr>
        <p:txBody>
          <a:bodyPr lIns="91428" tIns="45713" rIns="91428" bIns="45713"/>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50000"/>
              </a:lnSpc>
            </a:pP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6" name="Picture 13"/>
          <p:cNvPicPr>
            <a:picLocks noChangeAspect="1" noChangeArrowheads="1"/>
          </p:cNvPicPr>
          <p:nvPr userDrawn="1"/>
        </p:nvPicPr>
        <p:blipFill>
          <a:blip r:embed="rId2"/>
          <a:srcRect/>
          <a:stretch>
            <a:fillRect/>
          </a:stretch>
        </p:blipFill>
        <p:spPr bwMode="auto">
          <a:xfrm>
            <a:off x="6" y="41025"/>
            <a:ext cx="635049" cy="1725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OVER CORPORATE">
    <p:spTree>
      <p:nvGrpSpPr>
        <p:cNvPr id="1" name=""/>
        <p:cNvGrpSpPr/>
        <p:nvPr/>
      </p:nvGrpSpPr>
      <p:grpSpPr>
        <a:xfrm>
          <a:off x="0" y="0"/>
          <a:ext cx="0" cy="0"/>
          <a:chOff x="0" y="0"/>
          <a:chExt cx="0" cy="0"/>
        </a:xfrm>
      </p:grpSpPr>
      <p:sp>
        <p:nvSpPr>
          <p:cNvPr id="3" name="标题 1"/>
          <p:cNvSpPr txBox="1"/>
          <p:nvPr/>
        </p:nvSpPr>
        <p:spPr>
          <a:xfrm>
            <a:off x="577093" y="68629"/>
            <a:ext cx="6392355" cy="646048"/>
          </a:xfrm>
          <a:prstGeom prst="rect">
            <a:avLst/>
          </a:prstGeom>
        </p:spPr>
        <p:txBody>
          <a:bodyPr lIns="91428" tIns="45713" rIns="91428" bIns="45713"/>
          <a:lstStyle>
            <a:lvl1pPr algn="ctr" defTabSz="1218565" rtl="0" eaLnBrk="1" latinLnBrk="0" hangingPunct="1">
              <a:spcBef>
                <a:spcPct val="0"/>
              </a:spcBef>
              <a:buNone/>
              <a:defRPr sz="5900" kern="1200">
                <a:solidFill>
                  <a:schemeClr val="tx1"/>
                </a:solidFill>
                <a:latin typeface="+mj-lt"/>
                <a:ea typeface="+mj-ea"/>
                <a:cs typeface="+mj-cs"/>
              </a:defRPr>
            </a:lvl1pPr>
          </a:lstStyle>
          <a:p>
            <a:pPr algn="l">
              <a:lnSpc>
                <a:spcPct val="150000"/>
              </a:lnSpc>
            </a:pP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6" name="Picture 13"/>
          <p:cNvPicPr>
            <a:picLocks noChangeAspect="1" noChangeArrowheads="1"/>
          </p:cNvPicPr>
          <p:nvPr userDrawn="1"/>
        </p:nvPicPr>
        <p:blipFill>
          <a:blip r:embed="rId2"/>
          <a:srcRect/>
          <a:stretch>
            <a:fillRect/>
          </a:stretch>
        </p:blipFill>
        <p:spPr bwMode="auto">
          <a:xfrm>
            <a:off x="6" y="41025"/>
            <a:ext cx="635049" cy="1725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p:cNvPicPr>
            <a:picLocks noChangeAspect="1"/>
          </p:cNvPicPr>
          <p:nvPr userDrawn="1"/>
        </p:nvPicPr>
        <p:blipFill rotWithShape="1">
          <a:blip r:embed="rId3"/>
          <a:srcRect t="20137" b="9115"/>
          <a:stretch>
            <a:fillRect/>
          </a:stretch>
        </p:blipFill>
        <p:spPr>
          <a:xfrm>
            <a:off x="9984859" y="68627"/>
            <a:ext cx="2180368" cy="384043"/>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91F646A-2744-47F6-9460-A5E1FD9A42D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A37D64-54E8-4808-A667-6AD8FE08DAB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F646A-2744-47F6-9460-A5E1FD9A42D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37D64-54E8-4808-A667-6AD8FE08DAB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0.png"/><Relationship Id="rId2" Type="http://schemas.openxmlformats.org/officeDocument/2006/relationships/image" Target="../media/image46.jpeg"/><Relationship Id="rId1" Type="http://schemas.openxmlformats.org/officeDocument/2006/relationships/image" Target="../media/image3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47.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50.emf"/><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8" name="等腰三角形 1"/>
          <p:cNvSpPr/>
          <p:nvPr/>
        </p:nvSpPr>
        <p:spPr>
          <a:xfrm rot="5400000">
            <a:off x="-2715482" y="1939251"/>
            <a:ext cx="7629079" cy="2208419"/>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gradFill flip="none" rotWithShape="1">
            <a:gsLst>
              <a:gs pos="0">
                <a:schemeClr val="tx1">
                  <a:alpha val="20000"/>
                </a:schemeClr>
              </a:gs>
              <a:gs pos="100000">
                <a:schemeClr val="tx1">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
          <p:cNvSpPr/>
          <p:nvPr/>
        </p:nvSpPr>
        <p:spPr>
          <a:xfrm rot="5400000" flipV="1">
            <a:off x="7199560" y="1865559"/>
            <a:ext cx="7743376" cy="2241505"/>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gradFill flip="none" rotWithShape="1">
            <a:gsLst>
              <a:gs pos="0">
                <a:schemeClr val="tx1">
                  <a:alpha val="16000"/>
                </a:schemeClr>
              </a:gs>
              <a:gs pos="100000">
                <a:schemeClr val="tx1">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1492293" y="-403019"/>
            <a:ext cx="9207414" cy="7261019"/>
          </a:xfrm>
          <a:prstGeom prst="triangle">
            <a:avLst/>
          </a:prstGeom>
          <a:gradFill flip="none" rotWithShape="1">
            <a:gsLst>
              <a:gs pos="0">
                <a:schemeClr val="tx1">
                  <a:alpha val="19000"/>
                </a:schemeClr>
              </a:gs>
              <a:gs pos="100000">
                <a:schemeClr val="tx1">
                  <a:alpha val="22000"/>
                </a:schemeClr>
              </a:gs>
            </a:gsLst>
            <a:lin ang="54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2966355" y="1077510"/>
            <a:ext cx="6259287" cy="4936109"/>
          </a:xfrm>
          <a:prstGeom prst="triangle">
            <a:avLst/>
          </a:prstGeom>
          <a:gradFill flip="none" rotWithShape="1">
            <a:gsLst>
              <a:gs pos="0">
                <a:schemeClr val="tx1">
                  <a:alpha val="19000"/>
                </a:schemeClr>
              </a:gs>
              <a:gs pos="100000">
                <a:schemeClr val="tx1">
                  <a:alpha val="22000"/>
                </a:schemeClr>
              </a:gs>
            </a:gsLst>
            <a:lin ang="54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65985" y="2073964"/>
            <a:ext cx="8913586" cy="3046988"/>
          </a:xfrm>
          <a:prstGeom prst="rect">
            <a:avLst/>
          </a:prstGeom>
          <a:noFill/>
        </p:spPr>
        <p:txBody>
          <a:bodyPr wrap="square" rtlCol="0">
            <a:spAutoFit/>
          </a:bodyPr>
          <a:lstStyle/>
          <a:p>
            <a:pPr algn="ct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浪潮</a:t>
            </a: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M05</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车间</a:t>
            </a:r>
            <a:endPar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AGV</a:t>
            </a:r>
            <a:r>
              <a:rPr lang="zh-CN" altLang="en-US"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智能搬运项目</a:t>
            </a:r>
            <a:endParaRPr lang="en-US" altLang="zh-CN" sz="60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ctr"/>
            <a:endPar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ctr"/>
            <a:endPar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pPr algn="ctr"/>
            <a:r>
              <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青岛盈智科技有限公司</a:t>
            </a:r>
            <a:endPar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345543" y="6295922"/>
            <a:ext cx="5500913" cy="400110"/>
          </a:xfrm>
          <a:prstGeom prst="rect">
            <a:avLst/>
          </a:prstGeom>
          <a:noFill/>
        </p:spPr>
        <p:txBody>
          <a:bodyPr wrap="square" rtlCol="0">
            <a:spAutoFit/>
          </a:bodyPr>
          <a:lstStyle/>
          <a:p>
            <a:pPr algn="ctr"/>
            <a:r>
              <a:rPr lang="en-US" altLang="zh-CN" sz="2000" dirty="0">
                <a:solidFill>
                  <a:schemeClr val="bg1">
                    <a:lumMod val="85000"/>
                  </a:schemeClr>
                </a:solidFill>
              </a:rPr>
              <a:t>2019</a:t>
            </a:r>
            <a:endParaRPr lang="zh-CN" altLang="en-US" sz="2000" dirty="0">
              <a:solidFill>
                <a:schemeClr val="bg1">
                  <a:lumMod val="85000"/>
                </a:schemeClr>
              </a:solidFill>
            </a:endParaRPr>
          </a:p>
        </p:txBody>
      </p:sp>
      <p:grpSp>
        <p:nvGrpSpPr>
          <p:cNvPr id="3" name="组合 2"/>
          <p:cNvGrpSpPr/>
          <p:nvPr/>
        </p:nvGrpSpPr>
        <p:grpSpPr>
          <a:xfrm>
            <a:off x="10916991" y="1055291"/>
            <a:ext cx="1346570" cy="4449010"/>
            <a:chOff x="10916991" y="1055291"/>
            <a:chExt cx="1346570" cy="4449010"/>
          </a:xfrm>
        </p:grpSpPr>
        <p:sp>
          <p:nvSpPr>
            <p:cNvPr id="8" name="等腰三角形 1"/>
            <p:cNvSpPr/>
            <p:nvPr/>
          </p:nvSpPr>
          <p:spPr>
            <a:xfrm rot="5400000" flipV="1">
              <a:off x="9336422" y="2635860"/>
              <a:ext cx="4449010" cy="1287872"/>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solidFill>
              <a:srgbClr val="0070C0"/>
            </a:solidFill>
            <a:ln>
              <a:noFill/>
            </a:ln>
            <a:effectLst>
              <a:outerShdw blurRad="127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
            <p:cNvSpPr/>
            <p:nvPr/>
          </p:nvSpPr>
          <p:spPr>
            <a:xfrm rot="5400000" flipV="1">
              <a:off x="10157688" y="2845149"/>
              <a:ext cx="3266251" cy="945494"/>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10450" y="1077509"/>
            <a:ext cx="1385459" cy="4404575"/>
            <a:chOff x="-110450" y="1077509"/>
            <a:chExt cx="1385459" cy="4404575"/>
          </a:xfrm>
        </p:grpSpPr>
        <p:sp>
          <p:nvSpPr>
            <p:cNvPr id="2" name="等腰三角形 1"/>
            <p:cNvSpPr/>
            <p:nvPr/>
          </p:nvSpPr>
          <p:spPr>
            <a:xfrm rot="5400000">
              <a:off x="-1564783" y="2642292"/>
              <a:ext cx="4404575" cy="1275009"/>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solidFill>
              <a:srgbClr val="0070C0"/>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
            <p:cNvSpPr/>
            <p:nvPr/>
          </p:nvSpPr>
          <p:spPr>
            <a:xfrm rot="5400000">
              <a:off x="-1278300" y="2833570"/>
              <a:ext cx="3287282" cy="951582"/>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654040" y="5328757"/>
            <a:ext cx="883919" cy="706164"/>
            <a:chOff x="5686424" y="4775920"/>
            <a:chExt cx="819150" cy="706164"/>
          </a:xfrm>
          <a:effectLst>
            <a:outerShdw blurRad="50800" dist="38100" dir="2700000" algn="tl" rotWithShape="0">
              <a:prstClr val="black">
                <a:alpha val="40000"/>
              </a:prstClr>
            </a:outerShdw>
          </a:effectLst>
        </p:grpSpPr>
        <p:sp>
          <p:nvSpPr>
            <p:cNvPr id="19" name="等腰三角形 18"/>
            <p:cNvSpPr/>
            <p:nvPr/>
          </p:nvSpPr>
          <p:spPr>
            <a:xfrm rot="10800000">
              <a:off x="5686424" y="4775920"/>
              <a:ext cx="819150" cy="70616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5884246" y="4879774"/>
              <a:ext cx="423508" cy="3650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800" fill="hold"/>
                                        <p:tgtEl>
                                          <p:spTgt spid="16"/>
                                        </p:tgtEl>
                                        <p:attrNameLst>
                                          <p:attrName>ppt_x</p:attrName>
                                        </p:attrNameLst>
                                      </p:cBhvr>
                                      <p:tavLst>
                                        <p:tav tm="0">
                                          <p:val>
                                            <p:strVal val="#ppt_x"/>
                                          </p:val>
                                        </p:tav>
                                        <p:tav tm="100000">
                                          <p:val>
                                            <p:strVal val="#ppt_x"/>
                                          </p:val>
                                        </p:tav>
                                      </p:tavLst>
                                    </p:anim>
                                    <p:anim calcmode="lin" valueType="num">
                                      <p:cBhvr additive="base">
                                        <p:cTn id="8" dur="800" fill="hold"/>
                                        <p:tgtEl>
                                          <p:spTgt spid="16"/>
                                        </p:tgtEl>
                                        <p:attrNameLst>
                                          <p:attrName>ppt_y</p:attrName>
                                        </p:attrNameLst>
                                      </p:cBhvr>
                                      <p:tavLst>
                                        <p:tav tm="0">
                                          <p:val>
                                            <p:strVal val="1+#ppt_h/2"/>
                                          </p:val>
                                        </p:tav>
                                        <p:tav tm="100000">
                                          <p:val>
                                            <p:strVal val="#ppt_y"/>
                                          </p:val>
                                        </p:tav>
                                      </p:tavLst>
                                    </p:anim>
                                  </p:childTnLst>
                                </p:cTn>
                              </p:par>
                              <p:par>
                                <p:cTn id="9" presetID="47" presetClass="entr" presetSubtype="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800"/>
                                        <p:tgtEl>
                                          <p:spTgt spid="13"/>
                                        </p:tgtEl>
                                      </p:cBhvr>
                                    </p:animEffect>
                                    <p:anim calcmode="lin" valueType="num">
                                      <p:cBhvr>
                                        <p:cTn id="12" dur="800" fill="hold"/>
                                        <p:tgtEl>
                                          <p:spTgt spid="13"/>
                                        </p:tgtEl>
                                        <p:attrNameLst>
                                          <p:attrName>ppt_x</p:attrName>
                                        </p:attrNameLst>
                                      </p:cBhvr>
                                      <p:tavLst>
                                        <p:tav tm="0">
                                          <p:val>
                                            <p:strVal val="#ppt_x"/>
                                          </p:val>
                                        </p:tav>
                                        <p:tav tm="100000">
                                          <p:val>
                                            <p:strVal val="#ppt_x"/>
                                          </p:val>
                                        </p:tav>
                                      </p:tavLst>
                                    </p:anim>
                                    <p:anim calcmode="lin" valueType="num">
                                      <p:cBhvr>
                                        <p:cTn id="13" dur="800" fill="hold"/>
                                        <p:tgtEl>
                                          <p:spTgt spid="13"/>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70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2" presetClass="entr" presetSubtype="2" decel="60000" fill="hold" grpId="0" nodeType="withEffect">
                                  <p:stCondLst>
                                    <p:cond delay="11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8" decel="60000" fill="hold" grpId="0" nodeType="withEffect">
                                  <p:stCondLst>
                                    <p:cond delay="11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par>
                                <p:cTn id="27" presetID="50" presetClass="entr" presetSubtype="0" decel="100000" fill="hold" nodeType="withEffect">
                                  <p:stCondLst>
                                    <p:cond delay="110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strVal val="#ppt_w+.3"/>
                                          </p:val>
                                        </p:tav>
                                        <p:tav tm="100000">
                                          <p:val>
                                            <p:strVal val="#ppt_w"/>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animEffect transition="in" filter="fade">
                                      <p:cBhvr>
                                        <p:cTn id="31" dur="500"/>
                                        <p:tgtEl>
                                          <p:spTgt spid="3"/>
                                        </p:tgtEl>
                                      </p:cBhvr>
                                    </p:animEffect>
                                  </p:childTnLst>
                                </p:cTn>
                              </p:par>
                              <p:par>
                                <p:cTn id="32" presetID="50" presetClass="entr" presetSubtype="0" decel="100000" fill="hold" nodeType="withEffect">
                                  <p:stCondLst>
                                    <p:cond delay="110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strVal val="#ppt_w+.3"/>
                                          </p:val>
                                        </p:tav>
                                        <p:tav tm="100000">
                                          <p:val>
                                            <p:strVal val="#ppt_w"/>
                                          </p:val>
                                        </p:tav>
                                      </p:tavLst>
                                    </p:anim>
                                    <p:anim calcmode="lin" valueType="num">
                                      <p:cBhvr>
                                        <p:cTn id="35" dur="500" fill="hold"/>
                                        <p:tgtEl>
                                          <p:spTgt spid="4"/>
                                        </p:tgtEl>
                                        <p:attrNameLst>
                                          <p:attrName>ppt_h</p:attrName>
                                        </p:attrNameLst>
                                      </p:cBhvr>
                                      <p:tavLst>
                                        <p:tav tm="0">
                                          <p:val>
                                            <p:strVal val="#ppt_h"/>
                                          </p:val>
                                        </p:tav>
                                        <p:tav tm="100000">
                                          <p:val>
                                            <p:strVal val="#ppt_h"/>
                                          </p:val>
                                        </p:tav>
                                      </p:tavLst>
                                    </p:anim>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3" grpId="0" animBg="1"/>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设计依据</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 name="文本框 1"/>
          <p:cNvSpPr txBox="1"/>
          <p:nvPr/>
        </p:nvSpPr>
        <p:spPr>
          <a:xfrm>
            <a:off x="2377440" y="1625882"/>
            <a:ext cx="7889877" cy="2215991"/>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物料智能转运需求</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潜伏顶升式</a:t>
            </a:r>
            <a:r>
              <a:rPr lang="en-US" altLang="zh-CN" dirty="0">
                <a:latin typeface="微软雅黑" panose="020B0503020204020204" pitchFamily="34" charset="-122"/>
                <a:ea typeface="微软雅黑" panose="020B0503020204020204" pitchFamily="34" charset="-122"/>
              </a:rPr>
              <a:t>AGV</a:t>
            </a:r>
            <a:r>
              <a:rPr lang="zh-CN" altLang="en-US" dirty="0">
                <a:latin typeface="微软雅黑" panose="020B0503020204020204" pitchFamily="34" charset="-122"/>
                <a:ea typeface="微软雅黑" panose="020B0503020204020204" pitchFamily="34" charset="-122"/>
              </a:rPr>
              <a:t>实现：产线到老化区之间的老化架搬运；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潜伏顶升式</a:t>
            </a:r>
            <a:r>
              <a:rPr lang="en-US" altLang="zh-CN" dirty="0">
                <a:latin typeface="微软雅黑" panose="020B0503020204020204" pitchFamily="34" charset="-122"/>
                <a:ea typeface="微软雅黑" panose="020B0503020204020204" pitchFamily="34" charset="-122"/>
              </a:rPr>
              <a:t>AGV</a:t>
            </a:r>
            <a:r>
              <a:rPr lang="zh-CN" altLang="en-US" dirty="0">
                <a:latin typeface="微软雅黑" panose="020B0503020204020204" pitchFamily="34" charset="-122"/>
                <a:ea typeface="微软雅黑" panose="020B0503020204020204" pitchFamily="34" charset="-122"/>
              </a:rPr>
              <a:t>实现：老化区至检验区之间老化架搬运；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潜伏顶升式</a:t>
            </a:r>
            <a:r>
              <a:rPr lang="en-US" altLang="zh-CN" dirty="0">
                <a:latin typeface="微软雅黑" panose="020B0503020204020204" pitchFamily="34" charset="-122"/>
                <a:ea typeface="微软雅黑" panose="020B0503020204020204" pitchFamily="34" charset="-122"/>
              </a:rPr>
              <a:t>AGV</a:t>
            </a:r>
            <a:r>
              <a:rPr lang="zh-CN" altLang="en-US" dirty="0">
                <a:latin typeface="微软雅黑" panose="020B0503020204020204" pitchFamily="34" charset="-122"/>
                <a:ea typeface="微软雅黑" panose="020B0503020204020204" pitchFamily="34" charset="-122"/>
              </a:rPr>
              <a:t>实现：检验区至提升机，提升机至一层包装线间的搬运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147227" y="4029727"/>
            <a:ext cx="4950263" cy="1800493"/>
          </a:xfrm>
          <a:prstGeom prst="rect">
            <a:avLst/>
          </a:prstGeom>
        </p:spPr>
        <p:txBody>
          <a:bodyPr wrap="square">
            <a:spAutoFit/>
          </a:bodyPr>
          <a:lstStyle/>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自动化升级</a:t>
            </a:r>
            <a:r>
              <a:rPr lang="en-US" altLang="zh-CN" sz="2000" b="1" dirty="0">
                <a:solidFill>
                  <a:schemeClr val="accent5"/>
                </a:solidFill>
                <a:latin typeface="微软雅黑" panose="020B0503020204020204" pitchFamily="34" charset="-122"/>
                <a:ea typeface="微软雅黑" panose="020B0503020204020204" pitchFamily="34" charset="-122"/>
              </a:rPr>
              <a:t>:</a:t>
            </a:r>
            <a:endParaRPr lang="en-US" altLang="zh-CN" sz="2000" b="1" dirty="0">
              <a:solidFill>
                <a:schemeClr val="accent5"/>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accent5"/>
                </a:solidFill>
                <a:latin typeface="微软雅黑" panose="020B0503020204020204" pitchFamily="34" charset="-122"/>
                <a:ea typeface="微软雅黑" panose="020B0503020204020204" pitchFamily="34" charset="-122"/>
              </a:rPr>
              <a:t>AGV</a:t>
            </a:r>
            <a:r>
              <a:rPr lang="zh-CN" altLang="en-US" dirty="0">
                <a:solidFill>
                  <a:schemeClr val="accent5"/>
                </a:solidFill>
                <a:latin typeface="微软雅黑" panose="020B0503020204020204" pitchFamily="34" charset="-122"/>
                <a:ea typeface="微软雅黑" panose="020B0503020204020204" pitchFamily="34" charset="-122"/>
              </a:rPr>
              <a:t>与提升机无缝对接</a:t>
            </a:r>
            <a:r>
              <a:rPr lang="en-US" altLang="zh-CN" dirty="0">
                <a:solidFill>
                  <a:schemeClr val="accent5"/>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流转物料</a:t>
            </a:r>
            <a:r>
              <a:rPr lang="en-US" altLang="zh-CN" dirty="0">
                <a:solidFill>
                  <a:schemeClr val="accent5"/>
                </a:solidFill>
                <a:latin typeface="微软雅黑" panose="020B0503020204020204" pitchFamily="34" charset="-122"/>
                <a:ea typeface="微软雅黑" panose="020B0503020204020204" pitchFamily="34" charset="-122"/>
              </a:rPr>
              <a:t>;</a:t>
            </a:r>
            <a:endParaRPr lang="en-US" altLang="zh-CN" dirty="0">
              <a:solidFill>
                <a:schemeClr val="accent5"/>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accent5"/>
                </a:solidFill>
                <a:latin typeface="微软雅黑" panose="020B0503020204020204" pitchFamily="34" charset="-122"/>
                <a:ea typeface="微软雅黑" panose="020B0503020204020204" pitchFamily="34" charset="-122"/>
              </a:rPr>
              <a:t>AGV</a:t>
            </a:r>
            <a:r>
              <a:rPr lang="zh-CN" altLang="en-US" dirty="0">
                <a:solidFill>
                  <a:schemeClr val="accent5"/>
                </a:solidFill>
                <a:latin typeface="微软雅黑" panose="020B0503020204020204" pitchFamily="34" charset="-122"/>
                <a:ea typeface="微软雅黑" panose="020B0503020204020204" pitchFamily="34" charset="-122"/>
              </a:rPr>
              <a:t>与线体自动化设备无缝对接，信息接口传递；</a:t>
            </a: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矩形 14"/>
          <p:cNvSpPr/>
          <p:nvPr/>
        </p:nvSpPr>
        <p:spPr>
          <a:xfrm>
            <a:off x="1364770" y="4019336"/>
            <a:ext cx="4256712" cy="1800493"/>
          </a:xfrm>
          <a:prstGeom prst="rect">
            <a:avLst/>
          </a:prstGeom>
        </p:spPr>
        <p:txBody>
          <a:bodyPr wrap="square">
            <a:spAutoFit/>
          </a:bodyPr>
          <a:lstStyle/>
          <a:p>
            <a:pPr>
              <a:lnSpc>
                <a:spcPct val="150000"/>
              </a:lnSpc>
            </a:pPr>
            <a:r>
              <a:rPr lang="zh-CN" altLang="en-US" sz="2000" b="1" dirty="0">
                <a:solidFill>
                  <a:schemeClr val="accent5"/>
                </a:solidFill>
                <a:latin typeface="微软雅黑" panose="020B0503020204020204" pitchFamily="34" charset="-122"/>
                <a:ea typeface="微软雅黑" panose="020B0503020204020204" pitchFamily="34" charset="-122"/>
              </a:rPr>
              <a:t>信息化创新</a:t>
            </a:r>
            <a:r>
              <a:rPr lang="en-US" altLang="zh-CN" sz="2000" b="1" dirty="0">
                <a:solidFill>
                  <a:schemeClr val="accent5"/>
                </a:solidFill>
                <a:latin typeface="微软雅黑" panose="020B0503020204020204" pitchFamily="34" charset="-122"/>
                <a:ea typeface="微软雅黑" panose="020B0503020204020204" pitchFamily="34" charset="-122"/>
              </a:rPr>
              <a:t>:</a:t>
            </a:r>
            <a:endParaRPr lang="en-US" altLang="zh-CN" sz="2000" b="1" dirty="0">
              <a:solidFill>
                <a:schemeClr val="accent5"/>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accent5"/>
                </a:solidFill>
                <a:latin typeface="微软雅黑" panose="020B0503020204020204" pitchFamily="34" charset="-122"/>
                <a:ea typeface="微软雅黑" panose="020B0503020204020204" pitchFamily="34" charset="-122"/>
              </a:rPr>
              <a:t>WCS</a:t>
            </a:r>
            <a:r>
              <a:rPr lang="zh-CN" altLang="en-US" dirty="0">
                <a:solidFill>
                  <a:schemeClr val="accent5"/>
                </a:solidFill>
                <a:latin typeface="微软雅黑" panose="020B0503020204020204" pitchFamily="34" charset="-122"/>
                <a:ea typeface="微软雅黑" panose="020B0503020204020204" pitchFamily="34" charset="-122"/>
              </a:rPr>
              <a:t>与</a:t>
            </a:r>
            <a:r>
              <a:rPr lang="en-US" altLang="zh-CN" dirty="0">
                <a:solidFill>
                  <a:schemeClr val="accent5"/>
                </a:solidFill>
                <a:latin typeface="微软雅黑" panose="020B0503020204020204" pitchFamily="34" charset="-122"/>
                <a:ea typeface="微软雅黑" panose="020B0503020204020204" pitchFamily="34" charset="-122"/>
              </a:rPr>
              <a:t>PDA</a:t>
            </a:r>
            <a:r>
              <a:rPr lang="zh-CN" altLang="en-US" dirty="0">
                <a:solidFill>
                  <a:schemeClr val="accent5"/>
                </a:solidFill>
                <a:latin typeface="微软雅黑" panose="020B0503020204020204" pitchFamily="34" charset="-122"/>
                <a:ea typeface="微软雅黑" panose="020B0503020204020204" pitchFamily="34" charset="-122"/>
              </a:rPr>
              <a:t>设备对接</a:t>
            </a:r>
            <a:r>
              <a:rPr lang="en-US" altLang="zh-CN" dirty="0">
                <a:solidFill>
                  <a:schemeClr val="accent5"/>
                </a:solidFill>
                <a:latin typeface="微软雅黑" panose="020B0503020204020204" pitchFamily="34" charset="-122"/>
                <a:ea typeface="微软雅黑" panose="020B0503020204020204" pitchFamily="34" charset="-122"/>
              </a:rPr>
              <a:t>,</a:t>
            </a:r>
            <a:r>
              <a:rPr lang="zh-CN" altLang="en-US" dirty="0">
                <a:solidFill>
                  <a:schemeClr val="accent5"/>
                </a:solidFill>
                <a:latin typeface="微软雅黑" panose="020B0503020204020204" pitchFamily="34" charset="-122"/>
                <a:ea typeface="微软雅黑" panose="020B0503020204020204" pitchFamily="34" charset="-122"/>
              </a:rPr>
              <a:t>信息传递</a:t>
            </a:r>
            <a:r>
              <a:rPr lang="en-US" altLang="zh-CN" dirty="0">
                <a:solidFill>
                  <a:schemeClr val="accent5"/>
                </a:solidFill>
                <a:latin typeface="微软雅黑" panose="020B0503020204020204" pitchFamily="34" charset="-122"/>
                <a:ea typeface="微软雅黑" panose="020B0503020204020204" pitchFamily="34" charset="-122"/>
              </a:rPr>
              <a:t>;</a:t>
            </a:r>
            <a:endParaRPr lang="en-US" altLang="zh-CN" dirty="0">
              <a:solidFill>
                <a:schemeClr val="accent5"/>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accent5"/>
                </a:solidFill>
                <a:latin typeface="微软雅黑" panose="020B0503020204020204" pitchFamily="34" charset="-122"/>
                <a:ea typeface="微软雅黑" panose="020B0503020204020204" pitchFamily="34" charset="-122"/>
              </a:rPr>
              <a:t>WCS</a:t>
            </a:r>
            <a:r>
              <a:rPr lang="zh-CN" altLang="en-US" dirty="0">
                <a:solidFill>
                  <a:schemeClr val="accent5"/>
                </a:solidFill>
                <a:latin typeface="微软雅黑" panose="020B0503020204020204" pitchFamily="34" charset="-122"/>
                <a:ea typeface="微软雅黑" panose="020B0503020204020204" pitchFamily="34" charset="-122"/>
              </a:rPr>
              <a:t>与呼叫器设备对接，任务触发；</a:t>
            </a:r>
            <a:endParaRPr lang="en-US" altLang="zh-CN" dirty="0">
              <a:solidFill>
                <a:schemeClr val="accent5"/>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accent5"/>
                </a:solidFill>
                <a:latin typeface="微软雅黑" panose="020B0503020204020204" pitchFamily="34" charset="-122"/>
                <a:ea typeface="微软雅黑" panose="020B0503020204020204" pitchFamily="34" charset="-122"/>
              </a:rPr>
              <a:t>物料货架位置可视化；</a:t>
            </a:r>
            <a:endParaRPr lang="en-US" altLang="zh-CN" dirty="0">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641034" y="2834395"/>
            <a:ext cx="991912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41034" y="4835768"/>
            <a:ext cx="991912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5838" y="1342668"/>
            <a:ext cx="515745" cy="1077026"/>
          </a:xfrm>
          <a:prstGeom prst="rect">
            <a:avLst/>
          </a:prstGeom>
          <a:noFill/>
        </p:spPr>
        <p:txBody>
          <a:bodyPr wrap="square" rtlCol="0">
            <a:spAutoFit/>
          </a:bodyPr>
          <a:lstStyle/>
          <a:p>
            <a:r>
              <a:rPr lang="zh-CN" altLang="en-US" sz="2135" b="1" dirty="0">
                <a:latin typeface="微软雅黑" panose="020B0503020204020204" pitchFamily="34" charset="-122"/>
                <a:ea typeface="微软雅黑" panose="020B0503020204020204" pitchFamily="34" charset="-122"/>
              </a:rPr>
              <a:t>管理层</a:t>
            </a:r>
            <a:endParaRPr lang="zh-CN" altLang="en-US" sz="2135" b="1" dirty="0">
              <a:latin typeface="微软雅黑" panose="020B0503020204020204" pitchFamily="34" charset="-122"/>
              <a:ea typeface="微软雅黑" panose="020B0503020204020204" pitchFamily="34" charset="-122"/>
            </a:endParaRPr>
          </a:p>
        </p:txBody>
      </p:sp>
      <p:sp>
        <p:nvSpPr>
          <p:cNvPr id="95" name="TextBox 94"/>
          <p:cNvSpPr txBox="1"/>
          <p:nvPr/>
        </p:nvSpPr>
        <p:spPr>
          <a:xfrm>
            <a:off x="577632" y="3205236"/>
            <a:ext cx="515745" cy="1077026"/>
          </a:xfrm>
          <a:prstGeom prst="rect">
            <a:avLst/>
          </a:prstGeom>
          <a:noFill/>
        </p:spPr>
        <p:txBody>
          <a:bodyPr wrap="square" rtlCol="0">
            <a:spAutoFit/>
          </a:bodyPr>
          <a:lstStyle/>
          <a:p>
            <a:r>
              <a:rPr lang="zh-CN" altLang="en-US" sz="2135" b="1" dirty="0">
                <a:latin typeface="微软雅黑" panose="020B0503020204020204" pitchFamily="34" charset="-122"/>
                <a:ea typeface="微软雅黑" panose="020B0503020204020204" pitchFamily="34" charset="-122"/>
              </a:rPr>
              <a:t>控制层</a:t>
            </a:r>
            <a:endParaRPr lang="zh-CN" altLang="en-US" sz="2135" b="1" dirty="0">
              <a:latin typeface="微软雅黑" panose="020B0503020204020204" pitchFamily="34" charset="-122"/>
              <a:ea typeface="微软雅黑" panose="020B0503020204020204" pitchFamily="34" charset="-122"/>
            </a:endParaRPr>
          </a:p>
        </p:txBody>
      </p:sp>
      <p:sp>
        <p:nvSpPr>
          <p:cNvPr id="96" name="TextBox 95"/>
          <p:cNvSpPr txBox="1"/>
          <p:nvPr/>
        </p:nvSpPr>
        <p:spPr>
          <a:xfrm>
            <a:off x="581996" y="5165828"/>
            <a:ext cx="515745" cy="1077026"/>
          </a:xfrm>
          <a:prstGeom prst="rect">
            <a:avLst/>
          </a:prstGeom>
          <a:noFill/>
        </p:spPr>
        <p:txBody>
          <a:bodyPr wrap="square" rtlCol="0">
            <a:spAutoFit/>
          </a:bodyPr>
          <a:lstStyle/>
          <a:p>
            <a:r>
              <a:rPr lang="zh-CN" altLang="en-US" sz="2135" b="1" dirty="0">
                <a:latin typeface="微软雅黑" panose="020B0503020204020204" pitchFamily="34" charset="-122"/>
                <a:ea typeface="微软雅黑" panose="020B0503020204020204" pitchFamily="34" charset="-122"/>
              </a:rPr>
              <a:t>执行层</a:t>
            </a:r>
            <a:endParaRPr lang="zh-CN" altLang="en-US" sz="2135" b="1" dirty="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01749" y="5147197"/>
            <a:ext cx="1838397" cy="1710803"/>
          </a:xfrm>
          <a:prstGeom prst="rect">
            <a:avLst/>
          </a:prstGeom>
        </p:spPr>
      </p:pic>
      <p:pic>
        <p:nvPicPr>
          <p:cNvPr id="54" name="图片 53" descr="E:\说明书\呼叫器\{D8FB2F61-E515-40CF-ACF7-27DBCA92B79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073" y="1310261"/>
            <a:ext cx="1860460" cy="1318639"/>
          </a:xfrm>
          <a:prstGeom prst="rect">
            <a:avLst/>
          </a:prstGeom>
          <a:noFill/>
          <a:ln>
            <a:noFill/>
          </a:ln>
        </p:spPr>
      </p:pic>
      <p:sp>
        <p:nvSpPr>
          <p:cNvPr id="64" name="TextBox 46"/>
          <p:cNvSpPr txBox="1"/>
          <p:nvPr/>
        </p:nvSpPr>
        <p:spPr>
          <a:xfrm>
            <a:off x="8556668" y="3601129"/>
            <a:ext cx="2156572" cy="379656"/>
          </a:xfrm>
          <a:prstGeom prst="rect">
            <a:avLst/>
          </a:prstGeom>
          <a:noFill/>
        </p:spPr>
        <p:txBody>
          <a:bodyPr wrap="square" rtlCol="0">
            <a:spAutoFit/>
          </a:bodyPr>
          <a:lstStyle>
            <a:defPPr>
              <a:defRPr lang="zh-CN"/>
            </a:defPPr>
            <a:lvl1pPr>
              <a:defRPr sz="1200" b="1">
                <a:solidFill>
                  <a:srgbClr val="FF0000"/>
                </a:solidFill>
              </a:defRPr>
            </a:lvl1pPr>
          </a:lstStyle>
          <a:p>
            <a:r>
              <a:rPr lang="zh-CN" altLang="en-US" sz="1865" b="0" dirty="0">
                <a:latin typeface="微软雅黑" panose="020B0503020204020204" pitchFamily="34" charset="-122"/>
                <a:ea typeface="微软雅黑" panose="020B0503020204020204" pitchFamily="34" charset="-122"/>
              </a:rPr>
              <a:t>梯控系统</a:t>
            </a:r>
            <a:endParaRPr lang="zh-CN" altLang="en-US" sz="1865" b="0" dirty="0">
              <a:latin typeface="微软雅黑" panose="020B0503020204020204" pitchFamily="34" charset="-122"/>
              <a:ea typeface="微软雅黑" panose="020B0503020204020204" pitchFamily="34" charset="-122"/>
            </a:endParaRPr>
          </a:p>
        </p:txBody>
      </p:sp>
      <p:pic>
        <p:nvPicPr>
          <p:cNvPr id="35"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4481" y="2905009"/>
            <a:ext cx="3507134" cy="193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矩形 36"/>
          <p:cNvSpPr/>
          <p:nvPr/>
        </p:nvSpPr>
        <p:spPr>
          <a:xfrm>
            <a:off x="1967163" y="826937"/>
            <a:ext cx="4412581" cy="458908"/>
          </a:xfrm>
          <a:prstGeom prst="rect">
            <a:avLst/>
          </a:prstGeom>
        </p:spPr>
        <p:txBody>
          <a:bodyPr wrap="square">
            <a:spAutoFit/>
          </a:bodyPr>
          <a:lstStyle/>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自动化线体呼叫搬运物料</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空载具</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rotWithShape="1">
          <a:blip r:embed="rId4" cstate="screen"/>
          <a:srcRect t="12954" r="-10188" b="21008"/>
          <a:stretch>
            <a:fillRect/>
          </a:stretch>
        </p:blipFill>
        <p:spPr>
          <a:xfrm>
            <a:off x="57150" y="257174"/>
            <a:ext cx="1276350" cy="781051"/>
          </a:xfrm>
          <a:prstGeom prst="rect">
            <a:avLst/>
          </a:prstGeom>
        </p:spPr>
      </p:pic>
      <p:sp>
        <p:nvSpPr>
          <p:cNvPr id="41" name="文本框 40"/>
          <p:cNvSpPr txBox="1"/>
          <p:nvPr/>
        </p:nvSpPr>
        <p:spPr>
          <a:xfrm>
            <a:off x="1484990" y="260755"/>
            <a:ext cx="6992260" cy="707886"/>
          </a:xfrm>
          <a:prstGeom prst="rect">
            <a:avLst/>
          </a:prstGeom>
          <a:noFill/>
        </p:spPr>
        <p:txBody>
          <a:bodyPr wrap="square" rtlCol="0">
            <a:spAutoFit/>
          </a:bodyPr>
          <a:lstStyle/>
          <a:p>
            <a:r>
              <a:rPr lang="zh-CN" altLang="en-US" sz="4000" b="1" dirty="0">
                <a:solidFill>
                  <a:schemeClr val="tx2"/>
                </a:solidFill>
                <a:latin typeface="Impact" panose="020B0806030902050204" pitchFamily="34" charset="0"/>
                <a:ea typeface="微软雅黑" panose="020B0503020204020204" pitchFamily="34" charset="-122"/>
              </a:rPr>
              <a:t>系统架构</a:t>
            </a:r>
            <a:endParaRPr lang="zh-CN" altLang="en-US" sz="4000" b="1" dirty="0">
              <a:solidFill>
                <a:schemeClr val="tx2"/>
              </a:solidFill>
              <a:latin typeface="Impact" panose="020B0806030902050204" pitchFamily="34" charset="0"/>
              <a:ea typeface="微软雅黑" panose="020B0503020204020204" pitchFamily="34" charset="-122"/>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672" y="1178220"/>
            <a:ext cx="1249822" cy="1635336"/>
          </a:xfrm>
          <a:prstGeom prst="rect">
            <a:avLst/>
          </a:prstGeom>
        </p:spPr>
      </p:pic>
      <p:sp>
        <p:nvSpPr>
          <p:cNvPr id="46" name="矩形 45"/>
          <p:cNvSpPr/>
          <p:nvPr/>
        </p:nvSpPr>
        <p:spPr>
          <a:xfrm>
            <a:off x="7566451" y="1482419"/>
            <a:ext cx="3647152" cy="923330"/>
          </a:xfrm>
          <a:prstGeom prst="rect">
            <a:avLst/>
          </a:prstGeom>
        </p:spPr>
        <p:txBody>
          <a:bodyPr wrap="none">
            <a:spAutoFit/>
          </a:bodyPr>
          <a:lstStyle/>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起点输送线处人工绑定载具信息</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终点成品发货区人工更新载具状态</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48" name="图片 5"/>
          <p:cNvPicPr>
            <a:picLocks noChangeAspect="1" noChangeArrowheads="1"/>
          </p:cNvPicPr>
          <p:nvPr/>
        </p:nvPicPr>
        <p:blipFill>
          <a:blip r:embed="rId6" cstate="print">
            <a:extLst>
              <a:ext uri="{28A0092B-C50C-407E-A947-70E740481C1C}">
                <a14:useLocalDpi xmlns:a14="http://schemas.microsoft.com/office/drawing/2010/main" val="0"/>
              </a:ext>
            </a:extLst>
          </a:blip>
          <a:srcRect l="46426" t="42999" r="14261" b="20601"/>
          <a:stretch>
            <a:fillRect/>
          </a:stretch>
        </p:blipFill>
        <p:spPr bwMode="auto">
          <a:xfrm>
            <a:off x="4869512" y="5690808"/>
            <a:ext cx="1970496" cy="116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上下箭头 48"/>
          <p:cNvSpPr/>
          <p:nvPr/>
        </p:nvSpPr>
        <p:spPr>
          <a:xfrm>
            <a:off x="5602227" y="5097672"/>
            <a:ext cx="359596" cy="5818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006132" y="6048175"/>
            <a:ext cx="1613043"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AGV</a:t>
            </a:r>
            <a:r>
              <a:rPr lang="zh-CN" altLang="en-US" dirty="0">
                <a:solidFill>
                  <a:srgbClr val="FF0000"/>
                </a:solidFill>
                <a:latin typeface="微软雅黑" panose="020B0503020204020204" pitchFamily="34" charset="-122"/>
                <a:ea typeface="微软雅黑" panose="020B0503020204020204" pitchFamily="34" charset="-122"/>
              </a:rPr>
              <a:t>执行任务</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2" name="上下箭头 51"/>
          <p:cNvSpPr/>
          <p:nvPr/>
        </p:nvSpPr>
        <p:spPr>
          <a:xfrm>
            <a:off x="8882292" y="4148636"/>
            <a:ext cx="359596" cy="5818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加号 3"/>
          <p:cNvSpPr/>
          <p:nvPr/>
        </p:nvSpPr>
        <p:spPr>
          <a:xfrm>
            <a:off x="5288972" y="1735281"/>
            <a:ext cx="737755" cy="6234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加号 52"/>
          <p:cNvSpPr/>
          <p:nvPr/>
        </p:nvSpPr>
        <p:spPr>
          <a:xfrm>
            <a:off x="7706590" y="3477490"/>
            <a:ext cx="737755" cy="6234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stretch>
            <a:fillRect/>
          </a:stretch>
        </p:blipFill>
        <p:spPr>
          <a:xfrm>
            <a:off x="185077" y="1609033"/>
            <a:ext cx="8362718" cy="4343400"/>
          </a:xfrm>
          <a:prstGeom prst="rect">
            <a:avLst/>
          </a:prstGeom>
        </p:spPr>
      </p:pic>
      <p:pic>
        <p:nvPicPr>
          <p:cNvPr id="4" name="图片 3"/>
          <p:cNvPicPr>
            <a:picLocks noChangeAspect="1"/>
          </p:cNvPicPr>
          <p:nvPr/>
        </p:nvPicPr>
        <p:blipFill rotWithShape="1">
          <a:blip r:embed="rId2"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5289297"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布局规划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-3</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楼</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2342451" y="3398480"/>
            <a:ext cx="4168895" cy="2212828"/>
            <a:chOff x="1997603" y="4039474"/>
            <a:chExt cx="4168895" cy="2212828"/>
          </a:xfrm>
        </p:grpSpPr>
        <p:sp>
          <p:nvSpPr>
            <p:cNvPr id="24" name="椭圆 23"/>
            <p:cNvSpPr/>
            <p:nvPr/>
          </p:nvSpPr>
          <p:spPr>
            <a:xfrm>
              <a:off x="4677745" y="4039474"/>
              <a:ext cx="216024" cy="216024"/>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1</a:t>
              </a:r>
              <a:endParaRPr lang="zh-CN" altLang="en-US" dirty="0"/>
            </a:p>
          </p:txBody>
        </p:sp>
        <p:sp>
          <p:nvSpPr>
            <p:cNvPr id="25" name="椭圆 24"/>
            <p:cNvSpPr/>
            <p:nvPr/>
          </p:nvSpPr>
          <p:spPr>
            <a:xfrm>
              <a:off x="5960697" y="4493285"/>
              <a:ext cx="205801" cy="226216"/>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2</a:t>
              </a:r>
              <a:endParaRPr lang="zh-CN" altLang="en-US" dirty="0"/>
            </a:p>
          </p:txBody>
        </p:sp>
        <p:sp>
          <p:nvSpPr>
            <p:cNvPr id="26" name="椭圆 25"/>
            <p:cNvSpPr/>
            <p:nvPr/>
          </p:nvSpPr>
          <p:spPr>
            <a:xfrm>
              <a:off x="4478098" y="6036278"/>
              <a:ext cx="216024" cy="216024"/>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3</a:t>
              </a:r>
              <a:endParaRPr lang="zh-CN" altLang="en-US" dirty="0"/>
            </a:p>
          </p:txBody>
        </p:sp>
        <p:sp>
          <p:nvSpPr>
            <p:cNvPr id="27" name="椭圆 26"/>
            <p:cNvSpPr/>
            <p:nvPr/>
          </p:nvSpPr>
          <p:spPr>
            <a:xfrm>
              <a:off x="4199441" y="5366236"/>
              <a:ext cx="216024" cy="216024"/>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4</a:t>
              </a:r>
              <a:endParaRPr lang="zh-CN" altLang="en-US" dirty="0"/>
            </a:p>
          </p:txBody>
        </p:sp>
        <p:sp>
          <p:nvSpPr>
            <p:cNvPr id="28" name="椭圆 27"/>
            <p:cNvSpPr/>
            <p:nvPr/>
          </p:nvSpPr>
          <p:spPr>
            <a:xfrm>
              <a:off x="1997603" y="5594609"/>
              <a:ext cx="216024" cy="216024"/>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5</a:t>
              </a:r>
              <a:endParaRPr lang="zh-CN" altLang="en-US" dirty="0"/>
            </a:p>
          </p:txBody>
        </p:sp>
      </p:grpSp>
      <p:sp>
        <p:nvSpPr>
          <p:cNvPr id="39" name="文本框 38"/>
          <p:cNvSpPr txBox="1"/>
          <p:nvPr/>
        </p:nvSpPr>
        <p:spPr>
          <a:xfrm>
            <a:off x="5187945" y="3301794"/>
            <a:ext cx="1117600" cy="369332"/>
          </a:xfrm>
          <a:prstGeom prst="rect">
            <a:avLst/>
          </a:prstGeom>
          <a:solidFill>
            <a:srgbClr val="FFFF00">
              <a:alpha val="53000"/>
            </a:srgbClr>
          </a:solidFill>
        </p:spPr>
        <p:txBody>
          <a:bodyPr wrap="square" rtlCol="0">
            <a:spAutoFit/>
          </a:bodyPr>
          <a:lstStyle/>
          <a:p>
            <a:r>
              <a:rPr lang="zh-CN" altLang="en-US" b="1" dirty="0">
                <a:solidFill>
                  <a:srgbClr val="FF0000"/>
                </a:solidFill>
              </a:rPr>
              <a:t>组装下线</a:t>
            </a:r>
            <a:endParaRPr lang="zh-CN" altLang="en-US" b="1" dirty="0">
              <a:solidFill>
                <a:srgbClr val="FF0000"/>
              </a:solidFill>
            </a:endParaRPr>
          </a:p>
        </p:txBody>
      </p:sp>
      <p:sp>
        <p:nvSpPr>
          <p:cNvPr id="40" name="文本框 39"/>
          <p:cNvSpPr txBox="1"/>
          <p:nvPr/>
        </p:nvSpPr>
        <p:spPr>
          <a:xfrm>
            <a:off x="6483392" y="3780733"/>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老化区</a:t>
            </a:r>
            <a:endParaRPr lang="zh-CN" altLang="en-US" b="1" dirty="0">
              <a:solidFill>
                <a:srgbClr val="FF0000"/>
              </a:solidFill>
            </a:endParaRPr>
          </a:p>
        </p:txBody>
      </p:sp>
      <p:sp>
        <p:nvSpPr>
          <p:cNvPr id="41" name="文本框 40"/>
          <p:cNvSpPr txBox="1"/>
          <p:nvPr/>
        </p:nvSpPr>
        <p:spPr>
          <a:xfrm>
            <a:off x="5080533" y="5305444"/>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检验区</a:t>
            </a:r>
            <a:endParaRPr lang="zh-CN" altLang="en-US" b="1" dirty="0">
              <a:solidFill>
                <a:srgbClr val="FF0000"/>
              </a:solidFill>
            </a:endParaRPr>
          </a:p>
        </p:txBody>
      </p:sp>
      <p:sp>
        <p:nvSpPr>
          <p:cNvPr id="42" name="文本框 41"/>
          <p:cNvSpPr txBox="1"/>
          <p:nvPr/>
        </p:nvSpPr>
        <p:spPr>
          <a:xfrm>
            <a:off x="4756210" y="4664423"/>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维修区</a:t>
            </a:r>
            <a:endParaRPr lang="zh-CN" altLang="en-US" b="1" dirty="0">
              <a:solidFill>
                <a:srgbClr val="FF0000"/>
              </a:solidFill>
            </a:endParaRPr>
          </a:p>
        </p:txBody>
      </p:sp>
      <p:sp>
        <p:nvSpPr>
          <p:cNvPr id="43" name="文本框 42"/>
          <p:cNvSpPr txBox="1"/>
          <p:nvPr/>
        </p:nvSpPr>
        <p:spPr>
          <a:xfrm>
            <a:off x="2589648" y="4873043"/>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提升机</a:t>
            </a:r>
            <a:endParaRPr lang="zh-CN" altLang="en-US" b="1" dirty="0">
              <a:solidFill>
                <a:srgbClr val="FF0000"/>
              </a:solidFill>
            </a:endParaRPr>
          </a:p>
        </p:txBody>
      </p:sp>
      <p:sp>
        <p:nvSpPr>
          <p:cNvPr id="7" name="矩形 6"/>
          <p:cNvSpPr/>
          <p:nvPr/>
        </p:nvSpPr>
        <p:spPr>
          <a:xfrm>
            <a:off x="8551718" y="2054310"/>
            <a:ext cx="3283528" cy="3298339"/>
          </a:xfrm>
          <a:prstGeom prst="rect">
            <a:avLst/>
          </a:prstGeom>
        </p:spPr>
        <p:txBody>
          <a:bodyPr wrap="square">
            <a:spAutoFit/>
          </a:bodyPr>
          <a:lstStyle/>
          <a:p>
            <a:pPr algn="ctr">
              <a:lnSpc>
                <a:spcPts val="25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楼布局说明</a:t>
            </a:r>
            <a:endParaRPr lang="en-US" altLang="zh-CN"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三层老化架储位：</a:t>
            </a:r>
            <a:r>
              <a:rPr lang="en-US" altLang="zh-CN" sz="1600" b="1" dirty="0">
                <a:latin typeface="微软雅黑" panose="020B0503020204020204" pitchFamily="34" charset="-122"/>
                <a:ea typeface="微软雅黑" panose="020B0503020204020204" pitchFamily="34" charset="-122"/>
              </a:rPr>
              <a:t>80</a:t>
            </a:r>
            <a:r>
              <a:rPr lang="zh-CN" altLang="en-US" sz="1600" b="1" dirty="0">
                <a:latin typeface="微软雅黑" panose="020B0503020204020204" pitchFamily="34" charset="-122"/>
                <a:ea typeface="微软雅黑" panose="020B0503020204020204" pitchFamily="34" charset="-122"/>
              </a:rPr>
              <a:t>个；</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该层区域可分为：产线、老化区、检验区、维修区、提升机及空货架缓存区几部分，</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层作业顺序为：产线下料</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老化区</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待检验</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检验区</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提升机</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层包装线体；</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该层节拍为</a:t>
            </a:r>
            <a:r>
              <a:rPr lang="en-US" altLang="zh-CN" sz="1600" b="1" dirty="0">
                <a:latin typeface="微软雅黑" panose="020B0503020204020204" pitchFamily="34" charset="-122"/>
                <a:ea typeface="微软雅黑" panose="020B0503020204020204" pitchFamily="34" charset="-122"/>
              </a:rPr>
              <a:t>350</a:t>
            </a:r>
            <a:r>
              <a:rPr lang="zh-CN" altLang="en-US" sz="1600" b="1" dirty="0">
                <a:latin typeface="微软雅黑" panose="020B0503020204020204" pitchFamily="34" charset="-122"/>
                <a:ea typeface="微软雅黑" panose="020B0503020204020204" pitchFamily="34" charset="-122"/>
              </a:rPr>
              <a:t>个</a:t>
            </a:r>
            <a:r>
              <a:rPr lang="en-US" altLang="zh-CN" sz="1600" b="1" dirty="0">
                <a:latin typeface="微软雅黑" panose="020B0503020204020204" pitchFamily="34" charset="-122"/>
                <a:ea typeface="微软雅黑" panose="020B0503020204020204" pitchFamily="34" charset="-122"/>
              </a:rPr>
              <a:t>/10h</a:t>
            </a:r>
            <a:endParaRPr lang="en-US" altLang="zh-CN" sz="1600"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endParaRPr lang="en-US" altLang="zh-CN"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64162" y="1606221"/>
            <a:ext cx="8469592" cy="4421822"/>
          </a:xfrm>
          <a:prstGeom prst="rect">
            <a:avLst/>
          </a:prstGeom>
        </p:spPr>
      </p:pic>
      <p:pic>
        <p:nvPicPr>
          <p:cNvPr id="4" name="图片 3"/>
          <p:cNvPicPr>
            <a:picLocks noChangeAspect="1"/>
          </p:cNvPicPr>
          <p:nvPr/>
        </p:nvPicPr>
        <p:blipFill rotWithShape="1">
          <a:blip r:embed="rId2"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5289297"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布局规划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-2</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楼</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nvGrpSpPr>
          <p:cNvPr id="10" name="组合 9"/>
          <p:cNvGrpSpPr/>
          <p:nvPr/>
        </p:nvGrpSpPr>
        <p:grpSpPr>
          <a:xfrm>
            <a:off x="2835387" y="4154964"/>
            <a:ext cx="3983871" cy="1483216"/>
            <a:chOff x="2670784" y="5980583"/>
            <a:chExt cx="3983871" cy="1483216"/>
          </a:xfrm>
        </p:grpSpPr>
        <p:sp>
          <p:nvSpPr>
            <p:cNvPr id="22" name="椭圆 21"/>
            <p:cNvSpPr/>
            <p:nvPr/>
          </p:nvSpPr>
          <p:spPr>
            <a:xfrm>
              <a:off x="5185641" y="5980583"/>
              <a:ext cx="216024" cy="216024"/>
            </a:xfrm>
            <a:prstGeom prst="ellips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1</a:t>
              </a:r>
              <a:endParaRPr lang="zh-CN" altLang="en-US" dirty="0"/>
            </a:p>
          </p:txBody>
        </p:sp>
        <p:sp>
          <p:nvSpPr>
            <p:cNvPr id="27" name="椭圆 26"/>
            <p:cNvSpPr/>
            <p:nvPr/>
          </p:nvSpPr>
          <p:spPr>
            <a:xfrm>
              <a:off x="6438631" y="6517420"/>
              <a:ext cx="216024" cy="216024"/>
            </a:xfrm>
            <a:prstGeom prst="ellips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2</a:t>
              </a:r>
              <a:endParaRPr lang="zh-CN" altLang="en-US" dirty="0"/>
            </a:p>
          </p:txBody>
        </p:sp>
        <p:sp>
          <p:nvSpPr>
            <p:cNvPr id="28" name="椭圆 27"/>
            <p:cNvSpPr/>
            <p:nvPr/>
          </p:nvSpPr>
          <p:spPr>
            <a:xfrm>
              <a:off x="4704783" y="7040028"/>
              <a:ext cx="216024" cy="216024"/>
            </a:xfrm>
            <a:prstGeom prst="ellips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4</a:t>
              </a:r>
              <a:endParaRPr lang="zh-CN" altLang="en-US" dirty="0"/>
            </a:p>
          </p:txBody>
        </p:sp>
        <p:sp>
          <p:nvSpPr>
            <p:cNvPr id="29" name="椭圆 28"/>
            <p:cNvSpPr/>
            <p:nvPr/>
          </p:nvSpPr>
          <p:spPr>
            <a:xfrm>
              <a:off x="2670784" y="7247775"/>
              <a:ext cx="216024" cy="216024"/>
            </a:xfrm>
            <a:prstGeom prst="ellips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5</a:t>
              </a:r>
              <a:endParaRPr lang="zh-CN" altLang="en-US" dirty="0"/>
            </a:p>
          </p:txBody>
        </p:sp>
      </p:grpSp>
      <p:sp>
        <p:nvSpPr>
          <p:cNvPr id="3" name="文本框 2"/>
          <p:cNvSpPr txBox="1"/>
          <p:nvPr/>
        </p:nvSpPr>
        <p:spPr>
          <a:xfrm>
            <a:off x="5566268" y="4099402"/>
            <a:ext cx="1117600" cy="369332"/>
          </a:xfrm>
          <a:prstGeom prst="rect">
            <a:avLst/>
          </a:prstGeom>
          <a:solidFill>
            <a:srgbClr val="FFFF00">
              <a:alpha val="53000"/>
            </a:srgbClr>
          </a:solidFill>
        </p:spPr>
        <p:txBody>
          <a:bodyPr wrap="square" rtlCol="0">
            <a:spAutoFit/>
          </a:bodyPr>
          <a:lstStyle/>
          <a:p>
            <a:r>
              <a:rPr lang="zh-CN" altLang="en-US" b="1" dirty="0">
                <a:solidFill>
                  <a:srgbClr val="FF0000"/>
                </a:solidFill>
              </a:rPr>
              <a:t>组装下线</a:t>
            </a:r>
            <a:endParaRPr lang="zh-CN" altLang="en-US" b="1" dirty="0">
              <a:solidFill>
                <a:srgbClr val="FF0000"/>
              </a:solidFill>
            </a:endParaRPr>
          </a:p>
        </p:txBody>
      </p:sp>
      <p:sp>
        <p:nvSpPr>
          <p:cNvPr id="6" name="文本框 5"/>
          <p:cNvSpPr txBox="1"/>
          <p:nvPr/>
        </p:nvSpPr>
        <p:spPr>
          <a:xfrm>
            <a:off x="6852617" y="4625537"/>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老化区</a:t>
            </a:r>
            <a:endParaRPr lang="zh-CN" altLang="en-US" b="1" dirty="0">
              <a:solidFill>
                <a:srgbClr val="FF0000"/>
              </a:solidFill>
            </a:endParaRPr>
          </a:p>
        </p:txBody>
      </p:sp>
      <p:sp>
        <p:nvSpPr>
          <p:cNvPr id="42" name="椭圆 41"/>
          <p:cNvSpPr/>
          <p:nvPr/>
        </p:nvSpPr>
        <p:spPr>
          <a:xfrm>
            <a:off x="4784381" y="5670163"/>
            <a:ext cx="216024" cy="216024"/>
          </a:xfrm>
          <a:prstGeom prst="ellipse">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3</a:t>
            </a:r>
            <a:endParaRPr lang="zh-CN" altLang="en-US" dirty="0"/>
          </a:p>
        </p:txBody>
      </p:sp>
      <p:sp>
        <p:nvSpPr>
          <p:cNvPr id="43" name="文本框 42"/>
          <p:cNvSpPr txBox="1"/>
          <p:nvPr/>
        </p:nvSpPr>
        <p:spPr>
          <a:xfrm>
            <a:off x="5088748" y="5069378"/>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维修区</a:t>
            </a:r>
            <a:endParaRPr lang="zh-CN" altLang="en-US" b="1" dirty="0">
              <a:solidFill>
                <a:srgbClr val="FF0000"/>
              </a:solidFill>
            </a:endParaRPr>
          </a:p>
        </p:txBody>
      </p:sp>
      <p:sp>
        <p:nvSpPr>
          <p:cNvPr id="44" name="文本框 43"/>
          <p:cNvSpPr txBox="1"/>
          <p:nvPr/>
        </p:nvSpPr>
        <p:spPr>
          <a:xfrm>
            <a:off x="5209017" y="5638180"/>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检验区</a:t>
            </a:r>
            <a:endParaRPr lang="zh-CN" altLang="en-US" b="1" dirty="0">
              <a:solidFill>
                <a:srgbClr val="FF0000"/>
              </a:solidFill>
            </a:endParaRPr>
          </a:p>
        </p:txBody>
      </p:sp>
      <p:sp>
        <p:nvSpPr>
          <p:cNvPr id="45" name="文本框 44"/>
          <p:cNvSpPr txBox="1"/>
          <p:nvPr/>
        </p:nvSpPr>
        <p:spPr>
          <a:xfrm>
            <a:off x="3036917" y="5333017"/>
            <a:ext cx="955040" cy="369332"/>
          </a:xfrm>
          <a:prstGeom prst="rect">
            <a:avLst/>
          </a:prstGeom>
          <a:solidFill>
            <a:srgbClr val="FFFF00">
              <a:alpha val="40000"/>
            </a:srgbClr>
          </a:solidFill>
        </p:spPr>
        <p:txBody>
          <a:bodyPr wrap="square" rtlCol="0">
            <a:spAutoFit/>
          </a:bodyPr>
          <a:lstStyle/>
          <a:p>
            <a:pPr algn="ctr"/>
            <a:r>
              <a:rPr lang="zh-CN" altLang="en-US" b="1" dirty="0">
                <a:solidFill>
                  <a:srgbClr val="FF0000"/>
                </a:solidFill>
              </a:rPr>
              <a:t>提升机</a:t>
            </a:r>
            <a:endParaRPr lang="zh-CN" altLang="en-US" b="1" dirty="0">
              <a:solidFill>
                <a:srgbClr val="FF0000"/>
              </a:solidFill>
            </a:endParaRPr>
          </a:p>
        </p:txBody>
      </p:sp>
      <p:sp>
        <p:nvSpPr>
          <p:cNvPr id="7" name="矩形 6"/>
          <p:cNvSpPr/>
          <p:nvPr/>
        </p:nvSpPr>
        <p:spPr>
          <a:xfrm>
            <a:off x="8749145" y="2000161"/>
            <a:ext cx="3200400" cy="2977738"/>
          </a:xfrm>
          <a:prstGeom prst="rect">
            <a:avLst/>
          </a:prstGeom>
        </p:spPr>
        <p:txBody>
          <a:bodyPr wrap="square">
            <a:spAutoFit/>
          </a:bodyPr>
          <a:lstStyle/>
          <a:p>
            <a:pPr algn="ctr">
              <a:lnSpc>
                <a:spcPts val="2500"/>
              </a:lnSpc>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楼布局说明：</a:t>
            </a:r>
            <a:endParaRPr lang="en-US" altLang="zh-CN"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二层老化架储位：</a:t>
            </a:r>
            <a:r>
              <a:rPr lang="en-US" altLang="zh-CN" sz="1600" b="1" dirty="0">
                <a:latin typeface="微软雅黑" panose="020B0503020204020204" pitchFamily="34" charset="-122"/>
                <a:ea typeface="微软雅黑" panose="020B0503020204020204" pitchFamily="34" charset="-122"/>
              </a:rPr>
              <a:t>60</a:t>
            </a:r>
            <a:r>
              <a:rPr lang="zh-CN" altLang="en-US" sz="1600" b="1" dirty="0">
                <a:latin typeface="微软雅黑" panose="020B0503020204020204" pitchFamily="34" charset="-122"/>
                <a:ea typeface="微软雅黑" panose="020B0503020204020204" pitchFamily="34" charset="-122"/>
              </a:rPr>
              <a:t>个</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该层区域可分为：产线、老化区、检验区、维修区、提升机及空货架缓存区几部分，</a:t>
            </a:r>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层作业顺序为：产线下料</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老化区</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待检验</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检验区</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提升机</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层；</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该层节拍为</a:t>
            </a:r>
            <a:r>
              <a:rPr lang="en-US" altLang="zh-CN" sz="1600" b="1" dirty="0">
                <a:latin typeface="微软雅黑" panose="020B0503020204020204" pitchFamily="34" charset="-122"/>
                <a:ea typeface="微软雅黑" panose="020B0503020204020204" pitchFamily="34" charset="-122"/>
              </a:rPr>
              <a:t>350</a:t>
            </a:r>
            <a:r>
              <a:rPr lang="zh-CN" altLang="en-US" sz="1600" b="1" dirty="0">
                <a:latin typeface="微软雅黑" panose="020B0503020204020204" pitchFamily="34" charset="-122"/>
                <a:ea typeface="微软雅黑" panose="020B0503020204020204" pitchFamily="34" charset="-122"/>
              </a:rPr>
              <a:t>个</a:t>
            </a:r>
            <a:r>
              <a:rPr lang="en-US" altLang="zh-CN" sz="1600" b="1" dirty="0">
                <a:latin typeface="微软雅黑" panose="020B0503020204020204" pitchFamily="34" charset="-122"/>
                <a:ea typeface="微软雅黑" panose="020B0503020204020204" pitchFamily="34" charset="-122"/>
              </a:rPr>
              <a:t>/10h</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5289297"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布局规划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—1</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楼</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7" name="文本框 26"/>
          <p:cNvSpPr txBox="1"/>
          <p:nvPr/>
        </p:nvSpPr>
        <p:spPr>
          <a:xfrm>
            <a:off x="8019093" y="2311916"/>
            <a:ext cx="3920062" cy="2613536"/>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楼布局说明：</a:t>
            </a:r>
            <a:endParaRPr lang="en-US" altLang="zh-CN"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zh-CN" sz="1600" b="1" dirty="0">
                <a:latin typeface="微软雅黑" panose="020B0503020204020204" pitchFamily="34" charset="-122"/>
                <a:ea typeface="微软雅黑" panose="020B0503020204020204" pitchFamily="34" charset="-122"/>
              </a:rPr>
              <a:t>日均节拍：每层</a:t>
            </a:r>
            <a:r>
              <a:rPr lang="en-US" altLang="zh-CN" sz="1600" b="1" dirty="0">
                <a:latin typeface="微软雅黑" panose="020B0503020204020204" pitchFamily="34" charset="-122"/>
                <a:ea typeface="微软雅黑" panose="020B0503020204020204" pitchFamily="34" charset="-122"/>
              </a:rPr>
              <a:t>350</a:t>
            </a:r>
            <a:r>
              <a:rPr lang="zh-CN" altLang="zh-CN" sz="1600" b="1" dirty="0">
                <a:latin typeface="微软雅黑" panose="020B0503020204020204" pitchFamily="34" charset="-122"/>
                <a:ea typeface="微软雅黑" panose="020B0503020204020204" pitchFamily="34" charset="-122"/>
              </a:rPr>
              <a:t>个</a:t>
            </a:r>
            <a:r>
              <a:rPr lang="en-US" altLang="zh-CN" sz="1600" b="1" dirty="0">
                <a:latin typeface="微软雅黑" panose="020B0503020204020204" pitchFamily="34" charset="-122"/>
                <a:ea typeface="微软雅黑" panose="020B0503020204020204" pitchFamily="34" charset="-122"/>
              </a:rPr>
              <a:t>/10h</a:t>
            </a:r>
            <a:r>
              <a:rPr lang="zh-CN" altLang="zh-CN"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2-3</a:t>
            </a:r>
            <a:r>
              <a:rPr lang="zh-CN" altLang="zh-CN" sz="1600" b="1" dirty="0">
                <a:latin typeface="微软雅黑" panose="020B0503020204020204" pitchFamily="34" charset="-122"/>
                <a:ea typeface="微软雅黑" panose="020B0503020204020204" pitchFamily="34" charset="-122"/>
              </a:rPr>
              <a:t>层峰值节拍假定相同</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层节拍</a:t>
            </a:r>
            <a:r>
              <a:rPr lang="en-US" altLang="zh-CN" sz="1600" b="1" dirty="0">
                <a:latin typeface="微软雅黑" panose="020B0503020204020204" pitchFamily="34" charset="-122"/>
                <a:ea typeface="微软雅黑" panose="020B0503020204020204" pitchFamily="34" charset="-122"/>
              </a:rPr>
              <a:t>700</a:t>
            </a:r>
            <a:r>
              <a:rPr lang="zh-CN" altLang="en-US" sz="1600" b="1" dirty="0">
                <a:latin typeface="微软雅黑" panose="020B0503020204020204" pitchFamily="34" charset="-122"/>
                <a:ea typeface="微软雅黑" panose="020B0503020204020204" pitchFamily="34" charset="-122"/>
              </a:rPr>
              <a:t>个</a:t>
            </a:r>
            <a:r>
              <a:rPr lang="en-US" altLang="zh-CN" sz="1600" b="1" dirty="0">
                <a:latin typeface="微软雅黑" panose="020B0503020204020204" pitchFamily="34" charset="-122"/>
                <a:ea typeface="微软雅黑" panose="020B0503020204020204" pitchFamily="34" charset="-122"/>
              </a:rPr>
              <a:t>/10h</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zh-CN" sz="1600" b="1" dirty="0">
                <a:latin typeface="微软雅黑" panose="020B0503020204020204" pitchFamily="34" charset="-122"/>
                <a:ea typeface="微软雅黑" panose="020B0503020204020204" pitchFamily="34" charset="-122"/>
              </a:rPr>
              <a:t>整个区域可分为：产线、老化区、检验区、维修区、提升机及空货架缓存区几部分</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ts val="25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在</a:t>
            </a:r>
            <a:r>
              <a:rPr lang="en-US" altLang="zh-CN" sz="1600" b="1" dirty="0">
                <a:latin typeface="微软雅黑" panose="020B0503020204020204" pitchFamily="34" charset="-122"/>
                <a:ea typeface="微软雅黑" panose="020B0503020204020204" pitchFamily="34" charset="-122"/>
              </a:rPr>
              <a:t>1F</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AGV</a:t>
            </a:r>
            <a:r>
              <a:rPr lang="zh-CN" altLang="en-US" sz="1600" b="1" dirty="0">
                <a:latin typeface="微软雅黑" panose="020B0503020204020204" pitchFamily="34" charset="-122"/>
                <a:ea typeface="微软雅黑" panose="020B0503020204020204" pitchFamily="34" charset="-122"/>
              </a:rPr>
              <a:t>将货物由提升机搬运至包装线体</a:t>
            </a:r>
            <a:endParaRPr lang="zh-CN" altLang="en-US" sz="20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78035" y="1467471"/>
            <a:ext cx="7743825" cy="4908302"/>
            <a:chOff x="685112" y="1313686"/>
            <a:chExt cx="7743825" cy="4908302"/>
          </a:xfrm>
        </p:grpSpPr>
        <p:pic>
          <p:nvPicPr>
            <p:cNvPr id="28" name="图片 27"/>
            <p:cNvPicPr>
              <a:picLocks noChangeAspect="1"/>
            </p:cNvPicPr>
            <p:nvPr/>
          </p:nvPicPr>
          <p:blipFill>
            <a:blip r:embed="rId2"/>
            <a:stretch>
              <a:fillRect/>
            </a:stretch>
          </p:blipFill>
          <p:spPr>
            <a:xfrm>
              <a:off x="685112" y="1313686"/>
              <a:ext cx="7743825" cy="4448175"/>
            </a:xfrm>
            <a:prstGeom prst="rect">
              <a:avLst/>
            </a:prstGeom>
          </p:spPr>
        </p:pic>
        <p:sp>
          <p:nvSpPr>
            <p:cNvPr id="2" name="文本框 1"/>
            <p:cNvSpPr txBox="1"/>
            <p:nvPr/>
          </p:nvSpPr>
          <p:spPr>
            <a:xfrm>
              <a:off x="4075256" y="4222237"/>
              <a:ext cx="963535" cy="369332"/>
            </a:xfrm>
            <a:prstGeom prst="rect">
              <a:avLst/>
            </a:prstGeom>
            <a:solidFill>
              <a:schemeClr val="accent1">
                <a:alpha val="55000"/>
              </a:schemeClr>
            </a:solidFill>
          </p:spPr>
          <p:txBody>
            <a:bodyPr wrap="square" rtlCol="0">
              <a:spAutoFit/>
            </a:bodyPr>
            <a:lstStyle/>
            <a:p>
              <a:pPr algn="ctr"/>
              <a:r>
                <a:rPr lang="zh-CN" altLang="en-US" b="1" dirty="0">
                  <a:solidFill>
                    <a:srgbClr val="FF0000"/>
                  </a:solidFill>
                </a:rPr>
                <a:t>提升机</a:t>
              </a:r>
              <a:endParaRPr lang="zh-CN" altLang="en-US" b="1" dirty="0">
                <a:solidFill>
                  <a:srgbClr val="FF0000"/>
                </a:solidFill>
              </a:endParaRPr>
            </a:p>
          </p:txBody>
        </p:sp>
        <p:cxnSp>
          <p:nvCxnSpPr>
            <p:cNvPr id="9" name="直接箭头连接符 8"/>
            <p:cNvCxnSpPr/>
            <p:nvPr/>
          </p:nvCxnSpPr>
          <p:spPr>
            <a:xfrm>
              <a:off x="4643252" y="4591569"/>
              <a:ext cx="257521" cy="5493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51326" y="5844988"/>
              <a:ext cx="1232898" cy="369332"/>
            </a:xfrm>
            <a:prstGeom prst="rect">
              <a:avLst/>
            </a:prstGeom>
            <a:solidFill>
              <a:srgbClr val="FFFF00">
                <a:alpha val="49000"/>
              </a:srgbClr>
            </a:solidFill>
          </p:spPr>
          <p:txBody>
            <a:bodyPr wrap="square" rtlCol="0">
              <a:spAutoFit/>
            </a:bodyPr>
            <a:lstStyle/>
            <a:p>
              <a:pPr algn="ctr"/>
              <a:r>
                <a:rPr lang="zh-CN" altLang="en-US" b="1" dirty="0">
                  <a:solidFill>
                    <a:srgbClr val="FF0000"/>
                  </a:solidFill>
                </a:rPr>
                <a:t>包装线体</a:t>
              </a:r>
              <a:endParaRPr lang="zh-CN" altLang="en-US" b="1" dirty="0">
                <a:solidFill>
                  <a:srgbClr val="FF0000"/>
                </a:solidFill>
              </a:endParaRPr>
            </a:p>
          </p:txBody>
        </p:sp>
        <p:cxnSp>
          <p:nvCxnSpPr>
            <p:cNvPr id="13" name="直接箭头连接符 12"/>
            <p:cNvCxnSpPr/>
            <p:nvPr/>
          </p:nvCxnSpPr>
          <p:spPr>
            <a:xfrm flipV="1">
              <a:off x="4675909" y="5235702"/>
              <a:ext cx="560270" cy="57281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37079" y="5383658"/>
              <a:ext cx="595901" cy="18493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flipH="1" flipV="1">
              <a:off x="5435029" y="5478346"/>
              <a:ext cx="375574" cy="47640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326585" y="5852656"/>
              <a:ext cx="1372166" cy="369332"/>
            </a:xfrm>
            <a:prstGeom prst="rect">
              <a:avLst/>
            </a:prstGeom>
            <a:solidFill>
              <a:srgbClr val="FFFF00">
                <a:alpha val="49000"/>
              </a:srgbClr>
            </a:solidFill>
          </p:spPr>
          <p:txBody>
            <a:bodyPr wrap="square" rtlCol="0">
              <a:spAutoFit/>
            </a:bodyPr>
            <a:lstStyle/>
            <a:p>
              <a:pPr algn="ctr"/>
              <a:r>
                <a:rPr lang="zh-CN" altLang="en-US" b="1" dirty="0">
                  <a:solidFill>
                    <a:srgbClr val="FF0000"/>
                  </a:solidFill>
                </a:rPr>
                <a:t>满料缓存区</a:t>
              </a:r>
              <a:endParaRPr lang="zh-CN" altLang="en-US" b="1" dirty="0">
                <a:solidFill>
                  <a:srgbClr val="FF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业务流程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 name="文本框 1"/>
          <p:cNvSpPr txBox="1"/>
          <p:nvPr/>
        </p:nvSpPr>
        <p:spPr>
          <a:xfrm>
            <a:off x="373347" y="1349952"/>
            <a:ext cx="7236897" cy="507831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产线至老化区：</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服务器下线至老化架，调试完毕人工通过</a:t>
            </a:r>
            <a:r>
              <a:rPr lang="en-US" altLang="zh-CN" dirty="0">
                <a:latin typeface="微软雅黑" panose="020B0503020204020204" pitchFamily="34" charset="-122"/>
                <a:ea typeface="微软雅黑" panose="020B0503020204020204" pitchFamily="34" charset="-122"/>
              </a:rPr>
              <a:t>PDA</a:t>
            </a:r>
            <a:r>
              <a:rPr lang="zh-CN" altLang="en-US" dirty="0">
                <a:latin typeface="微软雅黑" panose="020B0503020204020204" pitchFamily="34" charset="-122"/>
                <a:ea typeface="微软雅黑" panose="020B0503020204020204" pitchFamily="34" charset="-122"/>
              </a:rPr>
              <a:t>扫码或呼叫器触发搬运任务，并提供终点信息；</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 WCS</a:t>
            </a:r>
            <a:r>
              <a:rPr lang="zh-CN" altLang="en-US" dirty="0">
                <a:latin typeface="微软雅黑" panose="020B0503020204020204" pitchFamily="34" charset="-122"/>
                <a:ea typeface="微软雅黑" panose="020B0503020204020204" pitchFamily="34" charset="-122"/>
              </a:rPr>
              <a:t>调度</a:t>
            </a:r>
            <a:r>
              <a:rPr lang="en-US" altLang="zh-CN" dirty="0">
                <a:latin typeface="微软雅黑" panose="020B0503020204020204" pitchFamily="34" charset="-122"/>
                <a:ea typeface="微软雅黑" panose="020B0503020204020204" pitchFamily="34" charset="-122"/>
              </a:rPr>
              <a:t>AGV</a:t>
            </a:r>
            <a:r>
              <a:rPr lang="zh-CN" altLang="en-US" dirty="0">
                <a:latin typeface="微软雅黑" panose="020B0503020204020204" pitchFamily="34" charset="-122"/>
                <a:ea typeface="微软雅黑" panose="020B0503020204020204" pitchFamily="34" charset="-122"/>
              </a:rPr>
              <a:t>前往指定起点搬运料架至老化区，选择空储位放置；</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 AGV</a:t>
            </a:r>
            <a:r>
              <a:rPr lang="zh-CN" altLang="en-US" dirty="0">
                <a:latin typeface="微软雅黑" panose="020B0503020204020204" pitchFamily="34" charset="-122"/>
                <a:ea typeface="微软雅黑" panose="020B0503020204020204" pitchFamily="34" charset="-122"/>
              </a:rPr>
              <a:t>放下料架后，返回执行空货架搬运任务，搬运空货架至产线缓存区空储位；</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4. AGV</a:t>
            </a:r>
            <a:r>
              <a:rPr lang="zh-CN" altLang="en-US" dirty="0">
                <a:latin typeface="微软雅黑" panose="020B0503020204020204" pitchFamily="34" charset="-122"/>
                <a:ea typeface="微软雅黑" panose="020B0503020204020204" pitchFamily="34" charset="-122"/>
              </a:rPr>
              <a:t>放下料架后，返回执行下一任务或待命。</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*注：</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rgbClr val="C00000"/>
                </a:solidFill>
                <a:latin typeface="微软雅黑" panose="020B0503020204020204" pitchFamily="34" charset="-122"/>
                <a:ea typeface="微软雅黑" panose="020B0503020204020204" pitchFamily="34" charset="-122"/>
              </a:rPr>
              <a:t>产线下料完毕后，支持手动与自动两种任务触发方式，分别由</a:t>
            </a:r>
            <a:r>
              <a:rPr lang="en-US" altLang="zh-CN" dirty="0">
                <a:solidFill>
                  <a:srgbClr val="C00000"/>
                </a:solidFill>
                <a:latin typeface="微软雅黑" panose="020B0503020204020204" pitchFamily="34" charset="-122"/>
                <a:ea typeface="微软雅黑" panose="020B0503020204020204" pitchFamily="34" charset="-122"/>
              </a:rPr>
              <a:t>PDA</a:t>
            </a:r>
            <a:r>
              <a:rPr lang="zh-CN" altLang="en-US" dirty="0">
                <a:solidFill>
                  <a:srgbClr val="C00000"/>
                </a:solidFill>
                <a:latin typeface="微软雅黑" panose="020B0503020204020204" pitchFamily="34" charset="-122"/>
                <a:ea typeface="微软雅黑" panose="020B0503020204020204" pitchFamily="34" charset="-122"/>
              </a:rPr>
              <a:t>和呼叫器与</a:t>
            </a:r>
            <a:r>
              <a:rPr lang="en-US" altLang="zh-CN" dirty="0">
                <a:solidFill>
                  <a:srgbClr val="C00000"/>
                </a:solidFill>
                <a:latin typeface="微软雅黑" panose="020B0503020204020204" pitchFamily="34" charset="-122"/>
                <a:ea typeface="微软雅黑" panose="020B0503020204020204" pitchFamily="34" charset="-122"/>
              </a:rPr>
              <a:t>WCS</a:t>
            </a:r>
            <a:r>
              <a:rPr lang="zh-CN" altLang="en-US" dirty="0">
                <a:solidFill>
                  <a:srgbClr val="C00000"/>
                </a:solidFill>
                <a:latin typeface="微软雅黑" panose="020B0503020204020204" pitchFamily="34" charset="-122"/>
                <a:ea typeface="微软雅黑" panose="020B0503020204020204" pitchFamily="34" charset="-122"/>
              </a:rPr>
              <a:t>控制系统对接，区域划分以实际为主；</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dirty="0">
                <a:solidFill>
                  <a:srgbClr val="C00000"/>
                </a:solidFill>
                <a:latin typeface="微软雅黑" panose="020B0503020204020204" pitchFamily="34" charset="-122"/>
                <a:ea typeface="微软雅黑" panose="020B0503020204020204" pitchFamily="34" charset="-122"/>
              </a:rPr>
              <a:t>2F</a:t>
            </a:r>
            <a:r>
              <a:rPr lang="zh-CN" altLang="en-US" dirty="0">
                <a:solidFill>
                  <a:srgbClr val="C00000"/>
                </a:solidFill>
                <a:latin typeface="微软雅黑" panose="020B0503020204020204" pitchFamily="34" charset="-122"/>
                <a:ea typeface="微软雅黑" panose="020B0503020204020204" pitchFamily="34" charset="-122"/>
              </a:rPr>
              <a:t>该流程与</a:t>
            </a:r>
            <a:r>
              <a:rPr lang="en-US" altLang="zh-CN" dirty="0">
                <a:solidFill>
                  <a:srgbClr val="C00000"/>
                </a:solidFill>
                <a:latin typeface="微软雅黑" panose="020B0503020204020204" pitchFamily="34" charset="-122"/>
                <a:ea typeface="微软雅黑" panose="020B0503020204020204" pitchFamily="34" charset="-122"/>
              </a:rPr>
              <a:t>3F</a:t>
            </a:r>
            <a:r>
              <a:rPr lang="zh-CN" altLang="en-US" dirty="0">
                <a:solidFill>
                  <a:srgbClr val="C00000"/>
                </a:solidFill>
                <a:latin typeface="微软雅黑" panose="020B0503020204020204" pitchFamily="34" charset="-122"/>
                <a:ea typeface="微软雅黑" panose="020B0503020204020204" pitchFamily="34" charset="-122"/>
              </a:rPr>
              <a:t>相似。</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344656" y="4466145"/>
            <a:ext cx="4412581" cy="458908"/>
          </a:xfrm>
          <a:prstGeom prst="rect">
            <a:avLst/>
          </a:prstGeom>
        </p:spPr>
        <p:txBody>
          <a:bodyPr wrap="square">
            <a:spAutoFit/>
          </a:bodyPr>
          <a:lstStyle/>
          <a:p>
            <a:pPr>
              <a:lnSpc>
                <a:spcPct val="150000"/>
              </a:lnSpc>
            </a:pP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矩形 14"/>
          <p:cNvSpPr/>
          <p:nvPr/>
        </p:nvSpPr>
        <p:spPr>
          <a:xfrm>
            <a:off x="2227216" y="4466145"/>
            <a:ext cx="3561284" cy="458908"/>
          </a:xfrm>
          <a:prstGeom prst="rect">
            <a:avLst/>
          </a:prstGeom>
        </p:spPr>
        <p:txBody>
          <a:bodyPr wrap="square">
            <a:spAutoFit/>
          </a:bodyPr>
          <a:lstStyle/>
          <a:p>
            <a:pPr>
              <a:lnSpc>
                <a:spcPct val="150000"/>
              </a:lnSpc>
            </a:pPr>
            <a:endParaRPr lang="en-US" altLang="zh-CN" dirty="0">
              <a:solidFill>
                <a:schemeClr val="accent5"/>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7693837" y="1672469"/>
            <a:ext cx="4259778" cy="4566771"/>
            <a:chOff x="7695917" y="1238128"/>
            <a:chExt cx="4259778" cy="4566771"/>
          </a:xfrm>
        </p:grpSpPr>
        <p:pic>
          <p:nvPicPr>
            <p:cNvPr id="6" name="图片 5"/>
            <p:cNvPicPr>
              <a:picLocks noChangeAspect="1"/>
            </p:cNvPicPr>
            <p:nvPr/>
          </p:nvPicPr>
          <p:blipFill>
            <a:blip r:embed="rId2"/>
            <a:stretch>
              <a:fillRect/>
            </a:stretch>
          </p:blipFill>
          <p:spPr>
            <a:xfrm>
              <a:off x="7695917" y="1238128"/>
              <a:ext cx="4259778" cy="4566771"/>
            </a:xfrm>
            <a:prstGeom prst="rect">
              <a:avLst/>
            </a:prstGeom>
          </p:spPr>
        </p:pic>
        <p:sp>
          <p:nvSpPr>
            <p:cNvPr id="7" name="文本框 6"/>
            <p:cNvSpPr txBox="1"/>
            <p:nvPr/>
          </p:nvSpPr>
          <p:spPr>
            <a:xfrm>
              <a:off x="7910984" y="1386427"/>
              <a:ext cx="955497" cy="646331"/>
            </a:xfrm>
            <a:prstGeom prst="rect">
              <a:avLst/>
            </a:prstGeom>
            <a:solidFill>
              <a:srgbClr val="FFFF00">
                <a:alpha val="45000"/>
              </a:srgbClr>
            </a:solidFill>
          </p:spPr>
          <p:txBody>
            <a:bodyPr wrap="square" rtlCol="0">
              <a:spAutoFit/>
            </a:bodyPr>
            <a:lstStyle/>
            <a:p>
              <a:pPr algn="ctr"/>
              <a:r>
                <a:rPr lang="zh-CN" altLang="en-US" dirty="0">
                  <a:solidFill>
                    <a:schemeClr val="accent1">
                      <a:lumMod val="75000"/>
                    </a:schemeClr>
                  </a:solidFill>
                </a:rPr>
                <a:t>空料车暂存区</a:t>
              </a:r>
              <a:endParaRPr lang="zh-CN" altLang="en-US" dirty="0">
                <a:solidFill>
                  <a:schemeClr val="accent1">
                    <a:lumMod val="75000"/>
                  </a:schemeClr>
                </a:solidFill>
              </a:endParaRPr>
            </a:p>
          </p:txBody>
        </p:sp>
        <p:sp>
          <p:nvSpPr>
            <p:cNvPr id="8" name="文本框 7"/>
            <p:cNvSpPr txBox="1"/>
            <p:nvPr/>
          </p:nvSpPr>
          <p:spPr>
            <a:xfrm>
              <a:off x="8043541" y="2815854"/>
              <a:ext cx="1078787" cy="338554"/>
            </a:xfrm>
            <a:prstGeom prst="rect">
              <a:avLst/>
            </a:prstGeom>
            <a:solidFill>
              <a:srgbClr val="FFFF00">
                <a:alpha val="45000"/>
              </a:srgbClr>
            </a:solidFill>
          </p:spPr>
          <p:txBody>
            <a:bodyPr wrap="square" rtlCol="0">
              <a:spAutoFit/>
            </a:bodyPr>
            <a:lstStyle/>
            <a:p>
              <a:pPr algn="ctr"/>
              <a:r>
                <a:rPr lang="zh-CN" altLang="en-US" sz="1600" dirty="0">
                  <a:solidFill>
                    <a:srgbClr val="00B0F0"/>
                  </a:solidFill>
                </a:rPr>
                <a:t>搬运起点</a:t>
              </a:r>
              <a:endParaRPr lang="zh-CN" altLang="en-US" sz="1600" dirty="0">
                <a:solidFill>
                  <a:srgbClr val="00B0F0"/>
                </a:solidFill>
              </a:endParaRPr>
            </a:p>
          </p:txBody>
        </p:sp>
        <p:sp>
          <p:nvSpPr>
            <p:cNvPr id="10" name="文本框 9"/>
            <p:cNvSpPr txBox="1"/>
            <p:nvPr/>
          </p:nvSpPr>
          <p:spPr>
            <a:xfrm>
              <a:off x="9389451" y="1509143"/>
              <a:ext cx="2508607" cy="338554"/>
            </a:xfrm>
            <a:prstGeom prst="rect">
              <a:avLst/>
            </a:prstGeom>
            <a:solidFill>
              <a:srgbClr val="FFFF00">
                <a:alpha val="45000"/>
              </a:srgbClr>
            </a:solidFill>
          </p:spPr>
          <p:txBody>
            <a:bodyPr wrap="square" rtlCol="0">
              <a:spAutoFit/>
            </a:bodyPr>
            <a:lstStyle/>
            <a:p>
              <a:pPr algn="ctr"/>
              <a:r>
                <a:rPr lang="zh-CN" altLang="en-US" sz="1600" dirty="0">
                  <a:solidFill>
                    <a:srgbClr val="00B0F0"/>
                  </a:solidFill>
                </a:rPr>
                <a:t>老化区</a:t>
              </a:r>
              <a:endParaRPr lang="zh-CN" altLang="en-US" sz="1600" dirty="0">
                <a:solidFill>
                  <a:srgbClr val="00B0F0"/>
                </a:solidFill>
              </a:endParaRPr>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业务流程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 name="文本框 1"/>
          <p:cNvSpPr txBox="1"/>
          <p:nvPr/>
        </p:nvSpPr>
        <p:spPr>
          <a:xfrm>
            <a:off x="228601" y="1869498"/>
            <a:ext cx="5421954" cy="3600986"/>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老化区至检验区：</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老化完毕后，人工检查插线是否完全剥离，支持</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扫码下发搬运任务，用</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时需提供终点信息；</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2. WCS</a:t>
            </a:r>
            <a:r>
              <a:rPr lang="zh-CN" altLang="en-US" sz="1600" dirty="0">
                <a:latin typeface="微软雅黑" panose="020B0503020204020204" pitchFamily="34" charset="-122"/>
                <a:ea typeface="微软雅黑" panose="020B0503020204020204" pitchFamily="34" charset="-122"/>
              </a:rPr>
              <a:t>调度</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前往指定起点搬运料架至指定检验区终点，系统自行选择空储位放置；</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3. AGV</a:t>
            </a:r>
            <a:r>
              <a:rPr lang="zh-CN" altLang="en-US" sz="1600" dirty="0">
                <a:latin typeface="微软雅黑" panose="020B0503020204020204" pitchFamily="34" charset="-122"/>
                <a:ea typeface="微软雅黑" panose="020B0503020204020204" pitchFamily="34" charset="-122"/>
              </a:rPr>
              <a:t>放下料架后，返回执行下一任务或待命。</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solidFill>
                  <a:srgbClr val="C00000"/>
                </a:solidFill>
                <a:latin typeface="微软雅黑" panose="020B0503020204020204" pitchFamily="34" charset="-122"/>
                <a:ea typeface="微软雅黑" panose="020B0503020204020204" pitchFamily="34" charset="-122"/>
              </a:rPr>
              <a:t>*注：</a:t>
            </a:r>
            <a:r>
              <a:rPr lang="en-US" altLang="zh-CN" dirty="0">
                <a:solidFill>
                  <a:srgbClr val="C00000"/>
                </a:solidFill>
                <a:latin typeface="微软雅黑" panose="020B0503020204020204" pitchFamily="34" charset="-122"/>
                <a:ea typeface="微软雅黑" panose="020B0503020204020204" pitchFamily="34" charset="-122"/>
              </a:rPr>
              <a:t>2F</a:t>
            </a:r>
            <a:r>
              <a:rPr lang="zh-CN" altLang="en-US" dirty="0">
                <a:solidFill>
                  <a:srgbClr val="C00000"/>
                </a:solidFill>
                <a:latin typeface="微软雅黑" panose="020B0503020204020204" pitchFamily="34" charset="-122"/>
                <a:ea typeface="微软雅黑" panose="020B0503020204020204" pitchFamily="34" charset="-122"/>
              </a:rPr>
              <a:t>该流程与</a:t>
            </a:r>
            <a:r>
              <a:rPr lang="en-US" altLang="zh-CN" dirty="0">
                <a:solidFill>
                  <a:srgbClr val="C00000"/>
                </a:solidFill>
                <a:latin typeface="微软雅黑" panose="020B0503020204020204" pitchFamily="34" charset="-122"/>
                <a:ea typeface="微软雅黑" panose="020B0503020204020204" pitchFamily="34" charset="-122"/>
              </a:rPr>
              <a:t>3F</a:t>
            </a:r>
            <a:r>
              <a:rPr lang="zh-CN" altLang="en-US" dirty="0">
                <a:solidFill>
                  <a:srgbClr val="C00000"/>
                </a:solidFill>
                <a:latin typeface="微软雅黑" panose="020B0503020204020204" pitchFamily="34" charset="-122"/>
                <a:ea typeface="微软雅黑" panose="020B0503020204020204" pitchFamily="34" charset="-122"/>
              </a:rPr>
              <a:t>相似。</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344656" y="4466145"/>
            <a:ext cx="4412581" cy="458908"/>
          </a:xfrm>
          <a:prstGeom prst="rect">
            <a:avLst/>
          </a:prstGeom>
        </p:spPr>
        <p:txBody>
          <a:bodyPr wrap="square">
            <a:spAutoFit/>
          </a:bodyPr>
          <a:lstStyle/>
          <a:p>
            <a:pPr>
              <a:lnSpc>
                <a:spcPct val="150000"/>
              </a:lnSpc>
            </a:pP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矩形 14"/>
          <p:cNvSpPr/>
          <p:nvPr/>
        </p:nvSpPr>
        <p:spPr>
          <a:xfrm>
            <a:off x="2227216" y="4466145"/>
            <a:ext cx="3561284" cy="458908"/>
          </a:xfrm>
          <a:prstGeom prst="rect">
            <a:avLst/>
          </a:prstGeom>
        </p:spPr>
        <p:txBody>
          <a:bodyPr wrap="square">
            <a:spAutoFit/>
          </a:bodyPr>
          <a:lstStyle/>
          <a:p>
            <a:pPr>
              <a:lnSpc>
                <a:spcPct val="150000"/>
              </a:lnSpc>
            </a:pPr>
            <a:endParaRPr lang="en-US" altLang="zh-CN" dirty="0">
              <a:solidFill>
                <a:schemeClr val="accent5"/>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5830064" y="2232329"/>
            <a:ext cx="6209720" cy="3097111"/>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125746" y="1647950"/>
            <a:ext cx="6869262" cy="3546344"/>
          </a:xfrm>
          <a:prstGeom prst="rect">
            <a:avLst/>
          </a:prstGeom>
        </p:spPr>
      </p:pic>
      <p:pic>
        <p:nvPicPr>
          <p:cNvPr id="4" name="图片 3"/>
          <p:cNvPicPr>
            <a:picLocks noChangeAspect="1"/>
          </p:cNvPicPr>
          <p:nvPr/>
        </p:nvPicPr>
        <p:blipFill rotWithShape="1">
          <a:blip r:embed="rId2"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业务流程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 name="文本框 1"/>
          <p:cNvSpPr txBox="1"/>
          <p:nvPr/>
        </p:nvSpPr>
        <p:spPr>
          <a:xfrm>
            <a:off x="176646" y="1185899"/>
            <a:ext cx="4755300" cy="5447645"/>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检验区至</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楼：</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检验合格后，人工通过呼叫器（支持</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扫码）下发搬运任务，用</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时需提供终点信息；</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2. WCS</a:t>
            </a:r>
            <a:r>
              <a:rPr lang="zh-CN" altLang="en-US" sz="1600" dirty="0">
                <a:latin typeface="微软雅黑" panose="020B0503020204020204" pitchFamily="34" charset="-122"/>
                <a:ea typeface="微软雅黑" panose="020B0503020204020204" pitchFamily="34" charset="-122"/>
              </a:rPr>
              <a:t>调度</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前往检验区指定起点搬运料架至提升机口，同时调度</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至提升机口等待接料；</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3. AGV</a:t>
            </a:r>
            <a:r>
              <a:rPr lang="zh-CN" altLang="en-US" sz="1600" dirty="0">
                <a:latin typeface="微软雅黑" panose="020B0503020204020204" pitchFamily="34" charset="-122"/>
                <a:ea typeface="微软雅黑" panose="020B0503020204020204" pitchFamily="34" charset="-122"/>
              </a:rPr>
              <a:t>到达提升机口后原地等待，</a:t>
            </a:r>
            <a:r>
              <a:rPr lang="en-US" altLang="zh-CN" sz="1600" dirty="0">
                <a:latin typeface="微软雅黑" panose="020B0503020204020204" pitchFamily="34" charset="-122"/>
                <a:ea typeface="微软雅黑" panose="020B0503020204020204" pitchFamily="34" charset="-122"/>
              </a:rPr>
              <a:t>WCS</a:t>
            </a:r>
            <a:r>
              <a:rPr lang="zh-CN" altLang="en-US" sz="1600" dirty="0">
                <a:latin typeface="微软雅黑" panose="020B0503020204020204" pitchFamily="34" charset="-122"/>
                <a:ea typeface="微软雅黑" panose="020B0503020204020204" pitchFamily="34" charset="-122"/>
              </a:rPr>
              <a:t>与提升机</a:t>
            </a:r>
            <a:r>
              <a:rPr lang="en-US" altLang="zh-CN" sz="1600" dirty="0">
                <a:latin typeface="微软雅黑" panose="020B0503020204020204" pitchFamily="34" charset="-122"/>
                <a:ea typeface="微软雅黑" panose="020B0503020204020204" pitchFamily="34" charset="-122"/>
              </a:rPr>
              <a:t>PLC</a:t>
            </a:r>
            <a:r>
              <a:rPr lang="zh-CN" altLang="en-US" sz="1600" dirty="0">
                <a:latin typeface="微软雅黑" panose="020B0503020204020204" pitchFamily="34" charset="-122"/>
                <a:ea typeface="微软雅黑" panose="020B0503020204020204" pitchFamily="34" charset="-122"/>
              </a:rPr>
              <a:t>通讯，提升机开门后，</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将料架放至提升机内，</a:t>
            </a:r>
            <a:r>
              <a:rPr lang="en-US" altLang="zh-CN" sz="1600" dirty="0">
                <a:latin typeface="微软雅黑" panose="020B0503020204020204" pitchFamily="34" charset="-122"/>
                <a:ea typeface="微软雅黑" panose="020B0503020204020204" pitchFamily="34" charset="-122"/>
              </a:rPr>
              <a:t>WCS</a:t>
            </a:r>
            <a:r>
              <a:rPr lang="zh-CN" altLang="en-US" sz="1600" dirty="0">
                <a:latin typeface="微软雅黑" panose="020B0503020204020204" pitchFamily="34" charset="-122"/>
                <a:ea typeface="微软雅黑" panose="020B0503020204020204" pitchFamily="34" charset="-122"/>
              </a:rPr>
              <a:t>通知提升机送料至指定楼层；</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老化架由提升机到达</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将料架搬运至满料缓存区，</a:t>
            </a:r>
            <a:r>
              <a:rPr lang="en-US" altLang="zh-CN" sz="1600" dirty="0">
                <a:latin typeface="微软雅黑" panose="020B0503020204020204" pitchFamily="34" charset="-122"/>
                <a:ea typeface="微软雅黑" panose="020B0503020204020204" pitchFamily="34" charset="-122"/>
              </a:rPr>
              <a:t>WCS</a:t>
            </a:r>
            <a:r>
              <a:rPr lang="zh-CN" altLang="en-US" sz="1600" dirty="0">
                <a:latin typeface="微软雅黑" panose="020B0503020204020204" pitchFamily="34" charset="-122"/>
                <a:ea typeface="微软雅黑" panose="020B0503020204020204" pitchFamily="34" charset="-122"/>
              </a:rPr>
              <a:t>自行选择空储位放置；</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5. 1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放下料架后，返回执行下一任务或待命。</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solidFill>
                  <a:srgbClr val="C00000"/>
                </a:solidFill>
                <a:latin typeface="微软雅黑" panose="020B0503020204020204" pitchFamily="34" charset="-122"/>
                <a:ea typeface="微软雅黑" panose="020B0503020204020204" pitchFamily="34" charset="-122"/>
              </a:rPr>
              <a:t>注：</a:t>
            </a:r>
            <a:r>
              <a:rPr lang="en-US" altLang="zh-CN" dirty="0">
                <a:solidFill>
                  <a:srgbClr val="C00000"/>
                </a:solidFill>
                <a:latin typeface="微软雅黑" panose="020B0503020204020204" pitchFamily="34" charset="-122"/>
                <a:ea typeface="微软雅黑" panose="020B0503020204020204" pitchFamily="34" charset="-122"/>
              </a:rPr>
              <a:t>2F</a:t>
            </a:r>
            <a:r>
              <a:rPr lang="zh-CN" altLang="en-US" dirty="0">
                <a:solidFill>
                  <a:srgbClr val="C00000"/>
                </a:solidFill>
                <a:latin typeface="微软雅黑" panose="020B0503020204020204" pitchFamily="34" charset="-122"/>
                <a:ea typeface="微软雅黑" panose="020B0503020204020204" pitchFamily="34" charset="-122"/>
              </a:rPr>
              <a:t>该流程与</a:t>
            </a:r>
            <a:r>
              <a:rPr lang="en-US" altLang="zh-CN" dirty="0">
                <a:solidFill>
                  <a:srgbClr val="C00000"/>
                </a:solidFill>
                <a:latin typeface="微软雅黑" panose="020B0503020204020204" pitchFamily="34" charset="-122"/>
                <a:ea typeface="微软雅黑" panose="020B0503020204020204" pitchFamily="34" charset="-122"/>
              </a:rPr>
              <a:t>3F</a:t>
            </a:r>
            <a:r>
              <a:rPr lang="zh-CN" altLang="en-US" dirty="0">
                <a:solidFill>
                  <a:srgbClr val="C00000"/>
                </a:solidFill>
                <a:latin typeface="微软雅黑" panose="020B0503020204020204" pitchFamily="34" charset="-122"/>
                <a:ea typeface="微软雅黑" panose="020B0503020204020204" pitchFamily="34" charset="-122"/>
              </a:rPr>
              <a:t>相似。</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p:txBody>
      </p:sp>
      <p:sp>
        <p:nvSpPr>
          <p:cNvPr id="3" name="矩形 2"/>
          <p:cNvSpPr/>
          <p:nvPr/>
        </p:nvSpPr>
        <p:spPr>
          <a:xfrm>
            <a:off x="6344656" y="4466145"/>
            <a:ext cx="4412581" cy="458908"/>
          </a:xfrm>
          <a:prstGeom prst="rect">
            <a:avLst/>
          </a:prstGeom>
        </p:spPr>
        <p:txBody>
          <a:bodyPr wrap="square">
            <a:spAutoFit/>
          </a:bodyPr>
          <a:lstStyle/>
          <a:p>
            <a:pPr>
              <a:lnSpc>
                <a:spcPct val="150000"/>
              </a:lnSpc>
            </a:pP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矩形 14"/>
          <p:cNvSpPr/>
          <p:nvPr/>
        </p:nvSpPr>
        <p:spPr>
          <a:xfrm>
            <a:off x="2227216" y="4466145"/>
            <a:ext cx="3561284" cy="458908"/>
          </a:xfrm>
          <a:prstGeom prst="rect">
            <a:avLst/>
          </a:prstGeom>
        </p:spPr>
        <p:txBody>
          <a:bodyPr wrap="square">
            <a:spAutoFit/>
          </a:bodyPr>
          <a:lstStyle/>
          <a:p>
            <a:pPr>
              <a:lnSpc>
                <a:spcPct val="150000"/>
              </a:lnSpc>
            </a:pPr>
            <a:endParaRPr lang="en-US" altLang="zh-CN" dirty="0">
              <a:solidFill>
                <a:schemeClr val="accent5"/>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2954" r="-10188" b="21008"/>
          <a:stretch>
            <a:fillRect/>
          </a:stretch>
        </p:blipFill>
        <p:spPr>
          <a:xfrm>
            <a:off x="57150" y="257174"/>
            <a:ext cx="1276350" cy="781051"/>
          </a:xfrm>
          <a:prstGeom prst="rect">
            <a:avLst/>
          </a:prstGeom>
        </p:spPr>
      </p:pic>
      <p:sp>
        <p:nvSpPr>
          <p:cNvPr id="5" name="文本框 4"/>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业务流程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2" name="文本框 1"/>
          <p:cNvSpPr txBox="1"/>
          <p:nvPr/>
        </p:nvSpPr>
        <p:spPr>
          <a:xfrm>
            <a:off x="508661" y="1322326"/>
            <a:ext cx="5070323" cy="4939814"/>
          </a:xfrm>
          <a:prstGeom prst="rect">
            <a:avLst/>
          </a:prstGeom>
          <a:noFill/>
        </p:spPr>
        <p:txBody>
          <a:bodyPr wrap="square" rtlCol="0">
            <a:spAutoFit/>
          </a:bodyPr>
          <a:lstStyle/>
          <a:p>
            <a:pPr algn="just">
              <a:lnSpc>
                <a:spcPct val="150000"/>
              </a:lnSpc>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楼包装线体空满交换：</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人工通过呼叫器（支持</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扫码）下发搬运任务，用</a:t>
            </a:r>
            <a:r>
              <a:rPr lang="en-US" altLang="zh-CN" sz="1600" dirty="0">
                <a:latin typeface="微软雅黑" panose="020B0503020204020204" pitchFamily="34" charset="-122"/>
                <a:ea typeface="微软雅黑" panose="020B0503020204020204" pitchFamily="34" charset="-122"/>
              </a:rPr>
              <a:t>PDA</a:t>
            </a:r>
            <a:r>
              <a:rPr lang="zh-CN" altLang="en-US" sz="1600" dirty="0">
                <a:latin typeface="微软雅黑" panose="020B0503020204020204" pitchFamily="34" charset="-122"/>
                <a:ea typeface="微软雅黑" panose="020B0503020204020204" pitchFamily="34" charset="-122"/>
              </a:rPr>
              <a:t>时需提供终点信息；</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2. WCS</a:t>
            </a:r>
            <a:r>
              <a:rPr lang="zh-CN" altLang="en-US" sz="1600" dirty="0">
                <a:latin typeface="微软雅黑" panose="020B0503020204020204" pitchFamily="34" charset="-122"/>
                <a:ea typeface="微软雅黑" panose="020B0503020204020204" pitchFamily="34" charset="-122"/>
              </a:rPr>
              <a:t>调度</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前往指定包装线体起点搬运空料架至指定提升机终点，同时</a:t>
            </a:r>
            <a:r>
              <a:rPr lang="en-US" altLang="zh-CN" sz="1600" dirty="0">
                <a:latin typeface="微软雅黑" panose="020B0503020204020204" pitchFamily="34" charset="-122"/>
                <a:ea typeface="微软雅黑" panose="020B0503020204020204" pitchFamily="34" charset="-122"/>
              </a:rPr>
              <a:t>WCS</a:t>
            </a:r>
            <a:r>
              <a:rPr lang="zh-CN" altLang="en-US" sz="1600" dirty="0">
                <a:latin typeface="微软雅黑" panose="020B0503020204020204" pitchFamily="34" charset="-122"/>
                <a:ea typeface="微软雅黑" panose="020B0503020204020204" pitchFamily="34" charset="-122"/>
              </a:rPr>
              <a:t>调度</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至提升机口等待接空料架；</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3. 1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放下空料架后，</a:t>
            </a:r>
            <a:r>
              <a:rPr lang="en-US" altLang="zh-CN" sz="1600" dirty="0">
                <a:latin typeface="微软雅黑" panose="020B0503020204020204" pitchFamily="34" charset="-122"/>
                <a:ea typeface="微软雅黑" panose="020B0503020204020204" pitchFamily="34" charset="-122"/>
              </a:rPr>
              <a:t> WCS</a:t>
            </a:r>
            <a:r>
              <a:rPr lang="zh-CN" altLang="en-US" sz="1600" dirty="0">
                <a:latin typeface="微软雅黑" panose="020B0503020204020204" pitchFamily="34" charset="-122"/>
                <a:ea typeface="微软雅黑" panose="020B0503020204020204" pitchFamily="34" charset="-122"/>
              </a:rPr>
              <a:t>调度</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前往指定满货架暂存区起点搬运指定满料架至指定包装线体终点；</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4. 1</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返回执行下一任务或待命；</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5. 2/3</a:t>
            </a:r>
            <a:r>
              <a:rPr lang="zh-CN" altLang="en-US" sz="1600" dirty="0">
                <a:latin typeface="微软雅黑" panose="020B0503020204020204" pitchFamily="34" charset="-122"/>
                <a:ea typeface="微软雅黑" panose="020B0503020204020204" pitchFamily="34" charset="-122"/>
              </a:rPr>
              <a:t>楼</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至提升机接料后，搬运至空料车暂存区，</a:t>
            </a:r>
            <a:r>
              <a:rPr lang="en-US" altLang="zh-CN" sz="1600" dirty="0">
                <a:latin typeface="微软雅黑" panose="020B0503020204020204" pitchFamily="34" charset="-122"/>
                <a:ea typeface="微软雅黑" panose="020B0503020204020204" pitchFamily="34" charset="-122"/>
              </a:rPr>
              <a:t>WCS</a:t>
            </a:r>
            <a:r>
              <a:rPr lang="zh-CN" altLang="en-US" sz="1600" dirty="0">
                <a:latin typeface="微软雅黑" panose="020B0503020204020204" pitchFamily="34" charset="-122"/>
                <a:ea typeface="微软雅黑" panose="020B0503020204020204" pitchFamily="34" charset="-122"/>
              </a:rPr>
              <a:t>自行选择空储位放置；</a:t>
            </a:r>
            <a:endParaRPr lang="en-US" altLang="zh-CN" sz="1600" dirty="0">
              <a:latin typeface="微软雅黑" panose="020B0503020204020204" pitchFamily="34" charset="-122"/>
              <a:ea typeface="微软雅黑" panose="020B0503020204020204" pitchFamily="34" charset="-122"/>
            </a:endParaRPr>
          </a:p>
          <a:p>
            <a:pPr algn="just">
              <a:lnSpc>
                <a:spcPct val="150000"/>
              </a:lnSpc>
            </a:pPr>
            <a:r>
              <a:rPr lang="en-US" altLang="zh-CN" sz="1600" dirty="0">
                <a:latin typeface="微软雅黑" panose="020B0503020204020204" pitchFamily="34" charset="-122"/>
                <a:ea typeface="微软雅黑" panose="020B0503020204020204" pitchFamily="34" charset="-122"/>
              </a:rPr>
              <a:t>6. AGV</a:t>
            </a:r>
            <a:r>
              <a:rPr lang="zh-CN" altLang="en-US" sz="1600" dirty="0">
                <a:latin typeface="微软雅黑" panose="020B0503020204020204" pitchFamily="34" charset="-122"/>
                <a:ea typeface="微软雅黑" panose="020B0503020204020204" pitchFamily="34" charset="-122"/>
              </a:rPr>
              <a:t>放下料架后，返回执行下一任务或待命。</a:t>
            </a:r>
            <a:endParaRPr lang="en-US" altLang="zh-CN" sz="1600" dirty="0">
              <a:latin typeface="微软雅黑" panose="020B0503020204020204" pitchFamily="34" charset="-122"/>
              <a:ea typeface="微软雅黑" panose="020B0503020204020204" pitchFamily="34" charset="-122"/>
            </a:endParaRPr>
          </a:p>
        </p:txBody>
      </p:sp>
      <p:sp>
        <p:nvSpPr>
          <p:cNvPr id="3" name="矩形 2"/>
          <p:cNvSpPr/>
          <p:nvPr/>
        </p:nvSpPr>
        <p:spPr>
          <a:xfrm>
            <a:off x="6344656" y="4466145"/>
            <a:ext cx="4412581" cy="458908"/>
          </a:xfrm>
          <a:prstGeom prst="rect">
            <a:avLst/>
          </a:prstGeom>
        </p:spPr>
        <p:txBody>
          <a:bodyPr wrap="square">
            <a:spAutoFit/>
          </a:bodyPr>
          <a:lstStyle/>
          <a:p>
            <a:pPr>
              <a:lnSpc>
                <a:spcPct val="150000"/>
              </a:lnSpc>
            </a:pPr>
            <a:endParaRPr lang="zh-CN" altLang="en-US" dirty="0">
              <a:solidFill>
                <a:schemeClr val="accent5"/>
              </a:solidFill>
              <a:latin typeface="微软雅黑" panose="020B0503020204020204" pitchFamily="34" charset="-122"/>
              <a:ea typeface="微软雅黑" panose="020B0503020204020204" pitchFamily="34" charset="-122"/>
            </a:endParaRPr>
          </a:p>
        </p:txBody>
      </p:sp>
      <p:sp>
        <p:nvSpPr>
          <p:cNvPr id="15" name="矩形 14"/>
          <p:cNvSpPr/>
          <p:nvPr/>
        </p:nvSpPr>
        <p:spPr>
          <a:xfrm>
            <a:off x="2227216" y="4466145"/>
            <a:ext cx="3561284" cy="458908"/>
          </a:xfrm>
          <a:prstGeom prst="rect">
            <a:avLst/>
          </a:prstGeom>
        </p:spPr>
        <p:txBody>
          <a:bodyPr wrap="square">
            <a:spAutoFit/>
          </a:bodyPr>
          <a:lstStyle/>
          <a:p>
            <a:pPr>
              <a:lnSpc>
                <a:spcPct val="150000"/>
              </a:lnSpc>
            </a:pPr>
            <a:endParaRPr lang="en-US" altLang="zh-CN"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016476" y="295945"/>
            <a:ext cx="5392742" cy="4053107"/>
            <a:chOff x="6215864" y="257174"/>
            <a:chExt cx="5034337" cy="3817202"/>
          </a:xfrm>
        </p:grpSpPr>
        <p:pic>
          <p:nvPicPr>
            <p:cNvPr id="7" name="图片 6"/>
            <p:cNvPicPr>
              <a:picLocks noChangeAspect="1"/>
            </p:cNvPicPr>
            <p:nvPr/>
          </p:nvPicPr>
          <p:blipFill>
            <a:blip r:embed="rId2"/>
            <a:stretch>
              <a:fillRect/>
            </a:stretch>
          </p:blipFill>
          <p:spPr>
            <a:xfrm>
              <a:off x="6215864" y="257174"/>
              <a:ext cx="5034337" cy="3817202"/>
            </a:xfrm>
            <a:prstGeom prst="rect">
              <a:avLst/>
            </a:prstGeom>
          </p:spPr>
        </p:pic>
        <p:sp>
          <p:nvSpPr>
            <p:cNvPr id="6" name="文本框 5"/>
            <p:cNvSpPr txBox="1"/>
            <p:nvPr/>
          </p:nvSpPr>
          <p:spPr>
            <a:xfrm>
              <a:off x="7768686" y="3202865"/>
              <a:ext cx="1235746" cy="369332"/>
            </a:xfrm>
            <a:prstGeom prst="rect">
              <a:avLst/>
            </a:prstGeom>
            <a:solidFill>
              <a:srgbClr val="FFFF00">
                <a:alpha val="45000"/>
              </a:srgbClr>
            </a:solidFill>
          </p:spPr>
          <p:txBody>
            <a:bodyPr wrap="square" rtlCol="0">
              <a:spAutoFit/>
            </a:bodyPr>
            <a:lstStyle/>
            <a:p>
              <a:r>
                <a:rPr lang="zh-CN" altLang="en-US" dirty="0">
                  <a:solidFill>
                    <a:schemeClr val="accent1">
                      <a:lumMod val="75000"/>
                    </a:schemeClr>
                  </a:solidFill>
                </a:rPr>
                <a:t>满料缓存</a:t>
              </a:r>
              <a:endParaRPr lang="zh-CN" altLang="en-US" dirty="0">
                <a:solidFill>
                  <a:schemeClr val="accent1">
                    <a:lumMod val="75000"/>
                  </a:schemeClr>
                </a:solidFill>
              </a:endParaRPr>
            </a:p>
          </p:txBody>
        </p:sp>
      </p:grpSp>
      <p:pic>
        <p:nvPicPr>
          <p:cNvPr id="10" name="图片 9"/>
          <p:cNvPicPr>
            <a:picLocks noChangeAspect="1"/>
          </p:cNvPicPr>
          <p:nvPr/>
        </p:nvPicPr>
        <p:blipFill>
          <a:blip r:embed="rId3"/>
          <a:stretch>
            <a:fillRect/>
          </a:stretch>
        </p:blipFill>
        <p:spPr>
          <a:xfrm>
            <a:off x="6039218" y="4470946"/>
            <a:ext cx="2034518" cy="2308395"/>
          </a:xfrm>
          <a:prstGeom prst="rect">
            <a:avLst/>
          </a:prstGeom>
        </p:spPr>
      </p:pic>
      <p:sp>
        <p:nvSpPr>
          <p:cNvPr id="12" name="右箭头 11"/>
          <p:cNvSpPr/>
          <p:nvPr/>
        </p:nvSpPr>
        <p:spPr>
          <a:xfrm>
            <a:off x="8364225" y="5268795"/>
            <a:ext cx="636997" cy="523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9298640" y="4413470"/>
            <a:ext cx="2110578" cy="2351012"/>
            <a:chOff x="9662322" y="4257606"/>
            <a:chExt cx="2015900" cy="2276195"/>
          </a:xfrm>
        </p:grpSpPr>
        <p:pic>
          <p:nvPicPr>
            <p:cNvPr id="11" name="图片 10"/>
            <p:cNvPicPr>
              <a:picLocks noChangeAspect="1"/>
            </p:cNvPicPr>
            <p:nvPr/>
          </p:nvPicPr>
          <p:blipFill>
            <a:blip r:embed="rId4"/>
            <a:stretch>
              <a:fillRect/>
            </a:stretch>
          </p:blipFill>
          <p:spPr>
            <a:xfrm>
              <a:off x="9662322" y="4257606"/>
              <a:ext cx="2015900" cy="2276195"/>
            </a:xfrm>
            <a:prstGeom prst="rect">
              <a:avLst/>
            </a:prstGeom>
          </p:spPr>
        </p:pic>
        <p:sp>
          <p:nvSpPr>
            <p:cNvPr id="14" name="文本框 13"/>
            <p:cNvSpPr txBox="1"/>
            <p:nvPr/>
          </p:nvSpPr>
          <p:spPr>
            <a:xfrm>
              <a:off x="10361380" y="4466145"/>
              <a:ext cx="955497" cy="646331"/>
            </a:xfrm>
            <a:prstGeom prst="rect">
              <a:avLst/>
            </a:prstGeom>
            <a:solidFill>
              <a:srgbClr val="FFFF00">
                <a:alpha val="45000"/>
              </a:srgbClr>
            </a:solidFill>
          </p:spPr>
          <p:txBody>
            <a:bodyPr wrap="square" rtlCol="0">
              <a:spAutoFit/>
            </a:bodyPr>
            <a:lstStyle/>
            <a:p>
              <a:pPr algn="ctr"/>
              <a:r>
                <a:rPr lang="zh-CN" altLang="en-US" dirty="0">
                  <a:solidFill>
                    <a:schemeClr val="accent1">
                      <a:lumMod val="75000"/>
                    </a:schemeClr>
                  </a:solidFill>
                </a:rPr>
                <a:t>空料车暂存区</a:t>
              </a:r>
              <a:endParaRPr lang="zh-CN" altLang="en-US" dirty="0">
                <a:solidFill>
                  <a:schemeClr val="accent1">
                    <a:lumMod val="75000"/>
                  </a:schemeClr>
                </a:solidFill>
              </a:endParaRPr>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screen"/>
          <a:srcRect t="12954" r="-10188" b="21008"/>
          <a:stretch>
            <a:fillRect/>
          </a:stretch>
        </p:blipFill>
        <p:spPr>
          <a:xfrm>
            <a:off x="161615" y="213846"/>
            <a:ext cx="1276350" cy="781051"/>
          </a:xfrm>
          <a:prstGeom prst="rect">
            <a:avLst/>
          </a:prstGeom>
        </p:spPr>
      </p:pic>
      <p:sp>
        <p:nvSpPr>
          <p:cNvPr id="3" name="文本框 2"/>
          <p:cNvSpPr txBox="1"/>
          <p:nvPr/>
        </p:nvSpPr>
        <p:spPr>
          <a:xfrm>
            <a:off x="1437965" y="213846"/>
            <a:ext cx="6992260"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系统流程图</a:t>
            </a:r>
            <a:endParaRPr lang="zh-CN" altLang="en-US" sz="3800" b="1" dirty="0">
              <a:latin typeface="Agency FB" panose="020B0503020202020204"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705004" y="213846"/>
            <a:ext cx="7032283" cy="6437561"/>
          </a:xfrm>
          <a:prstGeom prst="rect">
            <a:avLst/>
          </a:prstGeom>
        </p:spPr>
      </p:pic>
      <p:sp>
        <p:nvSpPr>
          <p:cNvPr id="6" name="文本框 5"/>
          <p:cNvSpPr txBox="1"/>
          <p:nvPr/>
        </p:nvSpPr>
        <p:spPr>
          <a:xfrm>
            <a:off x="927643" y="1584858"/>
            <a:ext cx="6384032" cy="415498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具体的对接方式分为以下几部分：</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人工确认触发方式；</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任务挂起；</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任务判定；</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任务执行；</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任务完成通知；</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异常告警通知；</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600" dirty="0">
                <a:latin typeface="微软雅黑" panose="020B0503020204020204" pitchFamily="34" charset="-122"/>
                <a:ea typeface="微软雅黑" panose="020B0503020204020204" pitchFamily="34" charset="-122"/>
              </a:rPr>
              <a:t>资源释放。</a:t>
            </a:r>
            <a:endParaRPr lang="en-US" altLang="zh-CN" sz="1600"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endParaRPr lang="en-US" altLang="zh-CN" sz="1600" dirty="0">
              <a:latin typeface="+mn-ea"/>
            </a:endParaRPr>
          </a:p>
          <a:p>
            <a:pPr lvl="0" algn="just">
              <a:lnSpc>
                <a:spcPct val="150000"/>
              </a:lnSpc>
            </a:pPr>
            <a:endParaRPr lang="en-US" altLang="zh-CN" sz="1600" dirty="0">
              <a:latin typeface="+mn-ea"/>
            </a:endParaRPr>
          </a:p>
          <a:p>
            <a:endParaRPr lang="en-US" altLang="zh-CN" sz="1600" dirty="0"/>
          </a:p>
          <a:p>
            <a:endParaRPr lang="zh-CN" alt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2" name="组合 21"/>
          <p:cNvGrpSpPr/>
          <p:nvPr/>
        </p:nvGrpSpPr>
        <p:grpSpPr>
          <a:xfrm>
            <a:off x="4504803" y="4222601"/>
            <a:ext cx="1545502" cy="2261231"/>
            <a:chOff x="9373548" y="3421305"/>
            <a:chExt cx="1920410" cy="2809760"/>
          </a:xfrm>
        </p:grpSpPr>
        <p:pic>
          <p:nvPicPr>
            <p:cNvPr id="40" name="图片 39"/>
            <p:cNvPicPr>
              <a:picLocks noChangeAspect="1"/>
            </p:cNvPicPr>
            <p:nvPr/>
          </p:nvPicPr>
          <p:blipFill>
            <a:blip r:embed="rId2" cstate="screen">
              <a:duotone>
                <a:prstClr val="black"/>
                <a:schemeClr val="tx2">
                  <a:tint val="45000"/>
                  <a:satMod val="400000"/>
                </a:schemeClr>
              </a:duotone>
            </a:blip>
            <a:srcRect/>
            <a:stretch>
              <a:fillRect/>
            </a:stretch>
          </p:blipFill>
          <p:spPr>
            <a:xfrm>
              <a:off x="9373551" y="3421305"/>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42" name="平行四边形 41"/>
            <p:cNvSpPr/>
            <p:nvPr/>
          </p:nvSpPr>
          <p:spPr>
            <a:xfrm rot="5400000">
              <a:off x="9449333" y="5336569"/>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平行四边形 42"/>
            <p:cNvSpPr/>
            <p:nvPr/>
          </p:nvSpPr>
          <p:spPr>
            <a:xfrm rot="5400000" flipV="1">
              <a:off x="10415767" y="5333727"/>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68" name="组合 67"/>
            <p:cNvGrpSpPr/>
            <p:nvPr/>
          </p:nvGrpSpPr>
          <p:grpSpPr>
            <a:xfrm>
              <a:off x="9373548" y="5632375"/>
              <a:ext cx="1920409" cy="598690"/>
              <a:chOff x="3725663" y="5918201"/>
              <a:chExt cx="1920409" cy="598690"/>
            </a:xfrm>
            <a:effectLst>
              <a:outerShdw blurRad="63500" dist="12700" dir="16200000" rotWithShape="0">
                <a:prstClr val="black">
                  <a:alpha val="20000"/>
                </a:prstClr>
              </a:outerShdw>
            </a:effectLst>
          </p:grpSpPr>
          <p:sp>
            <p:nvSpPr>
              <p:cNvPr id="69" name="平行四边形 68"/>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平行四边形 69"/>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grpSp>
        <p:nvGrpSpPr>
          <p:cNvPr id="16" name="组合 15"/>
          <p:cNvGrpSpPr/>
          <p:nvPr/>
        </p:nvGrpSpPr>
        <p:grpSpPr>
          <a:xfrm>
            <a:off x="2415529" y="3316667"/>
            <a:ext cx="1545501" cy="2256041"/>
            <a:chOff x="3725663" y="3713579"/>
            <a:chExt cx="1920409" cy="2803312"/>
          </a:xfrm>
        </p:grpSpPr>
        <p:grpSp>
          <p:nvGrpSpPr>
            <p:cNvPr id="8" name="组合 7"/>
            <p:cNvGrpSpPr/>
            <p:nvPr/>
          </p:nvGrpSpPr>
          <p:grpSpPr>
            <a:xfrm>
              <a:off x="3725665" y="3713579"/>
              <a:ext cx="1920407" cy="2798307"/>
              <a:chOff x="3725665" y="3713579"/>
              <a:chExt cx="1920407" cy="2798307"/>
            </a:xfrm>
          </p:grpSpPr>
          <p:pic>
            <p:nvPicPr>
              <p:cNvPr id="24" name="图片 23"/>
              <p:cNvPicPr>
                <a:picLocks noChangeAspect="1"/>
              </p:cNvPicPr>
              <p:nvPr/>
            </p:nvPicPr>
            <p:blipFill>
              <a:blip r:embed="rId2" cstate="screen">
                <a:duotone>
                  <a:prstClr val="black"/>
                  <a:schemeClr val="tx2">
                    <a:tint val="45000"/>
                    <a:satMod val="400000"/>
                  </a:schemeClr>
                </a:duotone>
              </a:blip>
              <a:srcRect/>
              <a:stretch>
                <a:fillRect/>
              </a:stretch>
            </p:blipFill>
            <p:spPr>
              <a:xfrm>
                <a:off x="3725665" y="3713579"/>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26" name="平行四边形 25"/>
              <p:cNvSpPr/>
              <p:nvPr/>
            </p:nvSpPr>
            <p:spPr>
              <a:xfrm rot="5400000">
                <a:off x="3801447" y="5628843"/>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平行四边形 26"/>
              <p:cNvSpPr/>
              <p:nvPr/>
            </p:nvSpPr>
            <p:spPr>
              <a:xfrm rot="5400000" flipV="1">
                <a:off x="4767881" y="5626001"/>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52" name="组合 51"/>
            <p:cNvGrpSpPr/>
            <p:nvPr/>
          </p:nvGrpSpPr>
          <p:grpSpPr>
            <a:xfrm>
              <a:off x="3725663" y="5918201"/>
              <a:ext cx="1920409" cy="598690"/>
              <a:chOff x="3725663" y="5918201"/>
              <a:chExt cx="1920409" cy="598690"/>
            </a:xfrm>
            <a:effectLst>
              <a:outerShdw blurRad="63500" dist="12700" dir="16200000" rotWithShape="0">
                <a:prstClr val="black">
                  <a:alpha val="20000"/>
                </a:prstClr>
              </a:outerShdw>
            </a:effectLst>
          </p:grpSpPr>
          <p:sp>
            <p:nvSpPr>
              <p:cNvPr id="50" name="平行四边形 49"/>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平行四边形 50"/>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grpSp>
        <p:nvGrpSpPr>
          <p:cNvPr id="12" name="组合 11"/>
          <p:cNvGrpSpPr/>
          <p:nvPr/>
        </p:nvGrpSpPr>
        <p:grpSpPr>
          <a:xfrm>
            <a:off x="547702" y="3288208"/>
            <a:ext cx="1545503" cy="2255109"/>
            <a:chOff x="893401" y="3429000"/>
            <a:chExt cx="1920411" cy="2802154"/>
          </a:xfrm>
        </p:grpSpPr>
        <p:pic>
          <p:nvPicPr>
            <p:cNvPr id="18" name="图片 17"/>
            <p:cNvPicPr>
              <a:picLocks noChangeAspect="1"/>
            </p:cNvPicPr>
            <p:nvPr/>
          </p:nvPicPr>
          <p:blipFill>
            <a:blip r:embed="rId2" cstate="screen">
              <a:duotone>
                <a:prstClr val="black"/>
                <a:schemeClr val="tx2">
                  <a:tint val="45000"/>
                  <a:satMod val="400000"/>
                </a:schemeClr>
              </a:duotone>
            </a:blip>
            <a:srcRect/>
            <a:stretch>
              <a:fillRect/>
            </a:stretch>
          </p:blipFill>
          <p:spPr>
            <a:xfrm>
              <a:off x="893405" y="3429000"/>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3" name="平行四边形 2"/>
            <p:cNvSpPr/>
            <p:nvPr/>
          </p:nvSpPr>
          <p:spPr>
            <a:xfrm rot="5400000">
              <a:off x="969187" y="5344264"/>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平行四边形 19"/>
            <p:cNvSpPr/>
            <p:nvPr/>
          </p:nvSpPr>
          <p:spPr>
            <a:xfrm rot="5400000" flipV="1">
              <a:off x="1935621" y="5341422"/>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65" name="组合 64"/>
            <p:cNvGrpSpPr/>
            <p:nvPr/>
          </p:nvGrpSpPr>
          <p:grpSpPr>
            <a:xfrm>
              <a:off x="893401" y="5632464"/>
              <a:ext cx="1920409" cy="598690"/>
              <a:chOff x="3725663" y="5918201"/>
              <a:chExt cx="1920409" cy="598690"/>
            </a:xfrm>
            <a:effectLst>
              <a:outerShdw blurRad="63500" dist="12700" dir="16200000" rotWithShape="0">
                <a:prstClr val="black">
                  <a:alpha val="20000"/>
                </a:prstClr>
              </a:outerShdw>
            </a:effectLst>
          </p:grpSpPr>
          <p:sp>
            <p:nvSpPr>
              <p:cNvPr id="66" name="平行四边形 65"/>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7" name="平行四边形 66"/>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7" name="直角三角形 5"/>
          <p:cNvSpPr/>
          <p:nvPr/>
        </p:nvSpPr>
        <p:spPr>
          <a:xfrm flipH="1">
            <a:off x="6095999" y="1328738"/>
            <a:ext cx="6110290" cy="1557341"/>
          </a:xfrm>
          <a:custGeom>
            <a:avLst/>
            <a:gdLst>
              <a:gd name="connsiteX0" fmla="*/ 0 w 6096001"/>
              <a:gd name="connsiteY0" fmla="*/ 1557341 h 1557341"/>
              <a:gd name="connsiteX1" fmla="*/ 0 w 6096001"/>
              <a:gd name="connsiteY1" fmla="*/ 0 h 1557341"/>
              <a:gd name="connsiteX2" fmla="*/ 6096001 w 6096001"/>
              <a:gd name="connsiteY2" fmla="*/ 1557341 h 1557341"/>
              <a:gd name="connsiteX3" fmla="*/ 0 w 6096001"/>
              <a:gd name="connsiteY3" fmla="*/ 1557341 h 1557341"/>
              <a:gd name="connsiteX0-1" fmla="*/ 0 w 6110289"/>
              <a:gd name="connsiteY0-2" fmla="*/ 1042991 h 1557341"/>
              <a:gd name="connsiteX1-3" fmla="*/ 14288 w 6110289"/>
              <a:gd name="connsiteY1-4" fmla="*/ 0 h 1557341"/>
              <a:gd name="connsiteX2-5" fmla="*/ 6110289 w 6110289"/>
              <a:gd name="connsiteY2-6" fmla="*/ 1557341 h 1557341"/>
              <a:gd name="connsiteX3-7" fmla="*/ 0 w 6110289"/>
              <a:gd name="connsiteY3-8" fmla="*/ 1042991 h 1557341"/>
            </a:gdLst>
            <a:ahLst/>
            <a:cxnLst>
              <a:cxn ang="0">
                <a:pos x="connsiteX0-1" y="connsiteY0-2"/>
              </a:cxn>
              <a:cxn ang="0">
                <a:pos x="connsiteX1-3" y="connsiteY1-4"/>
              </a:cxn>
              <a:cxn ang="0">
                <a:pos x="connsiteX2-5" y="connsiteY2-6"/>
              </a:cxn>
              <a:cxn ang="0">
                <a:pos x="connsiteX3-7" y="connsiteY3-8"/>
              </a:cxn>
            </a:cxnLst>
            <a:rect l="l" t="t" r="r" b="b"/>
            <a:pathLst>
              <a:path w="6110289" h="1557341">
                <a:moveTo>
                  <a:pt x="0" y="1042991"/>
                </a:moveTo>
                <a:lnTo>
                  <a:pt x="14288" y="0"/>
                </a:lnTo>
                <a:lnTo>
                  <a:pt x="6110289" y="1557341"/>
                </a:lnTo>
                <a:lnTo>
                  <a:pt x="0" y="104299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a:off x="-14289" y="1328738"/>
            <a:ext cx="6110289" cy="1557341"/>
          </a:xfrm>
          <a:custGeom>
            <a:avLst/>
            <a:gdLst>
              <a:gd name="connsiteX0" fmla="*/ 0 w 6096001"/>
              <a:gd name="connsiteY0" fmla="*/ 1557341 h 1557341"/>
              <a:gd name="connsiteX1" fmla="*/ 0 w 6096001"/>
              <a:gd name="connsiteY1" fmla="*/ 0 h 1557341"/>
              <a:gd name="connsiteX2" fmla="*/ 6096001 w 6096001"/>
              <a:gd name="connsiteY2" fmla="*/ 1557341 h 1557341"/>
              <a:gd name="connsiteX3" fmla="*/ 0 w 6096001"/>
              <a:gd name="connsiteY3" fmla="*/ 1557341 h 1557341"/>
              <a:gd name="connsiteX0-1" fmla="*/ 0 w 6110289"/>
              <a:gd name="connsiteY0-2" fmla="*/ 1042991 h 1557341"/>
              <a:gd name="connsiteX1-3" fmla="*/ 14288 w 6110289"/>
              <a:gd name="connsiteY1-4" fmla="*/ 0 h 1557341"/>
              <a:gd name="connsiteX2-5" fmla="*/ 6110289 w 6110289"/>
              <a:gd name="connsiteY2-6" fmla="*/ 1557341 h 1557341"/>
              <a:gd name="connsiteX3-7" fmla="*/ 0 w 6110289"/>
              <a:gd name="connsiteY3-8" fmla="*/ 1042991 h 1557341"/>
            </a:gdLst>
            <a:ahLst/>
            <a:cxnLst>
              <a:cxn ang="0">
                <a:pos x="connsiteX0-1" y="connsiteY0-2"/>
              </a:cxn>
              <a:cxn ang="0">
                <a:pos x="connsiteX1-3" y="connsiteY1-4"/>
              </a:cxn>
              <a:cxn ang="0">
                <a:pos x="connsiteX2-5" y="connsiteY2-6"/>
              </a:cxn>
              <a:cxn ang="0">
                <a:pos x="connsiteX3-7" y="connsiteY3-8"/>
              </a:cxn>
            </a:cxnLst>
            <a:rect l="l" t="t" r="r" b="b"/>
            <a:pathLst>
              <a:path w="6110289" h="1557341">
                <a:moveTo>
                  <a:pt x="0" y="1042991"/>
                </a:moveTo>
                <a:lnTo>
                  <a:pt x="14288" y="0"/>
                </a:lnTo>
                <a:lnTo>
                  <a:pt x="6110289" y="1557341"/>
                </a:lnTo>
                <a:lnTo>
                  <a:pt x="0" y="104299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rotWithShape="1">
          <a:blip r:embed="rId3" cstate="screen"/>
          <a:srcRect/>
          <a:stretch>
            <a:fillRect/>
          </a:stretch>
        </p:blipFill>
        <p:spPr>
          <a:xfrm>
            <a:off x="-14289" y="-15389"/>
            <a:ext cx="12206289" cy="2992402"/>
          </a:xfrm>
          <a:custGeom>
            <a:avLst/>
            <a:gdLst>
              <a:gd name="connsiteX0" fmla="*/ 0 w 12191999"/>
              <a:gd name="connsiteY0" fmla="*/ 0 h 2949229"/>
              <a:gd name="connsiteX1" fmla="*/ 12191999 w 12191999"/>
              <a:gd name="connsiteY1" fmla="*/ 0 h 2949229"/>
              <a:gd name="connsiteX2" fmla="*/ 12191999 w 12191999"/>
              <a:gd name="connsiteY2" fmla="*/ 1643139 h 2949229"/>
              <a:gd name="connsiteX3" fmla="*/ 6096000 w 12191999"/>
              <a:gd name="connsiteY3" fmla="*/ 2949229 h 2949229"/>
              <a:gd name="connsiteX4" fmla="*/ 0 w 12191999"/>
              <a:gd name="connsiteY4" fmla="*/ 1643139 h 294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949229">
                <a:moveTo>
                  <a:pt x="0" y="0"/>
                </a:moveTo>
                <a:lnTo>
                  <a:pt x="12191999" y="0"/>
                </a:lnTo>
                <a:lnTo>
                  <a:pt x="12191999" y="1643139"/>
                </a:lnTo>
                <a:lnTo>
                  <a:pt x="6096000" y="2949229"/>
                </a:lnTo>
                <a:lnTo>
                  <a:pt x="0" y="1643139"/>
                </a:lnTo>
                <a:close/>
              </a:path>
            </a:pathLst>
          </a:custGeom>
          <a:noFill/>
          <a:ln>
            <a:noFill/>
          </a:ln>
        </p:spPr>
      </p:pic>
      <p:sp>
        <p:nvSpPr>
          <p:cNvPr id="5" name="文本框 4"/>
          <p:cNvSpPr txBox="1"/>
          <p:nvPr/>
        </p:nvSpPr>
        <p:spPr>
          <a:xfrm>
            <a:off x="3882570" y="928730"/>
            <a:ext cx="4426859" cy="1323439"/>
          </a:xfrm>
          <a:prstGeom prst="rect">
            <a:avLst/>
          </a:prstGeom>
          <a:noFill/>
          <a:effectLst>
            <a:outerShdw blurRad="76200" dist="38100" dir="2700000" algn="tl" rotWithShape="0">
              <a:prstClr val="black">
                <a:alpha val="50000"/>
              </a:prstClr>
            </a:outerShdw>
          </a:effectLst>
        </p:spPr>
        <p:txBody>
          <a:bodyPr wrap="square" rtlCol="0">
            <a:spAutoFit/>
          </a:bodyPr>
          <a:lstStyle/>
          <a:p>
            <a:pPr algn="ctr"/>
            <a:r>
              <a:rPr lang="zh-CN" altLang="en-US" sz="8000" dirty="0">
                <a:solidFill>
                  <a:schemeClr val="bg1"/>
                </a:solidFill>
                <a:latin typeface="微软雅黑" panose="020B0503020204020204" pitchFamily="34" charset="-122"/>
                <a:ea typeface="微软雅黑" panose="020B0503020204020204" pitchFamily="34" charset="-122"/>
              </a:rPr>
              <a:t>目录</a:t>
            </a:r>
            <a:endParaRPr lang="zh-CN" altLang="en-US" sz="80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314453"/>
            <a:ext cx="6096000" cy="13001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095998" y="1328738"/>
            <a:ext cx="6096001" cy="12847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直角三角形 5"/>
          <p:cNvSpPr/>
          <p:nvPr/>
        </p:nvSpPr>
        <p:spPr>
          <a:xfrm>
            <a:off x="-14288" y="1798543"/>
            <a:ext cx="2470924" cy="560581"/>
          </a:xfrm>
          <a:custGeom>
            <a:avLst/>
            <a:gdLst>
              <a:gd name="connsiteX0" fmla="*/ 0 w 6096001"/>
              <a:gd name="connsiteY0" fmla="*/ 1557341 h 1557341"/>
              <a:gd name="connsiteX1" fmla="*/ 0 w 6096001"/>
              <a:gd name="connsiteY1" fmla="*/ 0 h 1557341"/>
              <a:gd name="connsiteX2" fmla="*/ 6096001 w 6096001"/>
              <a:gd name="connsiteY2" fmla="*/ 1557341 h 1557341"/>
              <a:gd name="connsiteX3" fmla="*/ 0 w 6096001"/>
              <a:gd name="connsiteY3" fmla="*/ 1557341 h 1557341"/>
              <a:gd name="connsiteX0-1" fmla="*/ 0 w 6110289"/>
              <a:gd name="connsiteY0-2" fmla="*/ 1042991 h 1557341"/>
              <a:gd name="connsiteX1-3" fmla="*/ 14288 w 6110289"/>
              <a:gd name="connsiteY1-4" fmla="*/ 0 h 1557341"/>
              <a:gd name="connsiteX2-5" fmla="*/ 6110289 w 6110289"/>
              <a:gd name="connsiteY2-6" fmla="*/ 1557341 h 1557341"/>
              <a:gd name="connsiteX3-7" fmla="*/ 0 w 6110289"/>
              <a:gd name="connsiteY3-8" fmla="*/ 1042991 h 1557341"/>
              <a:gd name="connsiteX0-9" fmla="*/ 0 w 6864433"/>
              <a:gd name="connsiteY0-10" fmla="*/ 1042991 h 1557341"/>
              <a:gd name="connsiteX1-11" fmla="*/ 14288 w 6864433"/>
              <a:gd name="connsiteY1-12" fmla="*/ 0 h 1557341"/>
              <a:gd name="connsiteX2-13" fmla="*/ 6864433 w 6864433"/>
              <a:gd name="connsiteY2-14" fmla="*/ 1557341 h 1557341"/>
              <a:gd name="connsiteX3-15" fmla="*/ 0 w 6864433"/>
              <a:gd name="connsiteY3-16" fmla="*/ 1042991 h 1557341"/>
            </a:gdLst>
            <a:ahLst/>
            <a:cxnLst>
              <a:cxn ang="0">
                <a:pos x="connsiteX0-1" y="connsiteY0-2"/>
              </a:cxn>
              <a:cxn ang="0">
                <a:pos x="connsiteX1-3" y="connsiteY1-4"/>
              </a:cxn>
              <a:cxn ang="0">
                <a:pos x="connsiteX2-5" y="connsiteY2-6"/>
              </a:cxn>
              <a:cxn ang="0">
                <a:pos x="connsiteX3-7" y="connsiteY3-8"/>
              </a:cxn>
            </a:cxnLst>
            <a:rect l="l" t="t" r="r" b="b"/>
            <a:pathLst>
              <a:path w="6864433" h="1557341">
                <a:moveTo>
                  <a:pt x="0" y="1042991"/>
                </a:moveTo>
                <a:lnTo>
                  <a:pt x="14288" y="0"/>
                </a:lnTo>
                <a:lnTo>
                  <a:pt x="6864433" y="1557341"/>
                </a:lnTo>
                <a:lnTo>
                  <a:pt x="0" y="10429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5"/>
          <p:cNvSpPr/>
          <p:nvPr/>
        </p:nvSpPr>
        <p:spPr>
          <a:xfrm flipH="1">
            <a:off x="9728445" y="1795301"/>
            <a:ext cx="2485214" cy="563823"/>
          </a:xfrm>
          <a:custGeom>
            <a:avLst/>
            <a:gdLst>
              <a:gd name="connsiteX0" fmla="*/ 0 w 6096001"/>
              <a:gd name="connsiteY0" fmla="*/ 1557341 h 1557341"/>
              <a:gd name="connsiteX1" fmla="*/ 0 w 6096001"/>
              <a:gd name="connsiteY1" fmla="*/ 0 h 1557341"/>
              <a:gd name="connsiteX2" fmla="*/ 6096001 w 6096001"/>
              <a:gd name="connsiteY2" fmla="*/ 1557341 h 1557341"/>
              <a:gd name="connsiteX3" fmla="*/ 0 w 6096001"/>
              <a:gd name="connsiteY3" fmla="*/ 1557341 h 1557341"/>
              <a:gd name="connsiteX0-1" fmla="*/ 0 w 6110289"/>
              <a:gd name="connsiteY0-2" fmla="*/ 1042991 h 1557341"/>
              <a:gd name="connsiteX1-3" fmla="*/ 14288 w 6110289"/>
              <a:gd name="connsiteY1-4" fmla="*/ 0 h 1557341"/>
              <a:gd name="connsiteX2-5" fmla="*/ 6110289 w 6110289"/>
              <a:gd name="connsiteY2-6" fmla="*/ 1557341 h 1557341"/>
              <a:gd name="connsiteX3-7" fmla="*/ 0 w 6110289"/>
              <a:gd name="connsiteY3-8" fmla="*/ 1042991 h 1557341"/>
              <a:gd name="connsiteX0-9" fmla="*/ 0 w 6864433"/>
              <a:gd name="connsiteY0-10" fmla="*/ 1042991 h 1557341"/>
              <a:gd name="connsiteX1-11" fmla="*/ 14288 w 6864433"/>
              <a:gd name="connsiteY1-12" fmla="*/ 0 h 1557341"/>
              <a:gd name="connsiteX2-13" fmla="*/ 6864433 w 6864433"/>
              <a:gd name="connsiteY2-14" fmla="*/ 1557341 h 1557341"/>
              <a:gd name="connsiteX3-15" fmla="*/ 0 w 6864433"/>
              <a:gd name="connsiteY3-16" fmla="*/ 1042991 h 1557341"/>
            </a:gdLst>
            <a:ahLst/>
            <a:cxnLst>
              <a:cxn ang="0">
                <a:pos x="connsiteX0-1" y="connsiteY0-2"/>
              </a:cxn>
              <a:cxn ang="0">
                <a:pos x="connsiteX1-3" y="connsiteY1-4"/>
              </a:cxn>
              <a:cxn ang="0">
                <a:pos x="connsiteX2-5" y="connsiteY2-6"/>
              </a:cxn>
              <a:cxn ang="0">
                <a:pos x="connsiteX3-7" y="connsiteY3-8"/>
              </a:cxn>
            </a:cxnLst>
            <a:rect l="l" t="t" r="r" b="b"/>
            <a:pathLst>
              <a:path w="6864433" h="1557341">
                <a:moveTo>
                  <a:pt x="0" y="1042991"/>
                </a:moveTo>
                <a:lnTo>
                  <a:pt x="14288" y="0"/>
                </a:lnTo>
                <a:lnTo>
                  <a:pt x="6864433" y="1557341"/>
                </a:lnTo>
                <a:lnTo>
                  <a:pt x="0" y="10429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
          <p:cNvSpPr/>
          <p:nvPr/>
        </p:nvSpPr>
        <p:spPr>
          <a:xfrm flipV="1">
            <a:off x="3295878" y="0"/>
            <a:ext cx="5600244" cy="812800"/>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 name="connsiteX0-33" fmla="*/ 0 w 4404575"/>
              <a:gd name="connsiteY0-34" fmla="*/ 1266753 h 1266753"/>
              <a:gd name="connsiteX1-35" fmla="*/ 2278905 w 4404575"/>
              <a:gd name="connsiteY1-36" fmla="*/ 0 h 1266753"/>
              <a:gd name="connsiteX2-37" fmla="*/ 4404575 w 4404575"/>
              <a:gd name="connsiteY2-38" fmla="*/ 1266753 h 1266753"/>
              <a:gd name="connsiteX3-39" fmla="*/ 0 w 4404575"/>
              <a:gd name="connsiteY3-40" fmla="*/ 1266753 h 1266753"/>
              <a:gd name="connsiteX0-41" fmla="*/ 0 w 4404575"/>
              <a:gd name="connsiteY0-42" fmla="*/ 1266753 h 1266753"/>
              <a:gd name="connsiteX1-43" fmla="*/ 2229370 w 4404575"/>
              <a:gd name="connsiteY1-44" fmla="*/ 0 h 1266753"/>
              <a:gd name="connsiteX2-45" fmla="*/ 4404575 w 4404575"/>
              <a:gd name="connsiteY2-46" fmla="*/ 1266753 h 1266753"/>
              <a:gd name="connsiteX3-47" fmla="*/ 0 w 4404575"/>
              <a:gd name="connsiteY3-48" fmla="*/ 1266753 h 1266753"/>
            </a:gdLst>
            <a:ahLst/>
            <a:cxnLst>
              <a:cxn ang="0">
                <a:pos x="connsiteX0-1" y="connsiteY0-2"/>
              </a:cxn>
              <a:cxn ang="0">
                <a:pos x="connsiteX1-3" y="connsiteY1-4"/>
              </a:cxn>
              <a:cxn ang="0">
                <a:pos x="connsiteX2-5" y="connsiteY2-6"/>
              </a:cxn>
              <a:cxn ang="0">
                <a:pos x="connsiteX3-7" y="connsiteY3-8"/>
              </a:cxn>
            </a:cxnLst>
            <a:rect l="l" t="t" r="r" b="b"/>
            <a:pathLst>
              <a:path w="4404575" h="1266753">
                <a:moveTo>
                  <a:pt x="0" y="1266753"/>
                </a:moveTo>
                <a:lnTo>
                  <a:pt x="2229370" y="0"/>
                </a:lnTo>
                <a:lnTo>
                  <a:pt x="4404575" y="1266753"/>
                </a:lnTo>
                <a:lnTo>
                  <a:pt x="0" y="1266753"/>
                </a:lnTo>
                <a:close/>
              </a:path>
            </a:pathLst>
          </a:custGeom>
          <a:gradFill flip="none" rotWithShape="1">
            <a:gsLst>
              <a:gs pos="0">
                <a:schemeClr val="bg1">
                  <a:alpha val="20000"/>
                </a:schemeClr>
              </a:gs>
              <a:gs pos="100000">
                <a:schemeClr val="bg1">
                  <a:alpha val="4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64405" y="4078080"/>
            <a:ext cx="1372921" cy="707886"/>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盈智科技公司简介</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473272" y="3944458"/>
            <a:ext cx="1387640" cy="1015663"/>
          </a:xfrm>
          <a:prstGeom prst="rect">
            <a:avLst/>
          </a:prstGeom>
          <a:noFill/>
        </p:spPr>
        <p:txBody>
          <a:bodyPr wrap="square" rtlCol="0">
            <a:spAutoFit/>
          </a:bodyPr>
          <a:lstStyle>
            <a:defPPr>
              <a:defRPr lang="zh-CN"/>
            </a:defPPr>
            <a:lvl1pPr algn="ctr">
              <a:defRPr sz="27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000" dirty="0"/>
              <a:t>业务需求分析及方案设计</a:t>
            </a:r>
            <a:endParaRPr lang="zh-CN" altLang="en-US" sz="2000" dirty="0"/>
          </a:p>
        </p:txBody>
      </p:sp>
      <p:sp>
        <p:nvSpPr>
          <p:cNvPr id="41" name="文本框 40"/>
          <p:cNvSpPr txBox="1"/>
          <p:nvPr/>
        </p:nvSpPr>
        <p:spPr>
          <a:xfrm>
            <a:off x="4592293" y="4855298"/>
            <a:ext cx="1377856" cy="1015663"/>
          </a:xfrm>
          <a:prstGeom prst="rect">
            <a:avLst/>
          </a:prstGeom>
          <a:noFill/>
        </p:spPr>
        <p:txBody>
          <a:bodyPr wrap="square" rtlCol="0">
            <a:spAutoFit/>
          </a:bodyPr>
          <a:lstStyle>
            <a:defPPr>
              <a:defRPr lang="zh-CN"/>
            </a:defPPr>
            <a:lvl1pPr algn="ctr">
              <a:defRPr sz="27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000" dirty="0"/>
              <a:t>技术需求分析及方案设计</a:t>
            </a:r>
            <a:endParaRPr lang="zh-CN" altLang="en-US" sz="2000" dirty="0"/>
          </a:p>
        </p:txBody>
      </p:sp>
      <p:grpSp>
        <p:nvGrpSpPr>
          <p:cNvPr id="28" name="组合 27"/>
          <p:cNvGrpSpPr/>
          <p:nvPr/>
        </p:nvGrpSpPr>
        <p:grpSpPr>
          <a:xfrm>
            <a:off x="-96120" y="6227307"/>
            <a:ext cx="1498528" cy="698575"/>
            <a:chOff x="-96120" y="6227307"/>
            <a:chExt cx="1498528" cy="698575"/>
          </a:xfrm>
        </p:grpSpPr>
        <p:sp>
          <p:nvSpPr>
            <p:cNvPr id="4" name="直角三角形 3"/>
            <p:cNvSpPr/>
            <p:nvPr/>
          </p:nvSpPr>
          <p:spPr>
            <a:xfrm>
              <a:off x="0" y="6227307"/>
              <a:ext cx="1402408" cy="630693"/>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96120" y="6387192"/>
              <a:ext cx="1197833" cy="53869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10743281" y="6227307"/>
            <a:ext cx="1608789" cy="789263"/>
            <a:chOff x="10743281" y="6227307"/>
            <a:chExt cx="1608789" cy="789263"/>
          </a:xfrm>
        </p:grpSpPr>
        <p:sp>
          <p:nvSpPr>
            <p:cNvPr id="49" name="直角三角形 48"/>
            <p:cNvSpPr/>
            <p:nvPr/>
          </p:nvSpPr>
          <p:spPr>
            <a:xfrm flipH="1">
              <a:off x="10743281" y="6227307"/>
              <a:ext cx="1466955" cy="630693"/>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V="1">
              <a:off x="10818448" y="6357215"/>
              <a:ext cx="1533622" cy="659355"/>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rotWithShape="1">
          <a:blip r:embed="rId4" cstate="screen"/>
          <a:srcRect l="21347" t="14013" r="21207" b="27702"/>
          <a:stretch>
            <a:fillRect/>
          </a:stretch>
        </p:blipFill>
        <p:spPr>
          <a:xfrm>
            <a:off x="914200" y="2872325"/>
            <a:ext cx="913211" cy="1037337"/>
          </a:xfrm>
          <a:prstGeom prst="rect">
            <a:avLst/>
          </a:prstGeom>
        </p:spPr>
      </p:pic>
      <p:pic>
        <p:nvPicPr>
          <p:cNvPr id="21" name="图片 20"/>
          <p:cNvPicPr>
            <a:picLocks noChangeAspect="1"/>
          </p:cNvPicPr>
          <p:nvPr/>
        </p:nvPicPr>
        <p:blipFill rotWithShape="1">
          <a:blip r:embed="rId5" cstate="screen"/>
          <a:srcRect l="18443" t="12544" r="16223" b="21557"/>
          <a:stretch>
            <a:fillRect/>
          </a:stretch>
        </p:blipFill>
        <p:spPr>
          <a:xfrm>
            <a:off x="2666081" y="2820317"/>
            <a:ext cx="1134737" cy="1189823"/>
          </a:xfrm>
          <a:prstGeom prst="rect">
            <a:avLst/>
          </a:prstGeom>
        </p:spPr>
      </p:pic>
      <p:pic>
        <p:nvPicPr>
          <p:cNvPr id="23" name="图片 22"/>
          <p:cNvPicPr>
            <a:picLocks noChangeAspect="1"/>
          </p:cNvPicPr>
          <p:nvPr/>
        </p:nvPicPr>
        <p:blipFill rotWithShape="1">
          <a:blip r:embed="rId6" cstate="screen"/>
          <a:srcRect/>
          <a:stretch>
            <a:fillRect/>
          </a:stretch>
        </p:blipFill>
        <p:spPr>
          <a:xfrm>
            <a:off x="4759287" y="3712683"/>
            <a:ext cx="1200838" cy="1134739"/>
          </a:xfrm>
          <a:prstGeom prst="rect">
            <a:avLst/>
          </a:prstGeom>
        </p:spPr>
      </p:pic>
      <p:grpSp>
        <p:nvGrpSpPr>
          <p:cNvPr id="57" name="组合 56"/>
          <p:cNvGrpSpPr/>
          <p:nvPr/>
        </p:nvGrpSpPr>
        <p:grpSpPr>
          <a:xfrm>
            <a:off x="6384889" y="4247163"/>
            <a:ext cx="1545502" cy="2261231"/>
            <a:chOff x="9373548" y="3421305"/>
            <a:chExt cx="1920410" cy="2809760"/>
          </a:xfrm>
        </p:grpSpPr>
        <p:pic>
          <p:nvPicPr>
            <p:cNvPr id="58" name="图片 57"/>
            <p:cNvPicPr>
              <a:picLocks noChangeAspect="1"/>
            </p:cNvPicPr>
            <p:nvPr/>
          </p:nvPicPr>
          <p:blipFill>
            <a:blip r:embed="rId2" cstate="screen">
              <a:duotone>
                <a:prstClr val="black"/>
                <a:schemeClr val="tx2">
                  <a:tint val="45000"/>
                  <a:satMod val="400000"/>
                </a:schemeClr>
              </a:duotone>
            </a:blip>
            <a:srcRect/>
            <a:stretch>
              <a:fillRect/>
            </a:stretch>
          </p:blipFill>
          <p:spPr>
            <a:xfrm>
              <a:off x="9373551" y="3421305"/>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59" name="平行四边形 58"/>
            <p:cNvSpPr/>
            <p:nvPr/>
          </p:nvSpPr>
          <p:spPr>
            <a:xfrm rot="5400000">
              <a:off x="9449333" y="5336569"/>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平行四边形 59"/>
            <p:cNvSpPr/>
            <p:nvPr/>
          </p:nvSpPr>
          <p:spPr>
            <a:xfrm rot="5400000" flipV="1">
              <a:off x="10415767" y="5333727"/>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62" name="组合 61"/>
            <p:cNvGrpSpPr/>
            <p:nvPr/>
          </p:nvGrpSpPr>
          <p:grpSpPr>
            <a:xfrm>
              <a:off x="9373548" y="5632375"/>
              <a:ext cx="1920409" cy="598690"/>
              <a:chOff x="3725663" y="5918201"/>
              <a:chExt cx="1920409" cy="598690"/>
            </a:xfrm>
            <a:effectLst>
              <a:outerShdw blurRad="63500" dist="12700" dir="16200000" rotWithShape="0">
                <a:prstClr val="black">
                  <a:alpha val="20000"/>
                </a:prstClr>
              </a:outerShdw>
            </a:effectLst>
          </p:grpSpPr>
          <p:sp>
            <p:nvSpPr>
              <p:cNvPr id="63" name="平行四边形 62"/>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平行四边形 63"/>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71" name="文本框 70"/>
          <p:cNvSpPr txBox="1"/>
          <p:nvPr/>
        </p:nvSpPr>
        <p:spPr>
          <a:xfrm>
            <a:off x="6468241" y="4988947"/>
            <a:ext cx="1377856" cy="707886"/>
          </a:xfrm>
          <a:prstGeom prst="rect">
            <a:avLst/>
          </a:prstGeom>
          <a:noFill/>
        </p:spPr>
        <p:txBody>
          <a:bodyPr wrap="square" rtlCol="0">
            <a:spAutoFit/>
          </a:bodyPr>
          <a:lstStyle>
            <a:defPPr>
              <a:defRPr lang="zh-CN"/>
            </a:defPPr>
            <a:lvl1pPr algn="ctr">
              <a:defRPr sz="27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000" dirty="0"/>
              <a:t>设备清单及介绍</a:t>
            </a:r>
            <a:endParaRPr lang="zh-CN" altLang="en-US" sz="2000" dirty="0"/>
          </a:p>
        </p:txBody>
      </p:sp>
      <p:grpSp>
        <p:nvGrpSpPr>
          <p:cNvPr id="73" name="组合 72"/>
          <p:cNvGrpSpPr/>
          <p:nvPr/>
        </p:nvGrpSpPr>
        <p:grpSpPr>
          <a:xfrm>
            <a:off x="8370574" y="3408521"/>
            <a:ext cx="1545502" cy="2261231"/>
            <a:chOff x="9373548" y="3421305"/>
            <a:chExt cx="1920410" cy="2809760"/>
          </a:xfrm>
        </p:grpSpPr>
        <p:pic>
          <p:nvPicPr>
            <p:cNvPr id="74" name="图片 73"/>
            <p:cNvPicPr>
              <a:picLocks noChangeAspect="1"/>
            </p:cNvPicPr>
            <p:nvPr/>
          </p:nvPicPr>
          <p:blipFill>
            <a:blip r:embed="rId2" cstate="screen">
              <a:duotone>
                <a:prstClr val="black"/>
                <a:schemeClr val="tx2">
                  <a:tint val="45000"/>
                  <a:satMod val="400000"/>
                </a:schemeClr>
              </a:duotone>
            </a:blip>
            <a:srcRect/>
            <a:stretch>
              <a:fillRect/>
            </a:stretch>
          </p:blipFill>
          <p:spPr>
            <a:xfrm>
              <a:off x="9373551" y="3421305"/>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75" name="平行四边形 74"/>
            <p:cNvSpPr/>
            <p:nvPr/>
          </p:nvSpPr>
          <p:spPr>
            <a:xfrm rot="5400000">
              <a:off x="9449333" y="5336569"/>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6" name="平行四边形 75"/>
            <p:cNvSpPr/>
            <p:nvPr/>
          </p:nvSpPr>
          <p:spPr>
            <a:xfrm rot="5400000" flipV="1">
              <a:off x="10415767" y="5333727"/>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77" name="组合 76"/>
            <p:cNvGrpSpPr/>
            <p:nvPr/>
          </p:nvGrpSpPr>
          <p:grpSpPr>
            <a:xfrm>
              <a:off x="9373548" y="5632375"/>
              <a:ext cx="1920409" cy="598690"/>
              <a:chOff x="3725663" y="5918201"/>
              <a:chExt cx="1920409" cy="598690"/>
            </a:xfrm>
            <a:effectLst>
              <a:outerShdw blurRad="63500" dist="12700" dir="16200000" rotWithShape="0">
                <a:prstClr val="black">
                  <a:alpha val="20000"/>
                </a:prstClr>
              </a:outerShdw>
            </a:effectLst>
          </p:grpSpPr>
          <p:sp>
            <p:nvSpPr>
              <p:cNvPr id="78" name="平行四边形 77"/>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平行四边形 78"/>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0" name="文本框 79"/>
          <p:cNvSpPr txBox="1"/>
          <p:nvPr/>
        </p:nvSpPr>
        <p:spPr>
          <a:xfrm>
            <a:off x="8418471" y="4147412"/>
            <a:ext cx="1465345" cy="707886"/>
          </a:xfrm>
          <a:prstGeom prst="rect">
            <a:avLst/>
          </a:prstGeom>
          <a:noFill/>
        </p:spPr>
        <p:txBody>
          <a:bodyPr wrap="square" rtlCol="0">
            <a:spAutoFit/>
          </a:bodyPr>
          <a:lstStyle>
            <a:defPPr>
              <a:defRPr lang="zh-CN"/>
            </a:defPPr>
            <a:lvl1pPr algn="ctr">
              <a:defRPr sz="27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000" dirty="0"/>
              <a:t>项目管理及实施计划</a:t>
            </a:r>
            <a:endParaRPr lang="zh-CN" altLang="en-US" sz="2000" dirty="0"/>
          </a:p>
        </p:txBody>
      </p:sp>
      <p:grpSp>
        <p:nvGrpSpPr>
          <p:cNvPr id="82" name="组合 81"/>
          <p:cNvGrpSpPr/>
          <p:nvPr/>
        </p:nvGrpSpPr>
        <p:grpSpPr>
          <a:xfrm>
            <a:off x="10204964" y="3408521"/>
            <a:ext cx="1545502" cy="2261231"/>
            <a:chOff x="9373548" y="3421305"/>
            <a:chExt cx="1920410" cy="2809760"/>
          </a:xfrm>
        </p:grpSpPr>
        <p:pic>
          <p:nvPicPr>
            <p:cNvPr id="83" name="图片 82"/>
            <p:cNvPicPr>
              <a:picLocks noChangeAspect="1"/>
            </p:cNvPicPr>
            <p:nvPr/>
          </p:nvPicPr>
          <p:blipFill>
            <a:blip r:embed="rId2" cstate="screen">
              <a:duotone>
                <a:prstClr val="black"/>
                <a:schemeClr val="tx2">
                  <a:tint val="45000"/>
                  <a:satMod val="400000"/>
                </a:schemeClr>
              </a:duotone>
            </a:blip>
            <a:srcRect/>
            <a:stretch>
              <a:fillRect/>
            </a:stretch>
          </p:blipFill>
          <p:spPr>
            <a:xfrm>
              <a:off x="9373551" y="3421305"/>
              <a:ext cx="1920406" cy="2798307"/>
            </a:xfrm>
            <a:custGeom>
              <a:avLst/>
              <a:gdLst>
                <a:gd name="connsiteX0" fmla="*/ 0 w 1920406"/>
                <a:gd name="connsiteY0" fmla="*/ 0 h 2798307"/>
                <a:gd name="connsiteX1" fmla="*/ 509003 w 1920406"/>
                <a:gd name="connsiteY1" fmla="*/ 0 h 2798307"/>
                <a:gd name="connsiteX2" fmla="*/ 509003 w 1920406"/>
                <a:gd name="connsiteY2" fmla="*/ 684739 h 2798307"/>
                <a:gd name="connsiteX3" fmla="*/ 1411403 w 1920406"/>
                <a:gd name="connsiteY3" fmla="*/ 684739 h 2798307"/>
                <a:gd name="connsiteX4" fmla="*/ 1411403 w 1920406"/>
                <a:gd name="connsiteY4" fmla="*/ 0 h 2798307"/>
                <a:gd name="connsiteX5" fmla="*/ 1920406 w 1920406"/>
                <a:gd name="connsiteY5" fmla="*/ 0 h 2798307"/>
                <a:gd name="connsiteX6" fmla="*/ 1920406 w 1920406"/>
                <a:gd name="connsiteY6" fmla="*/ 2798307 h 2798307"/>
                <a:gd name="connsiteX7" fmla="*/ 0 w 1920406"/>
                <a:gd name="connsiteY7" fmla="*/ 2798307 h 279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406" h="2798307">
                  <a:moveTo>
                    <a:pt x="0" y="0"/>
                  </a:moveTo>
                  <a:lnTo>
                    <a:pt x="509003" y="0"/>
                  </a:lnTo>
                  <a:lnTo>
                    <a:pt x="509003" y="684739"/>
                  </a:lnTo>
                  <a:lnTo>
                    <a:pt x="1411403" y="684739"/>
                  </a:lnTo>
                  <a:lnTo>
                    <a:pt x="1411403" y="0"/>
                  </a:lnTo>
                  <a:lnTo>
                    <a:pt x="1920406" y="0"/>
                  </a:lnTo>
                  <a:lnTo>
                    <a:pt x="1920406" y="2798307"/>
                  </a:lnTo>
                  <a:lnTo>
                    <a:pt x="0" y="2798307"/>
                  </a:lnTo>
                  <a:close/>
                </a:path>
              </a:pathLst>
            </a:custGeom>
            <a:effectLst>
              <a:outerShdw blurRad="50800" dist="25400" dir="2700000" algn="tl" rotWithShape="0">
                <a:prstClr val="black">
                  <a:alpha val="20000"/>
                </a:prstClr>
              </a:outerShdw>
            </a:effectLst>
          </p:spPr>
        </p:pic>
        <p:sp>
          <p:nvSpPr>
            <p:cNvPr id="84" name="平行四边形 83"/>
            <p:cNvSpPr/>
            <p:nvPr/>
          </p:nvSpPr>
          <p:spPr>
            <a:xfrm rot="5400000">
              <a:off x="9449333" y="5336569"/>
              <a:ext cx="807261" cy="958826"/>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平行四边形 84"/>
            <p:cNvSpPr/>
            <p:nvPr/>
          </p:nvSpPr>
          <p:spPr>
            <a:xfrm rot="5400000" flipV="1">
              <a:off x="10415767" y="5333727"/>
              <a:ext cx="794802" cy="961580"/>
            </a:xfrm>
            <a:prstGeom prst="parallelogram">
              <a:avLst>
                <a:gd name="adj" fmla="val 61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86" name="组合 85"/>
            <p:cNvGrpSpPr/>
            <p:nvPr/>
          </p:nvGrpSpPr>
          <p:grpSpPr>
            <a:xfrm>
              <a:off x="9373548" y="5632375"/>
              <a:ext cx="1920409" cy="598690"/>
              <a:chOff x="3725663" y="5918201"/>
              <a:chExt cx="1920409" cy="598690"/>
            </a:xfrm>
            <a:effectLst>
              <a:outerShdw blurRad="63500" dist="12700" dir="16200000" rotWithShape="0">
                <a:prstClr val="black">
                  <a:alpha val="20000"/>
                </a:prstClr>
              </a:outerShdw>
            </a:effectLst>
          </p:grpSpPr>
          <p:sp>
            <p:nvSpPr>
              <p:cNvPr id="87" name="平行四边形 86"/>
              <p:cNvSpPr/>
              <p:nvPr/>
            </p:nvSpPr>
            <p:spPr>
              <a:xfrm rot="5400000" flipV="1">
                <a:off x="4866728" y="5737547"/>
                <a:ext cx="593929" cy="964759"/>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8" name="平行四边形 87"/>
              <p:cNvSpPr/>
              <p:nvPr/>
            </p:nvSpPr>
            <p:spPr>
              <a:xfrm rot="5400000">
                <a:off x="3904261" y="5739603"/>
                <a:ext cx="598451" cy="955647"/>
              </a:xfrm>
              <a:prstGeom prst="parallelogram">
                <a:avLst>
                  <a:gd name="adj" fmla="val 813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9" name="文本框 88"/>
          <p:cNvSpPr txBox="1"/>
          <p:nvPr/>
        </p:nvSpPr>
        <p:spPr>
          <a:xfrm>
            <a:off x="10301545" y="4281061"/>
            <a:ext cx="1377856" cy="400110"/>
          </a:xfrm>
          <a:prstGeom prst="rect">
            <a:avLst/>
          </a:prstGeom>
          <a:noFill/>
        </p:spPr>
        <p:txBody>
          <a:bodyPr wrap="square" rtlCol="0">
            <a:spAutoFit/>
          </a:bodyPr>
          <a:lstStyle>
            <a:defPPr>
              <a:defRPr lang="zh-CN"/>
            </a:defPPr>
            <a:lvl1pPr algn="ctr">
              <a:defRPr sz="27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sz="2000" dirty="0"/>
              <a:t>案例展示</a:t>
            </a:r>
            <a:endParaRPr lang="zh-CN" altLang="en-US" sz="2000" dirty="0"/>
          </a:p>
        </p:txBody>
      </p:sp>
      <p:pic>
        <p:nvPicPr>
          <p:cNvPr id="30" name="图片 29"/>
          <p:cNvPicPr>
            <a:picLocks noChangeAspect="1"/>
          </p:cNvPicPr>
          <p:nvPr/>
        </p:nvPicPr>
        <p:blipFill rotWithShape="1">
          <a:blip r:embed="rId7" cstate="screen"/>
          <a:srcRect/>
          <a:stretch>
            <a:fillRect/>
          </a:stretch>
        </p:blipFill>
        <p:spPr>
          <a:xfrm>
            <a:off x="6698766" y="3759929"/>
            <a:ext cx="940554" cy="940554"/>
          </a:xfrm>
          <a:prstGeom prst="rect">
            <a:avLst/>
          </a:prstGeom>
        </p:spPr>
      </p:pic>
      <p:pic>
        <p:nvPicPr>
          <p:cNvPr id="31" name="图片 30"/>
          <p:cNvPicPr>
            <a:picLocks noChangeAspect="1"/>
          </p:cNvPicPr>
          <p:nvPr/>
        </p:nvPicPr>
        <p:blipFill rotWithShape="1">
          <a:blip r:embed="rId8" cstate="screen"/>
          <a:srcRect/>
          <a:stretch>
            <a:fillRect/>
          </a:stretch>
        </p:blipFill>
        <p:spPr>
          <a:xfrm>
            <a:off x="8693832" y="3036862"/>
            <a:ext cx="898882" cy="950246"/>
          </a:xfrm>
          <a:prstGeom prst="rect">
            <a:avLst/>
          </a:prstGeom>
        </p:spPr>
      </p:pic>
      <p:pic>
        <p:nvPicPr>
          <p:cNvPr id="32" name="图片 31"/>
          <p:cNvPicPr>
            <a:picLocks noChangeAspect="1"/>
          </p:cNvPicPr>
          <p:nvPr/>
        </p:nvPicPr>
        <p:blipFill rotWithShape="1">
          <a:blip r:embed="rId9" cstate="screen"/>
          <a:srcRect/>
          <a:stretch>
            <a:fillRect/>
          </a:stretch>
        </p:blipFill>
        <p:spPr>
          <a:xfrm>
            <a:off x="10535072" y="2950389"/>
            <a:ext cx="941686" cy="1044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800" fill="hold"/>
                                        <p:tgtEl>
                                          <p:spTgt spid="61"/>
                                        </p:tgtEl>
                                        <p:attrNameLst>
                                          <p:attrName>ppt_x</p:attrName>
                                        </p:attrNameLst>
                                      </p:cBhvr>
                                      <p:tavLst>
                                        <p:tav tm="0">
                                          <p:val>
                                            <p:strVal val="#ppt_x"/>
                                          </p:val>
                                        </p:tav>
                                        <p:tav tm="100000">
                                          <p:val>
                                            <p:strVal val="#ppt_x"/>
                                          </p:val>
                                        </p:tav>
                                      </p:tavLst>
                                    </p:anim>
                                    <p:anim calcmode="lin" valueType="num">
                                      <p:cBhvr additive="base">
                                        <p:cTn id="8" dur="800" fill="hold"/>
                                        <p:tgtEl>
                                          <p:spTgt spid="61"/>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5"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ppt_w*0.7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animEffect transition="in" filter="fade">
                                      <p:cBhvr>
                                        <p:cTn id="14" dur="5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ppt_w*0.70"/>
                                          </p:val>
                                        </p:tav>
                                        <p:tav tm="100000">
                                          <p:val>
                                            <p:strVal val="#ppt_w"/>
                                          </p:val>
                                        </p:tav>
                                      </p:tavLst>
                                    </p:anim>
                                    <p:anim calcmode="lin" valueType="num">
                                      <p:cBhvr>
                                        <p:cTn id="18" dur="500" fill="hold"/>
                                        <p:tgtEl>
                                          <p:spTgt spid="6"/>
                                        </p:tgtEl>
                                        <p:attrNameLst>
                                          <p:attrName>ppt_h</p:attrName>
                                        </p:attrNameLst>
                                      </p:cBhvr>
                                      <p:tavLst>
                                        <p:tav tm="0">
                                          <p:val>
                                            <p:strVal val="#ppt_h"/>
                                          </p:val>
                                        </p:tav>
                                        <p:tav tm="100000">
                                          <p:val>
                                            <p:strVal val="#ppt_h"/>
                                          </p:val>
                                        </p:tav>
                                      </p:tavLst>
                                    </p:anim>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22" presetClass="entr" presetSubtype="2" fill="hold" nodeType="withEffect">
                                  <p:stCondLst>
                                    <p:cond delay="3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par>
                                <p:cTn id="29" presetID="22" presetClass="entr" presetSubtype="8" fill="hold" nodeType="withEffect">
                                  <p:stCondLst>
                                    <p:cond delay="30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50" presetClass="entr" presetSubtype="0" decel="100000" fill="hold" grpId="0" nodeType="withEffect">
                                  <p:stCondLst>
                                    <p:cond delay="3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strVal val="#ppt_w+.3"/>
                                          </p:val>
                                        </p:tav>
                                        <p:tav tm="100000">
                                          <p:val>
                                            <p:strVal val="#ppt_w"/>
                                          </p:val>
                                        </p:tav>
                                      </p:tavLst>
                                    </p:anim>
                                    <p:anim calcmode="lin" valueType="num">
                                      <p:cBhvr>
                                        <p:cTn id="35" dur="500" fill="hold"/>
                                        <p:tgtEl>
                                          <p:spTgt spid="17"/>
                                        </p:tgtEl>
                                        <p:attrNameLst>
                                          <p:attrName>ppt_h</p:attrName>
                                        </p:attrNameLst>
                                      </p:cBhvr>
                                      <p:tavLst>
                                        <p:tav tm="0">
                                          <p:val>
                                            <p:strVal val="#ppt_h"/>
                                          </p:val>
                                        </p:tav>
                                        <p:tav tm="100000">
                                          <p:val>
                                            <p:strVal val="#ppt_h"/>
                                          </p:val>
                                        </p:tav>
                                      </p:tavLst>
                                    </p:anim>
                                    <p:animEffect transition="in" filter="fade">
                                      <p:cBhvr>
                                        <p:cTn id="36" dur="500"/>
                                        <p:tgtEl>
                                          <p:spTgt spid="17"/>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1500"/>
                            </p:stCondLst>
                            <p:childTnLst>
                              <p:par>
                                <p:cTn id="41" presetID="2" presetClass="entr" presetSubtype="4" decel="5000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decel="5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anim calcmode="lin" valueType="num">
                                      <p:cBhvr>
                                        <p:cTn id="52" dur="500" fill="hold"/>
                                        <p:tgtEl>
                                          <p:spTgt spid="13"/>
                                        </p:tgtEl>
                                        <p:attrNameLst>
                                          <p:attrName>ppt_x</p:attrName>
                                        </p:attrNameLst>
                                      </p:cBhvr>
                                      <p:tavLst>
                                        <p:tav tm="0">
                                          <p:val>
                                            <p:strVal val="#ppt_x"/>
                                          </p:val>
                                        </p:tav>
                                        <p:tav tm="100000">
                                          <p:val>
                                            <p:strVal val="#ppt_x"/>
                                          </p:val>
                                        </p:tav>
                                      </p:tavLst>
                                    </p:anim>
                                    <p:anim calcmode="lin" valueType="num">
                                      <p:cBhvr>
                                        <p:cTn id="53" dur="5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anim calcmode="lin" valueType="num">
                                      <p:cBhvr>
                                        <p:cTn id="57" dur="500" fill="hold"/>
                                        <p:tgtEl>
                                          <p:spTgt spid="12"/>
                                        </p:tgtEl>
                                        <p:attrNameLst>
                                          <p:attrName>ppt_x</p:attrName>
                                        </p:attrNameLst>
                                      </p:cBhvr>
                                      <p:tavLst>
                                        <p:tav tm="0">
                                          <p:val>
                                            <p:strVal val="#ppt_x"/>
                                          </p:val>
                                        </p:tav>
                                        <p:tav tm="100000">
                                          <p:val>
                                            <p:strVal val="#ppt_x"/>
                                          </p:val>
                                        </p:tav>
                                      </p:tavLst>
                                    </p:anim>
                                    <p:anim calcmode="lin" valueType="num">
                                      <p:cBhvr>
                                        <p:cTn id="58" dur="500" fill="hold"/>
                                        <p:tgtEl>
                                          <p:spTgt spid="12"/>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47" presetClass="entr" presetSubtype="0" fill="hold" nodeType="withEffect">
                                  <p:stCondLst>
                                    <p:cond delay="3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anim calcmode="lin" valueType="num">
                                      <p:cBhvr>
                                        <p:cTn id="65" dur="500" fill="hold"/>
                                        <p:tgtEl>
                                          <p:spTgt spid="21"/>
                                        </p:tgtEl>
                                        <p:attrNameLst>
                                          <p:attrName>ppt_x</p:attrName>
                                        </p:attrNameLst>
                                      </p:cBhvr>
                                      <p:tavLst>
                                        <p:tav tm="0">
                                          <p:val>
                                            <p:strVal val="#ppt_x"/>
                                          </p:val>
                                        </p:tav>
                                        <p:tav tm="100000">
                                          <p:val>
                                            <p:strVal val="#ppt_x"/>
                                          </p:val>
                                        </p:tav>
                                      </p:tavLst>
                                    </p:anim>
                                    <p:anim calcmode="lin" valueType="num">
                                      <p:cBhvr>
                                        <p:cTn id="66" dur="5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30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anim calcmode="lin" valueType="num">
                                      <p:cBhvr>
                                        <p:cTn id="70" dur="500" fill="hold"/>
                                        <p:tgtEl>
                                          <p:spTgt spid="16"/>
                                        </p:tgtEl>
                                        <p:attrNameLst>
                                          <p:attrName>ppt_x</p:attrName>
                                        </p:attrNameLst>
                                      </p:cBhvr>
                                      <p:tavLst>
                                        <p:tav tm="0">
                                          <p:val>
                                            <p:strVal val="#ppt_x"/>
                                          </p:val>
                                        </p:tav>
                                        <p:tav tm="100000">
                                          <p:val>
                                            <p:strVal val="#ppt_x"/>
                                          </p:val>
                                        </p:tav>
                                      </p:tavLst>
                                    </p:anim>
                                    <p:anim calcmode="lin" valueType="num">
                                      <p:cBhvr>
                                        <p:cTn id="71" dur="500" fill="hold"/>
                                        <p:tgtEl>
                                          <p:spTgt spid="16"/>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30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par>
                          <p:cTn id="75" fill="hold">
                            <p:stCondLst>
                              <p:cond delay="2000"/>
                            </p:stCondLst>
                            <p:childTnLst>
                              <p:par>
                                <p:cTn id="76" presetID="47"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anim calcmode="lin" valueType="num">
                                      <p:cBhvr>
                                        <p:cTn id="79" dur="500" fill="hold"/>
                                        <p:tgtEl>
                                          <p:spTgt spid="23"/>
                                        </p:tgtEl>
                                        <p:attrNameLst>
                                          <p:attrName>ppt_x</p:attrName>
                                        </p:attrNameLst>
                                      </p:cBhvr>
                                      <p:tavLst>
                                        <p:tav tm="0">
                                          <p:val>
                                            <p:strVal val="#ppt_x"/>
                                          </p:val>
                                        </p:tav>
                                        <p:tav tm="100000">
                                          <p:val>
                                            <p:strVal val="#ppt_x"/>
                                          </p:val>
                                        </p:tav>
                                      </p:tavLst>
                                    </p:anim>
                                    <p:anim calcmode="lin" valueType="num">
                                      <p:cBhvr>
                                        <p:cTn id="80" dur="500" fill="hold"/>
                                        <p:tgtEl>
                                          <p:spTgt spid="2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anim calcmode="lin" valueType="num">
                                      <p:cBhvr>
                                        <p:cTn id="84" dur="500" fill="hold"/>
                                        <p:tgtEl>
                                          <p:spTgt spid="22"/>
                                        </p:tgtEl>
                                        <p:attrNameLst>
                                          <p:attrName>ppt_x</p:attrName>
                                        </p:attrNameLst>
                                      </p:cBhvr>
                                      <p:tavLst>
                                        <p:tav tm="0">
                                          <p:val>
                                            <p:strVal val="#ppt_x"/>
                                          </p:val>
                                        </p:tav>
                                        <p:tav tm="100000">
                                          <p:val>
                                            <p:strVal val="#ppt_x"/>
                                          </p:val>
                                        </p:tav>
                                      </p:tavLst>
                                    </p:anim>
                                    <p:anim calcmode="lin" valueType="num">
                                      <p:cBhvr>
                                        <p:cTn id="85" dur="500" fill="hold"/>
                                        <p:tgtEl>
                                          <p:spTgt spid="22"/>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childTnLst>
                          </p:cTn>
                        </p:par>
                        <p:par>
                          <p:cTn id="89" fill="hold">
                            <p:stCondLst>
                              <p:cond delay="2500"/>
                            </p:stCondLst>
                            <p:childTnLst>
                              <p:par>
                                <p:cTn id="90" presetID="47" presetClass="entr" presetSubtype="0"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anim calcmode="lin" valueType="num">
                                      <p:cBhvr>
                                        <p:cTn id="98" dur="500" fill="hold"/>
                                        <p:tgtEl>
                                          <p:spTgt spid="57"/>
                                        </p:tgtEl>
                                        <p:attrNameLst>
                                          <p:attrName>ppt_x</p:attrName>
                                        </p:attrNameLst>
                                      </p:cBhvr>
                                      <p:tavLst>
                                        <p:tav tm="0">
                                          <p:val>
                                            <p:strVal val="#ppt_x"/>
                                          </p:val>
                                        </p:tav>
                                        <p:tav tm="100000">
                                          <p:val>
                                            <p:strVal val="#ppt_x"/>
                                          </p:val>
                                        </p:tav>
                                      </p:tavLst>
                                    </p:anim>
                                    <p:anim calcmode="lin" valueType="num">
                                      <p:cBhvr>
                                        <p:cTn id="99" dur="500" fill="hold"/>
                                        <p:tgtEl>
                                          <p:spTgt spid="57"/>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childTnLst>
                          </p:cTn>
                        </p:par>
                        <p:par>
                          <p:cTn id="103" fill="hold">
                            <p:stCondLst>
                              <p:cond delay="3000"/>
                            </p:stCondLst>
                            <p:childTnLst>
                              <p:par>
                                <p:cTn id="104" presetID="47" presetClass="entr" presetSubtype="0" fill="hold"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anim calcmode="lin" valueType="num">
                                      <p:cBhvr>
                                        <p:cTn id="107" dur="500" fill="hold"/>
                                        <p:tgtEl>
                                          <p:spTgt spid="31"/>
                                        </p:tgtEl>
                                        <p:attrNameLst>
                                          <p:attrName>ppt_x</p:attrName>
                                        </p:attrNameLst>
                                      </p:cBhvr>
                                      <p:tavLst>
                                        <p:tav tm="0">
                                          <p:val>
                                            <p:strVal val="#ppt_x"/>
                                          </p:val>
                                        </p:tav>
                                        <p:tav tm="100000">
                                          <p:val>
                                            <p:strVal val="#ppt_x"/>
                                          </p:val>
                                        </p:tav>
                                      </p:tavLst>
                                    </p:anim>
                                    <p:anim calcmode="lin" valueType="num">
                                      <p:cBhvr>
                                        <p:cTn id="108" dur="500" fill="hold"/>
                                        <p:tgtEl>
                                          <p:spTgt spid="3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animEffect transition="in" filter="fade">
                                      <p:cBhvr>
                                        <p:cTn id="111" dur="500"/>
                                        <p:tgtEl>
                                          <p:spTgt spid="73"/>
                                        </p:tgtEl>
                                      </p:cBhvr>
                                    </p:animEffect>
                                    <p:anim calcmode="lin" valueType="num">
                                      <p:cBhvr>
                                        <p:cTn id="112" dur="500" fill="hold"/>
                                        <p:tgtEl>
                                          <p:spTgt spid="73"/>
                                        </p:tgtEl>
                                        <p:attrNameLst>
                                          <p:attrName>ppt_x</p:attrName>
                                        </p:attrNameLst>
                                      </p:cBhvr>
                                      <p:tavLst>
                                        <p:tav tm="0">
                                          <p:val>
                                            <p:strVal val="#ppt_x"/>
                                          </p:val>
                                        </p:tav>
                                        <p:tav tm="100000">
                                          <p:val>
                                            <p:strVal val="#ppt_x"/>
                                          </p:val>
                                        </p:tav>
                                      </p:tavLst>
                                    </p:anim>
                                    <p:anim calcmode="lin" valueType="num">
                                      <p:cBhvr>
                                        <p:cTn id="113" dur="500" fill="hold"/>
                                        <p:tgtEl>
                                          <p:spTgt spid="73"/>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fade">
                                      <p:cBhvr>
                                        <p:cTn id="116" dur="500"/>
                                        <p:tgtEl>
                                          <p:spTgt spid="80"/>
                                        </p:tgtEl>
                                      </p:cBhvr>
                                    </p:animEffect>
                                  </p:childTnLst>
                                </p:cTn>
                              </p:par>
                            </p:childTnLst>
                          </p:cTn>
                        </p:par>
                        <p:par>
                          <p:cTn id="117" fill="hold">
                            <p:stCondLst>
                              <p:cond delay="3500"/>
                            </p:stCondLst>
                            <p:childTnLst>
                              <p:par>
                                <p:cTn id="118" presetID="47" presetClass="entr" presetSubtype="0"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anim calcmode="lin" valueType="num">
                                      <p:cBhvr>
                                        <p:cTn id="121" dur="500" fill="hold"/>
                                        <p:tgtEl>
                                          <p:spTgt spid="32"/>
                                        </p:tgtEl>
                                        <p:attrNameLst>
                                          <p:attrName>ppt_x</p:attrName>
                                        </p:attrNameLst>
                                      </p:cBhvr>
                                      <p:tavLst>
                                        <p:tav tm="0">
                                          <p:val>
                                            <p:strVal val="#ppt_x"/>
                                          </p:val>
                                        </p:tav>
                                        <p:tav tm="100000">
                                          <p:val>
                                            <p:strVal val="#ppt_x"/>
                                          </p:val>
                                        </p:tav>
                                      </p:tavLst>
                                    </p:anim>
                                    <p:anim calcmode="lin" valueType="num">
                                      <p:cBhvr>
                                        <p:cTn id="122" dur="500" fill="hold"/>
                                        <p:tgtEl>
                                          <p:spTgt spid="32"/>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fade">
                                      <p:cBhvr>
                                        <p:cTn id="125" dur="500"/>
                                        <p:tgtEl>
                                          <p:spTgt spid="82"/>
                                        </p:tgtEl>
                                      </p:cBhvr>
                                    </p:animEffect>
                                    <p:anim calcmode="lin" valueType="num">
                                      <p:cBhvr>
                                        <p:cTn id="126" dur="500" fill="hold"/>
                                        <p:tgtEl>
                                          <p:spTgt spid="82"/>
                                        </p:tgtEl>
                                        <p:attrNameLst>
                                          <p:attrName>ppt_x</p:attrName>
                                        </p:attrNameLst>
                                      </p:cBhvr>
                                      <p:tavLst>
                                        <p:tav tm="0">
                                          <p:val>
                                            <p:strVal val="#ppt_x"/>
                                          </p:val>
                                        </p:tav>
                                        <p:tav tm="100000">
                                          <p:val>
                                            <p:strVal val="#ppt_x"/>
                                          </p:val>
                                        </p:tav>
                                      </p:tavLst>
                                    </p:anim>
                                    <p:anim calcmode="lin" valueType="num">
                                      <p:cBhvr>
                                        <p:cTn id="127" dur="500" fill="hold"/>
                                        <p:tgtEl>
                                          <p:spTgt spid="82"/>
                                        </p:tgtEl>
                                        <p:attrNameLst>
                                          <p:attrName>ppt_y</p:attrName>
                                        </p:attrNameLst>
                                      </p:cBhvr>
                                      <p:tavLst>
                                        <p:tav tm="0">
                                          <p:val>
                                            <p:strVal val="#ppt_y+.1"/>
                                          </p:val>
                                        </p:tav>
                                        <p:tav tm="100000">
                                          <p:val>
                                            <p:strVal val="#ppt_y"/>
                                          </p:val>
                                        </p:tav>
                                      </p:tavLst>
                                    </p:anim>
                                  </p:childTnLst>
                                </p:cTn>
                              </p:par>
                              <p:par>
                                <p:cTn id="128" presetID="10" presetClass="entr" presetSubtype="0" fill="hold" grpId="0" nodeType="with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fade">
                                      <p:cBhvr>
                                        <p:cTn id="13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p:bldP spid="14" grpId="0" animBg="1"/>
      <p:bldP spid="15" grpId="0" animBg="1"/>
      <p:bldP spid="17" grpId="0" animBg="1"/>
      <p:bldP spid="19" grpId="0"/>
      <p:bldP spid="25" grpId="0"/>
      <p:bldP spid="41" grpId="0"/>
      <p:bldP spid="71" grpId="0"/>
      <p:bldP spid="80" grpId="0"/>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flipV="1">
            <a:off x="713394" y="3559877"/>
            <a:ext cx="10855215" cy="1369"/>
          </a:xfrm>
          <a:prstGeom prst="straightConnector1">
            <a:avLst/>
          </a:prstGeom>
          <a:ln w="1905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6011" y="2439006"/>
            <a:ext cx="1960511" cy="1824440"/>
          </a:xfrm>
          <a:prstGeom prst="rect">
            <a:avLst/>
          </a:prstGeom>
        </p:spPr>
      </p:pic>
      <p:sp>
        <p:nvSpPr>
          <p:cNvPr id="7" name="椭圆 6"/>
          <p:cNvSpPr/>
          <p:nvPr/>
        </p:nvSpPr>
        <p:spPr>
          <a:xfrm>
            <a:off x="1477217" y="3352595"/>
            <a:ext cx="391977" cy="417300"/>
          </a:xfrm>
          <a:prstGeom prst="ellipse">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t>1</a:t>
            </a:r>
            <a:endParaRPr lang="zh-CN" altLang="en-US" sz="1865" b="1" dirty="0"/>
          </a:p>
        </p:txBody>
      </p:sp>
      <p:grpSp>
        <p:nvGrpSpPr>
          <p:cNvPr id="8" name="组合 7"/>
          <p:cNvGrpSpPr/>
          <p:nvPr/>
        </p:nvGrpSpPr>
        <p:grpSpPr>
          <a:xfrm>
            <a:off x="600794" y="4233318"/>
            <a:ext cx="3171107" cy="888387"/>
            <a:chOff x="1517022" y="2300541"/>
            <a:chExt cx="2378330" cy="740331"/>
          </a:xfrm>
        </p:grpSpPr>
        <p:sp>
          <p:nvSpPr>
            <p:cNvPr id="9" name="矩形 8"/>
            <p:cNvSpPr/>
            <p:nvPr/>
          </p:nvSpPr>
          <p:spPr>
            <a:xfrm>
              <a:off x="1528309" y="2309662"/>
              <a:ext cx="2221034" cy="7312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TextBox 9"/>
            <p:cNvSpPr txBox="1"/>
            <p:nvPr/>
          </p:nvSpPr>
          <p:spPr>
            <a:xfrm>
              <a:off x="1517022" y="2300541"/>
              <a:ext cx="2378330" cy="69250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小车行至电梯口指定位置，后台根据</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的二维码获取定位信息，发送指令至货梯控制器呼梯。</a:t>
              </a:r>
              <a:endParaRPr lang="en-US" altLang="zh-CN" sz="1600" dirty="0">
                <a:latin typeface="微软雅黑" panose="020B0503020204020204" pitchFamily="34" charset="-122"/>
                <a:ea typeface="微软雅黑" panose="020B0503020204020204" pitchFamily="34" charset="-122"/>
              </a:endParaRPr>
            </a:p>
          </p:txBody>
        </p:sp>
      </p:grpSp>
      <p:sp>
        <p:nvSpPr>
          <p:cNvPr id="11" name="矩形 10"/>
          <p:cNvSpPr/>
          <p:nvPr/>
        </p:nvSpPr>
        <p:spPr>
          <a:xfrm>
            <a:off x="539454" y="4263447"/>
            <a:ext cx="60959" cy="861703"/>
          </a:xfrm>
          <a:prstGeom prst="rect">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39" rIns="121881" bIns="60939" rtlCol="0" anchor="ctr"/>
          <a:lstStyle/>
          <a:p>
            <a:endParaRPr lang="zh-CN" altLang="en-US" sz="2400" dirty="0">
              <a:solidFill>
                <a:srgbClr val="E70334"/>
              </a:solidFill>
              <a:latin typeface="微软雅黑" panose="020B0503020204020204" pitchFamily="34" charset="-122"/>
              <a:ea typeface="微软雅黑" panose="020B0503020204020204" pitchFamily="34" charset="-122"/>
            </a:endParaRPr>
          </a:p>
        </p:txBody>
      </p:sp>
      <p:cxnSp>
        <p:nvCxnSpPr>
          <p:cNvPr id="12" name="直接连接符 11"/>
          <p:cNvCxnSpPr>
            <a:stCxn id="7" idx="3"/>
          </p:cNvCxnSpPr>
          <p:nvPr/>
        </p:nvCxnSpPr>
        <p:spPr>
          <a:xfrm flipH="1">
            <a:off x="569932" y="3708783"/>
            <a:ext cx="964688" cy="524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5"/>
          <p:cNvPicPr>
            <a:picLocks noChangeAspect="1"/>
          </p:cNvPicPr>
          <p:nvPr/>
        </p:nvPicPr>
        <p:blipFill>
          <a:blip r:embed="rId2" cstate="print">
            <a:extLst>
              <a:ext uri="{28A0092B-C50C-407E-A947-70E740481C1C}">
                <a14:useLocalDpi xmlns:a14="http://schemas.microsoft.com/office/drawing/2010/main" val="0"/>
              </a:ext>
            </a:extLst>
          </a:blip>
          <a:srcRect l="18561" t="32214" r="25208" b="12392"/>
          <a:stretch>
            <a:fillRect/>
          </a:stretch>
        </p:blipFill>
        <p:spPr bwMode="auto">
          <a:xfrm>
            <a:off x="1408621" y="5146966"/>
            <a:ext cx="1490700" cy="11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椭圆 13"/>
          <p:cNvSpPr/>
          <p:nvPr/>
        </p:nvSpPr>
        <p:spPr>
          <a:xfrm>
            <a:off x="3954034" y="3352595"/>
            <a:ext cx="391977" cy="417300"/>
          </a:xfrm>
          <a:prstGeom prst="ellipse">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t>2</a:t>
            </a:r>
            <a:endParaRPr lang="zh-CN" altLang="en-US" sz="1865" b="1" dirty="0"/>
          </a:p>
        </p:txBody>
      </p:sp>
      <p:grpSp>
        <p:nvGrpSpPr>
          <p:cNvPr id="15" name="组合 14"/>
          <p:cNvGrpSpPr/>
          <p:nvPr/>
        </p:nvGrpSpPr>
        <p:grpSpPr>
          <a:xfrm>
            <a:off x="2511617" y="1165157"/>
            <a:ext cx="3668788" cy="1081344"/>
            <a:chOff x="1517021" y="2398377"/>
            <a:chExt cx="2751591" cy="1119409"/>
          </a:xfrm>
        </p:grpSpPr>
        <p:sp>
          <p:nvSpPr>
            <p:cNvPr id="16" name="矩形 15"/>
            <p:cNvSpPr/>
            <p:nvPr/>
          </p:nvSpPr>
          <p:spPr>
            <a:xfrm>
              <a:off x="1517021" y="2398377"/>
              <a:ext cx="2740305" cy="11194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TextBox 20"/>
            <p:cNvSpPr txBox="1"/>
            <p:nvPr/>
          </p:nvSpPr>
          <p:spPr>
            <a:xfrm>
              <a:off x="1517021" y="2414253"/>
              <a:ext cx="2751591" cy="860249"/>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电梯呼梯至指定楼层，并判断是否具备启动进入轿厢的条件。如果是，</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启动搬运料架进入轿厢。</a:t>
              </a:r>
              <a:endParaRPr lang="en-US" altLang="zh-CN" sz="1600" dirty="0">
                <a:latin typeface="微软雅黑" panose="020B0503020204020204" pitchFamily="34" charset="-122"/>
                <a:ea typeface="微软雅黑" panose="020B0503020204020204" pitchFamily="34" charset="-122"/>
              </a:endParaRPr>
            </a:p>
          </p:txBody>
        </p:sp>
      </p:grpSp>
      <p:sp>
        <p:nvSpPr>
          <p:cNvPr id="18" name="矩形 17"/>
          <p:cNvSpPr/>
          <p:nvPr/>
        </p:nvSpPr>
        <p:spPr>
          <a:xfrm>
            <a:off x="2477313" y="1118761"/>
            <a:ext cx="60959" cy="1171629"/>
          </a:xfrm>
          <a:prstGeom prst="rect">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39" rIns="121881" bIns="60939" rtlCol="0" anchor="ctr"/>
          <a:lstStyle/>
          <a:p>
            <a:endParaRPr lang="zh-CN" altLang="en-US" sz="2400" dirty="0">
              <a:solidFill>
                <a:srgbClr val="E70334"/>
              </a:solidFill>
              <a:latin typeface="微软雅黑" panose="020B0503020204020204" pitchFamily="34" charset="-122"/>
              <a:ea typeface="微软雅黑" panose="020B0503020204020204" pitchFamily="34" charset="-122"/>
            </a:endParaRPr>
          </a:p>
        </p:txBody>
      </p:sp>
      <p:cxnSp>
        <p:nvCxnSpPr>
          <p:cNvPr id="19" name="直接连接符 18"/>
          <p:cNvCxnSpPr>
            <a:stCxn id="14" idx="1"/>
            <a:endCxn id="18" idx="2"/>
          </p:cNvCxnSpPr>
          <p:nvPr/>
        </p:nvCxnSpPr>
        <p:spPr>
          <a:xfrm flipH="1" flipV="1">
            <a:off x="2507792" y="2290391"/>
            <a:ext cx="1503645" cy="11233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010024" y="3263336"/>
            <a:ext cx="391977" cy="417300"/>
          </a:xfrm>
          <a:prstGeom prst="ellipse">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t>3</a:t>
            </a:r>
            <a:endParaRPr lang="zh-CN" altLang="en-US" sz="1865" b="1" dirty="0"/>
          </a:p>
        </p:txBody>
      </p:sp>
      <p:grpSp>
        <p:nvGrpSpPr>
          <p:cNvPr id="21" name="组合 20"/>
          <p:cNvGrpSpPr/>
          <p:nvPr/>
        </p:nvGrpSpPr>
        <p:grpSpPr>
          <a:xfrm>
            <a:off x="4938175" y="4737941"/>
            <a:ext cx="3709235" cy="913913"/>
            <a:chOff x="1517022" y="2309662"/>
            <a:chExt cx="2751591" cy="914220"/>
          </a:xfrm>
        </p:grpSpPr>
        <p:sp>
          <p:nvSpPr>
            <p:cNvPr id="22" name="矩形 21"/>
            <p:cNvSpPr/>
            <p:nvPr/>
          </p:nvSpPr>
          <p:spPr>
            <a:xfrm>
              <a:off x="1528308" y="2309662"/>
              <a:ext cx="2740305" cy="914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TextBox 37"/>
            <p:cNvSpPr txBox="1"/>
            <p:nvPr/>
          </p:nvSpPr>
          <p:spPr>
            <a:xfrm>
              <a:off x="1517022" y="2385213"/>
              <a:ext cx="2751591" cy="831276"/>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进入轿厢指定位置后放下料架，</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退出电梯，料架在货梯控制器的调度下行至指定楼层。</a:t>
              </a:r>
              <a:endParaRPr lang="en-US" altLang="zh-CN" sz="1600" dirty="0">
                <a:latin typeface="微软雅黑" panose="020B0503020204020204" pitchFamily="34" charset="-122"/>
                <a:ea typeface="微软雅黑" panose="020B0503020204020204" pitchFamily="34" charset="-122"/>
              </a:endParaRPr>
            </a:p>
          </p:txBody>
        </p:sp>
      </p:grpSp>
      <p:sp>
        <p:nvSpPr>
          <p:cNvPr id="24" name="矩形 23"/>
          <p:cNvSpPr/>
          <p:nvPr/>
        </p:nvSpPr>
        <p:spPr>
          <a:xfrm>
            <a:off x="4917713" y="4780019"/>
            <a:ext cx="73880" cy="833020"/>
          </a:xfrm>
          <a:prstGeom prst="rect">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39" rIns="121881" bIns="60939" rtlCol="0" anchor="ctr"/>
          <a:lstStyle/>
          <a:p>
            <a:endParaRPr lang="zh-CN" altLang="en-US" sz="2400" dirty="0">
              <a:solidFill>
                <a:srgbClr val="E70334"/>
              </a:solidFill>
              <a:latin typeface="微软雅黑" panose="020B0503020204020204" pitchFamily="34" charset="-122"/>
              <a:ea typeface="微软雅黑" panose="020B0503020204020204" pitchFamily="34" charset="-122"/>
            </a:endParaRPr>
          </a:p>
        </p:txBody>
      </p:sp>
      <p:cxnSp>
        <p:nvCxnSpPr>
          <p:cNvPr id="25" name="直接连接符 24"/>
          <p:cNvCxnSpPr>
            <a:stCxn id="20" idx="3"/>
            <a:endCxn id="24" idx="0"/>
          </p:cNvCxnSpPr>
          <p:nvPr/>
        </p:nvCxnSpPr>
        <p:spPr>
          <a:xfrm flipH="1">
            <a:off x="4954654" y="3619524"/>
            <a:ext cx="2112773" cy="11604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7" idx="1"/>
          </p:cNvCxnSpPr>
          <p:nvPr/>
        </p:nvCxnSpPr>
        <p:spPr>
          <a:xfrm flipH="1" flipV="1">
            <a:off x="7774139" y="2174098"/>
            <a:ext cx="1070016" cy="12382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786752" y="3351227"/>
            <a:ext cx="391977" cy="417300"/>
          </a:xfrm>
          <a:prstGeom prst="ellipse">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b="1" dirty="0"/>
              <a:t>4</a:t>
            </a:r>
            <a:endParaRPr lang="zh-CN" altLang="en-US" sz="1865" b="1" dirty="0"/>
          </a:p>
        </p:txBody>
      </p:sp>
      <p:grpSp>
        <p:nvGrpSpPr>
          <p:cNvPr id="28" name="组合 27"/>
          <p:cNvGrpSpPr/>
          <p:nvPr/>
        </p:nvGrpSpPr>
        <p:grpSpPr>
          <a:xfrm>
            <a:off x="7799919" y="1079990"/>
            <a:ext cx="3668788" cy="1125545"/>
            <a:chOff x="1517022" y="2309662"/>
            <a:chExt cx="2751591" cy="1119409"/>
          </a:xfrm>
        </p:grpSpPr>
        <p:sp>
          <p:nvSpPr>
            <p:cNvPr id="29" name="矩形 28"/>
            <p:cNvSpPr/>
            <p:nvPr/>
          </p:nvSpPr>
          <p:spPr>
            <a:xfrm>
              <a:off x="1528308" y="2309662"/>
              <a:ext cx="2740305" cy="11194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TextBox 56"/>
            <p:cNvSpPr txBox="1"/>
            <p:nvPr/>
          </p:nvSpPr>
          <p:spPr>
            <a:xfrm>
              <a:off x="1517022" y="2516776"/>
              <a:ext cx="2751591" cy="82646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电梯呼梯至指定楼层，并判断是否具备料架离开轿厢的条件。如果是，</a:t>
              </a:r>
              <a:r>
                <a:rPr lang="en-US" altLang="zh-CN" sz="1600" dirty="0">
                  <a:latin typeface="微软雅黑" panose="020B0503020204020204" pitchFamily="34" charset="-122"/>
                  <a:ea typeface="微软雅黑" panose="020B0503020204020204" pitchFamily="34" charset="-122"/>
                </a:rPr>
                <a:t>AGV</a:t>
              </a:r>
              <a:r>
                <a:rPr lang="zh-CN" altLang="en-US" sz="1600" dirty="0">
                  <a:latin typeface="微软雅黑" panose="020B0503020204020204" pitchFamily="34" charset="-122"/>
                  <a:ea typeface="微软雅黑" panose="020B0503020204020204" pitchFamily="34" charset="-122"/>
                </a:rPr>
                <a:t>进入电梯，搬运料架驶离轿厢。</a:t>
              </a:r>
              <a:endParaRPr lang="en-US" altLang="zh-CN" sz="1600" dirty="0">
                <a:latin typeface="微软雅黑" panose="020B0503020204020204" pitchFamily="34" charset="-122"/>
                <a:ea typeface="微软雅黑" panose="020B0503020204020204" pitchFamily="34" charset="-122"/>
              </a:endParaRPr>
            </a:p>
          </p:txBody>
        </p:sp>
      </p:grpSp>
      <p:sp>
        <p:nvSpPr>
          <p:cNvPr id="31" name="矩形 30"/>
          <p:cNvSpPr/>
          <p:nvPr/>
        </p:nvSpPr>
        <p:spPr>
          <a:xfrm>
            <a:off x="7770880" y="1083224"/>
            <a:ext cx="68863" cy="1102460"/>
          </a:xfrm>
          <a:prstGeom prst="rect">
            <a:avLst/>
          </a:prstGeom>
          <a:solidFill>
            <a:srgbClr val="E7033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1" tIns="60939" rIns="121881" bIns="60939" rtlCol="0" anchor="ctr"/>
          <a:lstStyle/>
          <a:p>
            <a:endParaRPr lang="zh-CN" altLang="en-US" sz="2400" dirty="0">
              <a:solidFill>
                <a:srgbClr val="E70334"/>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78729" y="2559765"/>
            <a:ext cx="1960511" cy="1824440"/>
          </a:xfrm>
          <a:prstGeom prst="rect">
            <a:avLst/>
          </a:prstGeom>
        </p:spPr>
      </p:pic>
      <p:sp>
        <p:nvSpPr>
          <p:cNvPr id="5" name="矩形 4"/>
          <p:cNvSpPr/>
          <p:nvPr/>
        </p:nvSpPr>
        <p:spPr>
          <a:xfrm>
            <a:off x="6816438" y="5771316"/>
            <a:ext cx="5075107" cy="954107"/>
          </a:xfrm>
          <a:prstGeom prst="rect">
            <a:avLst/>
          </a:prstGeom>
          <a:ln w="12700">
            <a:solidFill>
              <a:srgbClr val="F23E3D"/>
            </a:solidFill>
          </a:ln>
        </p:spPr>
        <p:txBody>
          <a:bodyPr wrap="none">
            <a:spAutoFit/>
          </a:bodyPr>
          <a:lstStyle/>
          <a:p>
            <a:pPr lvl="0"/>
            <a:r>
              <a:rPr lang="zh-CN" altLang="en-US"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备注说明：</a:t>
            </a:r>
            <a:endParaRPr lang="en-US" altLang="zh-CN"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81000" indent="-38100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AGV</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控制系统与</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货梯控制系统采用</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REST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协议</a:t>
            </a:r>
            <a:r>
              <a:rPr lang="zh-CN" altLang="en-US" sz="1400" dirty="0">
                <a:latin typeface="微软雅黑" panose="020B0503020204020204" pitchFamily="34" charset="-122"/>
                <a:ea typeface="微软雅黑" panose="020B0503020204020204" pitchFamily="34" charset="-122"/>
              </a:rPr>
              <a:t>进行对接</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81000" indent="-381000">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AGV</a:t>
            </a:r>
            <a:r>
              <a:rPr lang="zh-CN" altLang="en-US" sz="1400" dirty="0">
                <a:latin typeface="微软雅黑" panose="020B0503020204020204" pitchFamily="34" charset="-122"/>
                <a:ea typeface="微软雅黑" panose="020B0503020204020204" pitchFamily="34" charset="-122"/>
              </a:rPr>
              <a:t>背运货架从货架长边进入电梯，电梯内需拆除护栏；</a:t>
            </a:r>
            <a:endParaRPr lang="en-US" altLang="zh-CN" sz="1400" dirty="0">
              <a:latin typeface="微软雅黑" panose="020B0503020204020204" pitchFamily="34" charset="-122"/>
              <a:ea typeface="微软雅黑" panose="020B0503020204020204" pitchFamily="34" charset="-122"/>
            </a:endParaRPr>
          </a:p>
          <a:p>
            <a:pPr marL="381000" indent="-381000">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货梯进出缝隙为</a:t>
            </a:r>
            <a:r>
              <a:rPr lang="en-US" altLang="zh-CN" sz="1400" dirty="0">
                <a:latin typeface="微软雅黑" panose="020B0503020204020204" pitchFamily="34" charset="-122"/>
                <a:ea typeface="微软雅黑" panose="020B0503020204020204" pitchFamily="34" charset="-122"/>
              </a:rPr>
              <a:t>3.5cm</a:t>
            </a:r>
            <a:r>
              <a:rPr lang="zh-CN" altLang="en-US" sz="1400" dirty="0">
                <a:latin typeface="微软雅黑" panose="020B0503020204020204" pitchFamily="34" charset="-122"/>
                <a:ea typeface="微软雅黑" panose="020B0503020204020204" pitchFamily="34" charset="-122"/>
              </a:rPr>
              <a:t>，频繁进出影响机器人脚轮寿命。</a:t>
            </a:r>
            <a:endParaRPr lang="zh-CN" altLang="zh-CN" sz="1400" dirty="0">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3" cstate="screen"/>
          <a:srcRect t="12954" r="-10188" b="21008"/>
          <a:stretch>
            <a:fillRect/>
          </a:stretch>
        </p:blipFill>
        <p:spPr>
          <a:xfrm>
            <a:off x="57150" y="257174"/>
            <a:ext cx="1276350" cy="781051"/>
          </a:xfrm>
          <a:prstGeom prst="rect">
            <a:avLst/>
          </a:prstGeom>
        </p:spPr>
      </p:pic>
      <p:sp>
        <p:nvSpPr>
          <p:cNvPr id="36" name="文本框 35"/>
          <p:cNvSpPr txBox="1"/>
          <p:nvPr/>
        </p:nvSpPr>
        <p:spPr>
          <a:xfrm>
            <a:off x="1484990" y="260755"/>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业务流程</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电梯对接</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37" name="图片 5"/>
          <p:cNvPicPr>
            <a:picLocks noChangeAspect="1" noChangeArrowheads="1"/>
          </p:cNvPicPr>
          <p:nvPr/>
        </p:nvPicPr>
        <p:blipFill>
          <a:blip r:embed="rId4" cstate="print">
            <a:extLst>
              <a:ext uri="{28A0092B-C50C-407E-A947-70E740481C1C}">
                <a14:useLocalDpi xmlns:a14="http://schemas.microsoft.com/office/drawing/2010/main" val="0"/>
              </a:ext>
            </a:extLst>
          </a:blip>
          <a:srcRect l="46426" t="42999" r="14261" b="20601"/>
          <a:stretch>
            <a:fillRect/>
          </a:stretch>
        </p:blipFill>
        <p:spPr bwMode="auto">
          <a:xfrm>
            <a:off x="598848" y="2209854"/>
            <a:ext cx="1970496" cy="116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b="10187"/>
          <a:stretch>
            <a:fillRect/>
          </a:stretch>
        </p:blipFill>
        <p:spPr>
          <a:xfrm>
            <a:off x="5586154" y="235870"/>
            <a:ext cx="6231775" cy="6622130"/>
          </a:xfrm>
          <a:prstGeom prst="rect">
            <a:avLst/>
          </a:prstGeom>
        </p:spPr>
      </p:pic>
      <p:sp>
        <p:nvSpPr>
          <p:cNvPr id="7" name="文本框 6"/>
          <p:cNvSpPr txBox="1"/>
          <p:nvPr/>
        </p:nvSpPr>
        <p:spPr>
          <a:xfrm>
            <a:off x="553569" y="1616030"/>
            <a:ext cx="6384032" cy="507748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具体的对接方式分为以下几部分：</a:t>
            </a:r>
            <a:endParaRPr lang="en-US" altLang="zh-CN" sz="1600"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335" dirty="0">
                <a:latin typeface="微软雅黑" panose="020B0503020204020204" pitchFamily="34" charset="-122"/>
                <a:ea typeface="微软雅黑" panose="020B0503020204020204" pitchFamily="34" charset="-122"/>
              </a:rPr>
              <a:t>资源申请；</a:t>
            </a:r>
            <a:endParaRPr lang="en-US" altLang="zh-CN" sz="1335"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335" dirty="0">
                <a:latin typeface="微软雅黑" panose="020B0503020204020204" pitchFamily="34" charset="-122"/>
                <a:ea typeface="微软雅黑" panose="020B0503020204020204" pitchFamily="34" charset="-122"/>
              </a:rPr>
              <a:t>任务执行；</a:t>
            </a:r>
            <a:endParaRPr lang="en-US" altLang="zh-CN" sz="1335"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335" dirty="0">
                <a:latin typeface="微软雅黑" panose="020B0503020204020204" pitchFamily="34" charset="-122"/>
                <a:ea typeface="微软雅黑" panose="020B0503020204020204" pitchFamily="34" charset="-122"/>
              </a:rPr>
              <a:t>任务完成通知；</a:t>
            </a:r>
            <a:endParaRPr lang="en-US" altLang="zh-CN" sz="1335"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335" dirty="0">
                <a:latin typeface="微软雅黑" panose="020B0503020204020204" pitchFamily="34" charset="-122"/>
                <a:ea typeface="微软雅黑" panose="020B0503020204020204" pitchFamily="34" charset="-122"/>
              </a:rPr>
              <a:t>梯控异常告警通知；</a:t>
            </a:r>
            <a:endParaRPr lang="en-US" altLang="zh-CN" sz="1335" dirty="0">
              <a:latin typeface="微软雅黑" panose="020B0503020204020204" pitchFamily="34" charset="-122"/>
              <a:ea typeface="微软雅黑" panose="020B0503020204020204" pitchFamily="34" charset="-122"/>
            </a:endParaRPr>
          </a:p>
          <a:p>
            <a:pPr marL="228600" indent="-228600">
              <a:lnSpc>
                <a:spcPct val="150000"/>
              </a:lnSpc>
              <a:buFont typeface="Wingdings" panose="05000000000000000000" pitchFamily="2" charset="2"/>
              <a:buChar char="ü"/>
            </a:pPr>
            <a:r>
              <a:rPr lang="zh-CN" altLang="en-US" sz="1335" dirty="0">
                <a:latin typeface="微软雅黑" panose="020B0503020204020204" pitchFamily="34" charset="-122"/>
                <a:ea typeface="微软雅黑" panose="020B0503020204020204" pitchFamily="34" charset="-122"/>
              </a:rPr>
              <a:t>资源释放。</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对接的业务流程接口如下：</a:t>
            </a:r>
            <a:endParaRPr lang="en-US" altLang="zh-CN" sz="1600"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en-US" altLang="zh-CN" sz="1335" dirty="0">
                <a:latin typeface="微软雅黑" panose="020B0503020204020204" pitchFamily="34" charset="-122"/>
                <a:ea typeface="微软雅黑" panose="020B0503020204020204" pitchFamily="34" charset="-122"/>
              </a:rPr>
              <a:t>AGV</a:t>
            </a:r>
            <a:r>
              <a:rPr lang="zh-CN" altLang="zh-CN" sz="1335" dirty="0">
                <a:latin typeface="微软雅黑" panose="020B0503020204020204" pitchFamily="34" charset="-122"/>
                <a:ea typeface="微软雅黑" panose="020B0503020204020204" pitchFamily="34" charset="-122"/>
              </a:rPr>
              <a:t>向梯控申请资源</a:t>
            </a:r>
            <a:r>
              <a:rPr lang="zh-CN" altLang="en-US" sz="1335" dirty="0">
                <a:latin typeface="微软雅黑" panose="020B0503020204020204" pitchFamily="34" charset="-122"/>
                <a:ea typeface="微软雅黑" panose="020B0503020204020204" pitchFamily="34" charset="-122"/>
              </a:rPr>
              <a:t>；</a:t>
            </a:r>
            <a:endParaRPr lang="zh-CN"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zh-CN" altLang="zh-CN" sz="1335" dirty="0">
                <a:latin typeface="微软雅黑" panose="020B0503020204020204" pitchFamily="34" charset="-122"/>
                <a:ea typeface="微软雅黑" panose="020B0503020204020204" pitchFamily="34" charset="-122"/>
              </a:rPr>
              <a:t>申请成功后梯控通知</a:t>
            </a:r>
            <a:r>
              <a:rPr lang="en-US" altLang="zh-CN" sz="1335" dirty="0">
                <a:latin typeface="微软雅黑" panose="020B0503020204020204" pitchFamily="34" charset="-122"/>
                <a:ea typeface="微软雅黑" panose="020B0503020204020204" pitchFamily="34" charset="-122"/>
              </a:rPr>
              <a:t>AGV</a:t>
            </a:r>
            <a:r>
              <a:rPr lang="zh-CN" altLang="en-US" sz="1335" dirty="0">
                <a:latin typeface="微软雅黑" panose="020B0503020204020204" pitchFamily="34" charset="-122"/>
                <a:ea typeface="微软雅黑" panose="020B0503020204020204" pitchFamily="34" charset="-122"/>
              </a:rPr>
              <a:t>，</a:t>
            </a:r>
            <a:r>
              <a:rPr lang="zh-CN" altLang="zh-CN" sz="1335" dirty="0">
                <a:latin typeface="微软雅黑" panose="020B0503020204020204" pitchFamily="34" charset="-122"/>
                <a:ea typeface="微软雅黑" panose="020B0503020204020204" pitchFamily="34" charset="-122"/>
              </a:rPr>
              <a:t>已经开门</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en-US" altLang="zh-CN" sz="1335" dirty="0">
                <a:latin typeface="微软雅黑" panose="020B0503020204020204" pitchFamily="34" charset="-122"/>
                <a:ea typeface="微软雅黑" panose="020B0503020204020204" pitchFamily="34" charset="-122"/>
              </a:rPr>
              <a:t>AGV</a:t>
            </a:r>
            <a:r>
              <a:rPr lang="zh-CN" altLang="zh-CN" sz="1335" dirty="0">
                <a:latin typeface="微软雅黑" panose="020B0503020204020204" pitchFamily="34" charset="-122"/>
                <a:ea typeface="微软雅黑" panose="020B0503020204020204" pitchFamily="34" charset="-122"/>
              </a:rPr>
              <a:t>把物料搬到电梯后</a:t>
            </a:r>
            <a:r>
              <a:rPr lang="en-US" altLang="zh-CN" sz="1335" dirty="0">
                <a:latin typeface="微软雅黑" panose="020B0503020204020204" pitchFamily="34" charset="-122"/>
                <a:ea typeface="微软雅黑" panose="020B0503020204020204" pitchFamily="34" charset="-122"/>
              </a:rPr>
              <a:t>, </a:t>
            </a:r>
            <a:r>
              <a:rPr lang="zh-CN" altLang="zh-CN" sz="1335" dirty="0">
                <a:latin typeface="微软雅黑" panose="020B0503020204020204" pitchFamily="34" charset="-122"/>
                <a:ea typeface="微软雅黑" panose="020B0503020204020204" pitchFamily="34" charset="-122"/>
              </a:rPr>
              <a:t>调用梯控任务执行接口</a:t>
            </a:r>
            <a:r>
              <a:rPr lang="zh-CN" altLang="en-US" sz="1335" dirty="0">
                <a:latin typeface="微软雅黑" panose="020B0503020204020204" pitchFamily="34" charset="-122"/>
                <a:ea typeface="微软雅黑" panose="020B0503020204020204" pitchFamily="34" charset="-122"/>
              </a:rPr>
              <a:t>；</a:t>
            </a:r>
            <a:endParaRPr lang="zh-CN"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zh-CN" altLang="zh-CN" sz="1335" dirty="0">
                <a:latin typeface="微软雅黑" panose="020B0503020204020204" pitchFamily="34" charset="-122"/>
                <a:ea typeface="微软雅黑" panose="020B0503020204020204" pitchFamily="34" charset="-122"/>
              </a:rPr>
              <a:t>梯控把物料运送到目标楼层的目标位置后</a:t>
            </a:r>
            <a:r>
              <a:rPr lang="en-US" altLang="zh-CN" sz="1335" dirty="0">
                <a:latin typeface="微软雅黑" panose="020B0503020204020204" pitchFamily="34" charset="-122"/>
                <a:ea typeface="微软雅黑" panose="020B0503020204020204" pitchFamily="34" charset="-122"/>
              </a:rPr>
              <a:t>, </a:t>
            </a:r>
            <a:r>
              <a:rPr lang="zh-CN" altLang="zh-CN" sz="1335" dirty="0">
                <a:latin typeface="微软雅黑" panose="020B0503020204020204" pitchFamily="34" charset="-122"/>
                <a:ea typeface="微软雅黑" panose="020B0503020204020204" pitchFamily="34" charset="-122"/>
              </a:rPr>
              <a:t>通知</a:t>
            </a:r>
            <a:r>
              <a:rPr lang="en-US" altLang="zh-CN" sz="1335" dirty="0">
                <a:latin typeface="微软雅黑" panose="020B0503020204020204" pitchFamily="34" charset="-122"/>
                <a:ea typeface="微软雅黑" panose="020B0503020204020204" pitchFamily="34" charset="-122"/>
              </a:rPr>
              <a:t>AGV</a:t>
            </a:r>
            <a:r>
              <a:rPr lang="zh-CN" altLang="zh-CN" sz="1335" dirty="0">
                <a:latin typeface="微软雅黑" panose="020B0503020204020204" pitchFamily="34" charset="-122"/>
                <a:ea typeface="微软雅黑" panose="020B0503020204020204" pitchFamily="34" charset="-122"/>
              </a:rPr>
              <a:t>任务完成</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en-US" altLang="zh-CN" sz="1335" dirty="0">
                <a:latin typeface="微软雅黑" panose="020B0503020204020204" pitchFamily="34" charset="-122"/>
                <a:ea typeface="微软雅黑" panose="020B0503020204020204" pitchFamily="34" charset="-122"/>
              </a:rPr>
              <a:t>AGV</a:t>
            </a:r>
            <a:r>
              <a:rPr lang="zh-CN" altLang="zh-CN" sz="1335" dirty="0">
                <a:latin typeface="微软雅黑" panose="020B0503020204020204" pitchFamily="34" charset="-122"/>
                <a:ea typeface="微软雅黑" panose="020B0503020204020204" pitchFamily="34" charset="-122"/>
              </a:rPr>
              <a:t>到达接驳点</a:t>
            </a:r>
            <a:r>
              <a:rPr lang="en-US" altLang="zh-CN" sz="1335" dirty="0">
                <a:latin typeface="微软雅黑" panose="020B0503020204020204" pitchFamily="34" charset="-122"/>
                <a:ea typeface="微软雅黑" panose="020B0503020204020204" pitchFamily="34" charset="-122"/>
              </a:rPr>
              <a:t>, </a:t>
            </a:r>
            <a:r>
              <a:rPr lang="zh-CN" altLang="zh-CN" sz="1335" dirty="0">
                <a:latin typeface="微软雅黑" panose="020B0503020204020204" pitchFamily="34" charset="-122"/>
                <a:ea typeface="微软雅黑" panose="020B0503020204020204" pitchFamily="34" charset="-122"/>
              </a:rPr>
              <a:t>搬离物料</a:t>
            </a:r>
            <a:r>
              <a:rPr lang="en-US" altLang="zh-CN" sz="1335" dirty="0">
                <a:latin typeface="微软雅黑" panose="020B0503020204020204" pitchFamily="34" charset="-122"/>
                <a:ea typeface="微软雅黑" panose="020B0503020204020204" pitchFamily="34" charset="-122"/>
              </a:rPr>
              <a:t>, </a:t>
            </a:r>
            <a:r>
              <a:rPr lang="zh-CN" altLang="zh-CN" sz="1335" dirty="0">
                <a:latin typeface="微软雅黑" panose="020B0503020204020204" pitchFamily="34" charset="-122"/>
                <a:ea typeface="微软雅黑" panose="020B0503020204020204" pitchFamily="34" charset="-122"/>
              </a:rPr>
              <a:t>通知梯控资源释放</a:t>
            </a:r>
            <a:r>
              <a:rPr lang="zh-CN" altLang="en-US" sz="1335" dirty="0">
                <a:latin typeface="微软雅黑" panose="020B0503020204020204" pitchFamily="34" charset="-122"/>
                <a:ea typeface="微软雅黑" panose="020B0503020204020204" pitchFamily="34" charset="-122"/>
              </a:rPr>
              <a:t>；</a:t>
            </a:r>
            <a:endParaRPr lang="zh-CN"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r>
              <a:rPr lang="zh-CN" altLang="zh-CN" sz="1335" dirty="0">
                <a:latin typeface="微软雅黑" panose="020B0503020204020204" pitchFamily="34" charset="-122"/>
                <a:ea typeface="微软雅黑" panose="020B0503020204020204" pitchFamily="34" charset="-122"/>
              </a:rPr>
              <a:t>当提升机发生异常时</a:t>
            </a:r>
            <a:r>
              <a:rPr lang="en-US" altLang="zh-CN" sz="1335" dirty="0">
                <a:latin typeface="微软雅黑" panose="020B0503020204020204" pitchFamily="34" charset="-122"/>
                <a:ea typeface="微软雅黑" panose="020B0503020204020204" pitchFamily="34" charset="-122"/>
              </a:rPr>
              <a:t>, </a:t>
            </a:r>
            <a:r>
              <a:rPr lang="zh-CN" altLang="zh-CN" sz="1335" dirty="0">
                <a:latin typeface="微软雅黑" panose="020B0503020204020204" pitchFamily="34" charset="-122"/>
                <a:ea typeface="微软雅黑" panose="020B0503020204020204" pitchFamily="34" charset="-122"/>
              </a:rPr>
              <a:t>通知</a:t>
            </a:r>
            <a:r>
              <a:rPr lang="en-US" altLang="zh-CN" sz="1335" dirty="0">
                <a:latin typeface="微软雅黑" panose="020B0503020204020204" pitchFamily="34" charset="-122"/>
                <a:ea typeface="微软雅黑" panose="020B0503020204020204" pitchFamily="34" charset="-122"/>
              </a:rPr>
              <a:t>AGV</a:t>
            </a:r>
            <a:r>
              <a:rPr lang="zh-CN" altLang="zh-CN" sz="1335" dirty="0">
                <a:latin typeface="微软雅黑" panose="020B0503020204020204" pitchFamily="34" charset="-122"/>
                <a:ea typeface="微软雅黑" panose="020B0503020204020204" pitchFamily="34" charset="-122"/>
              </a:rPr>
              <a:t>异常告警</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a:p>
            <a:pPr marL="228600" indent="-228600" algn="just">
              <a:lnSpc>
                <a:spcPct val="150000"/>
              </a:lnSpc>
              <a:buFont typeface="Wingdings" panose="05000000000000000000" pitchFamily="2" charset="2"/>
              <a:buChar char="l"/>
            </a:pPr>
            <a:endParaRPr lang="en-US" altLang="zh-CN" sz="1335" dirty="0">
              <a:latin typeface="+mn-ea"/>
            </a:endParaRPr>
          </a:p>
          <a:p>
            <a:pPr lvl="0" algn="just">
              <a:lnSpc>
                <a:spcPct val="150000"/>
              </a:lnSpc>
            </a:pPr>
            <a:endParaRPr lang="en-US" altLang="zh-CN" sz="1335" dirty="0">
              <a:latin typeface="+mn-ea"/>
            </a:endParaRPr>
          </a:p>
          <a:p>
            <a:endParaRPr lang="en-US" altLang="zh-CN" sz="1600" dirty="0"/>
          </a:p>
          <a:p>
            <a:endParaRPr lang="zh-CN" altLang="en-US" sz="1600" dirty="0"/>
          </a:p>
        </p:txBody>
      </p:sp>
      <p:pic>
        <p:nvPicPr>
          <p:cNvPr id="9" name="图片 8"/>
          <p:cNvPicPr>
            <a:picLocks noChangeAspect="1"/>
          </p:cNvPicPr>
          <p:nvPr/>
        </p:nvPicPr>
        <p:blipFill rotWithShape="1">
          <a:blip r:embed="rId2" cstate="screen"/>
          <a:srcRect t="12954" r="-10188" b="21008"/>
          <a:stretch>
            <a:fillRect/>
          </a:stretch>
        </p:blipFill>
        <p:spPr>
          <a:xfrm>
            <a:off x="0" y="235870"/>
            <a:ext cx="1276350" cy="781051"/>
          </a:xfrm>
          <a:prstGeom prst="rect">
            <a:avLst/>
          </a:prstGeom>
        </p:spPr>
      </p:pic>
      <p:sp>
        <p:nvSpPr>
          <p:cNvPr id="10" name="文本框 9"/>
          <p:cNvSpPr txBox="1"/>
          <p:nvPr/>
        </p:nvSpPr>
        <p:spPr>
          <a:xfrm>
            <a:off x="1276350" y="235870"/>
            <a:ext cx="6992260"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系统流程图</a:t>
            </a:r>
            <a:endParaRPr lang="zh-CN" altLang="en-US" sz="3800" b="1" dirty="0">
              <a:latin typeface="Agency FB" panose="020B0503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20656" y="3077765"/>
            <a:ext cx="4365202" cy="1754326"/>
          </a:xfrm>
          <a:prstGeom prst="rect">
            <a:avLst/>
          </a:prstGeom>
          <a:noFill/>
        </p:spPr>
        <p:txBody>
          <a:bodyPr wrap="square" rtlCol="0">
            <a:spAutoFit/>
          </a:bodyPr>
          <a:lstStyle/>
          <a:p>
            <a:pPr algn="ctr"/>
            <a:r>
              <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技术需求分析及方案</a:t>
            </a:r>
            <a:endPar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screen"/>
          <a:srcRect/>
          <a:stretch>
            <a:fillRect/>
          </a:stretch>
        </p:blipFill>
        <p:spPr>
          <a:xfrm>
            <a:off x="4310742" y="261256"/>
            <a:ext cx="3840481" cy="288689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drap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600" fill="hold"/>
                                        <p:tgtEl>
                                          <p:spTgt spid="6"/>
                                        </p:tgtEl>
                                        <p:attrNameLst>
                                          <p:attrName>ppt_w</p:attrName>
                                        </p:attrNameLst>
                                      </p:cBhvr>
                                      <p:tavLst>
                                        <p:tav tm="0">
                                          <p:val>
                                            <p:strVal val="#ppt_w+.3"/>
                                          </p:val>
                                        </p:tav>
                                        <p:tav tm="100000">
                                          <p:val>
                                            <p:strVal val="#ppt_w"/>
                                          </p:val>
                                        </p:tav>
                                      </p:tavLst>
                                    </p:anim>
                                    <p:anim calcmode="lin" valueType="num">
                                      <p:cBhvr>
                                        <p:cTn id="12" dur="600" fill="hold"/>
                                        <p:tgtEl>
                                          <p:spTgt spid="6"/>
                                        </p:tgtEl>
                                        <p:attrNameLst>
                                          <p:attrName>ppt_h</p:attrName>
                                        </p:attrNameLst>
                                      </p:cBhvr>
                                      <p:tavLst>
                                        <p:tav tm="0">
                                          <p:val>
                                            <p:strVal val="#ppt_h"/>
                                          </p:val>
                                        </p:tav>
                                        <p:tav tm="100000">
                                          <p:val>
                                            <p:strVal val="#ppt_h"/>
                                          </p:val>
                                        </p:tav>
                                      </p:tavLst>
                                    </p:anim>
                                    <p:animEffect transition="in" filter="fade">
                                      <p:cBhvr>
                                        <p:cTn id="13" dur="6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8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800" fill="hold"/>
                                        <p:tgtEl>
                                          <p:spTgt spid="19"/>
                                        </p:tgtEl>
                                        <p:attrNameLst>
                                          <p:attrName>ppt_w</p:attrName>
                                        </p:attrNameLst>
                                      </p:cBhvr>
                                      <p:tavLst>
                                        <p:tav tm="0">
                                          <p:val>
                                            <p:strVal val="#ppt_w*0.70"/>
                                          </p:val>
                                        </p:tav>
                                        <p:tav tm="100000">
                                          <p:val>
                                            <p:strVal val="#ppt_w"/>
                                          </p:val>
                                        </p:tav>
                                      </p:tavLst>
                                    </p:anim>
                                    <p:anim calcmode="lin" valueType="num">
                                      <p:cBhvr>
                                        <p:cTn id="29" dur="800" fill="hold"/>
                                        <p:tgtEl>
                                          <p:spTgt spid="19"/>
                                        </p:tgtEl>
                                        <p:attrNameLst>
                                          <p:attrName>ppt_h</p:attrName>
                                        </p:attrNameLst>
                                      </p:cBhvr>
                                      <p:tavLst>
                                        <p:tav tm="0">
                                          <p:val>
                                            <p:strVal val="#ppt_h"/>
                                          </p:val>
                                        </p:tav>
                                        <p:tav tm="100000">
                                          <p:val>
                                            <p:strVal val="#ppt_h"/>
                                          </p:val>
                                        </p:tav>
                                      </p:tavLst>
                                    </p:anim>
                                    <p:animEffect transition="in" filter="fade">
                                      <p:cBhvr>
                                        <p:cTn id="30" dur="8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800" fill="hold"/>
                                        <p:tgtEl>
                                          <p:spTgt spid="20"/>
                                        </p:tgtEl>
                                        <p:attrNameLst>
                                          <p:attrName>ppt_w</p:attrName>
                                        </p:attrNameLst>
                                      </p:cBhvr>
                                      <p:tavLst>
                                        <p:tav tm="0">
                                          <p:val>
                                            <p:strVal val="#ppt_w*0.70"/>
                                          </p:val>
                                        </p:tav>
                                        <p:tav tm="100000">
                                          <p:val>
                                            <p:strVal val="#ppt_w"/>
                                          </p:val>
                                        </p:tav>
                                      </p:tavLst>
                                    </p:anim>
                                    <p:anim calcmode="lin" valueType="num">
                                      <p:cBhvr>
                                        <p:cTn id="34" dur="800" fill="hold"/>
                                        <p:tgtEl>
                                          <p:spTgt spid="20"/>
                                        </p:tgtEl>
                                        <p:attrNameLst>
                                          <p:attrName>ppt_h</p:attrName>
                                        </p:attrNameLst>
                                      </p:cBhvr>
                                      <p:tavLst>
                                        <p:tav tm="0">
                                          <p:val>
                                            <p:strVal val="#ppt_h"/>
                                          </p:val>
                                        </p:tav>
                                        <p:tav tm="100000">
                                          <p:val>
                                            <p:strVal val="#ppt_h"/>
                                          </p:val>
                                        </p:tav>
                                      </p:tavLst>
                                    </p:anim>
                                    <p:animEffect transition="in" filter="fade">
                                      <p:cBhvr>
                                        <p:cTn id="35" dur="800"/>
                                        <p:tgtEl>
                                          <p:spTgt spid="2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t="11895" b="25150"/>
          <a:stretch>
            <a:fillRect/>
          </a:stretch>
        </p:blipFill>
        <p:spPr>
          <a:xfrm>
            <a:off x="0" y="156754"/>
            <a:ext cx="1176630" cy="744583"/>
          </a:xfrm>
          <a:prstGeom prst="rect">
            <a:avLst/>
          </a:prstGeom>
        </p:spPr>
      </p:pic>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系统方案总体设计</a:t>
            </a:r>
            <a:endParaRPr lang="zh-CN" altLang="en-US" sz="3800" b="1" dirty="0">
              <a:latin typeface="Agency FB" panose="020B0503020202020204" pitchFamily="34" charset="0"/>
              <a:ea typeface="微软雅黑" panose="020B0503020204020204" pitchFamily="34" charset="-122"/>
            </a:endParaRPr>
          </a:p>
        </p:txBody>
      </p:sp>
      <p:pic>
        <p:nvPicPr>
          <p:cNvPr id="1026" name="Picture 2"/>
          <p:cNvPicPr>
            <a:picLocks noChangeArrowheads="1"/>
          </p:cNvPicPr>
          <p:nvPr/>
        </p:nvPicPr>
        <p:blipFill>
          <a:blip r:embed="rId2">
            <a:extLst>
              <a:ext uri="{28A0092B-C50C-407E-A947-70E740481C1C}">
                <a14:useLocalDpi xmlns:a14="http://schemas.microsoft.com/office/drawing/2010/main" val="0"/>
              </a:ext>
            </a:extLst>
          </a:blip>
          <a:srcRect l="7947"/>
          <a:stretch>
            <a:fillRect/>
          </a:stretch>
        </p:blipFill>
        <p:spPr bwMode="auto">
          <a:xfrm>
            <a:off x="1176630" y="1060479"/>
            <a:ext cx="9852545" cy="579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7061906" y="1564912"/>
            <a:ext cx="4941407" cy="4973774"/>
          </a:xfrm>
          <a:prstGeom prst="rect">
            <a:avLst/>
          </a:prstGeom>
        </p:spPr>
      </p:pic>
      <p:pic>
        <p:nvPicPr>
          <p:cNvPr id="4" name="图片 3"/>
          <p:cNvPicPr>
            <a:picLocks noChangeAspect="1"/>
          </p:cNvPicPr>
          <p:nvPr/>
        </p:nvPicPr>
        <p:blipFill rotWithShape="1">
          <a:blip r:embed="rId2" cstate="screen"/>
          <a:srcRect t="11895" b="25150"/>
          <a:stretch>
            <a:fillRect/>
          </a:stretch>
        </p:blipFill>
        <p:spPr>
          <a:xfrm>
            <a:off x="0" y="156754"/>
            <a:ext cx="1176630" cy="744583"/>
          </a:xfrm>
          <a:prstGeom prst="rect">
            <a:avLst/>
          </a:prstGeom>
        </p:spPr>
      </p:pic>
      <p:sp>
        <p:nvSpPr>
          <p:cNvPr id="5" name="文本框 4"/>
          <p:cNvSpPr txBox="1"/>
          <p:nvPr/>
        </p:nvSpPr>
        <p:spPr>
          <a:xfrm>
            <a:off x="1302110" y="190491"/>
            <a:ext cx="4532633"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整体技术选型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
        <p:nvSpPr>
          <p:cNvPr id="19" name="矩形 18"/>
          <p:cNvSpPr/>
          <p:nvPr/>
        </p:nvSpPr>
        <p:spPr>
          <a:xfrm>
            <a:off x="428658" y="1666512"/>
            <a:ext cx="7263913" cy="388677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85750" indent="-285750">
              <a:lnSpc>
                <a:spcPct val="200000"/>
              </a:lnSpc>
              <a:buFont typeface="Arial" panose="020B0604020202020204" pitchFamily="34" charset="0"/>
              <a:buChar char="•"/>
            </a:pP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应用服务后端框架：</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Spring Boot</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SpringMVC</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JPA</a:t>
            </a:r>
            <a:endPar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200000"/>
              </a:lnSpc>
              <a:buFont typeface="Arial" panose="020B0604020202020204" pitchFamily="34" charset="0"/>
              <a:buChar char="•"/>
            </a:pP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前端技术：</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AngularJS</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Bootstrap</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Gulp</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Bower</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ionic</a:t>
            </a:r>
            <a:endPar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200000"/>
              </a:lnSpc>
              <a:buFont typeface="Arial" panose="020B0604020202020204" pitchFamily="34" charset="0"/>
              <a:buChar char="•"/>
            </a:pP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通信协议：</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Hessian</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RESTFul</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TCP</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私有协议</a:t>
            </a:r>
            <a:endPar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200000"/>
              </a:lnSpc>
              <a:buFont typeface="Arial" panose="020B0604020202020204" pitchFamily="34" charset="0"/>
              <a:buChar char="•"/>
            </a:pP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缓存策略：</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Redis</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Ehcache</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Varnish</a:t>
            </a:r>
            <a:endPar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200000"/>
              </a:lnSpc>
              <a:buFont typeface="Arial" panose="020B0604020202020204" pitchFamily="34" charset="0"/>
              <a:buChar char="•"/>
            </a:pPr>
            <a:r>
              <a:rPr kumimoji="1" lang="zh-CN" altLang="en-US"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接口协议</a:t>
            </a: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采用</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Webservice</a:t>
            </a:r>
            <a:r>
              <a:rPr kumimoji="1" lang="zh-CN" altLang="en-US"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接口协议，传输内容以</a:t>
            </a:r>
            <a:r>
              <a:rPr kumimoji="1" lang="en-US" altLang="zh-CN"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JSON</a:t>
            </a:r>
            <a:r>
              <a:rPr kumimoji="1" lang="zh-CN" altLang="en-US" dirty="0" err="1">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格式组织</a:t>
            </a:r>
            <a:endPar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200000"/>
              </a:lnSpc>
              <a:buFont typeface="Arial" panose="020B0604020202020204" pitchFamily="34" charset="0"/>
              <a:buChar char="•"/>
            </a:pPr>
            <a:r>
              <a:rPr kumimoji="1" lang="zh-CN"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数据存储：</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Oracle</a:t>
            </a:r>
            <a:r>
              <a:rPr kumimoji="1" lang="zh-CN" altLang="en-US"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SQL Server</a:t>
            </a:r>
            <a:r>
              <a:rPr kumimoji="1" lang="zh-CN" altLang="en-US"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MongoDB</a:t>
            </a:r>
            <a:endParaRPr kumimoji="1" lang="en-US" altLang="zh-CN"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200000"/>
              </a:lnSpc>
              <a:buFont typeface="Arial" panose="020B0604020202020204" pitchFamily="34" charset="0"/>
              <a:buChar char="•"/>
            </a:pPr>
            <a:endParaRPr kumimoji="1" lang="zh-CN" altLang="en-US"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screen"/>
          <a:srcRect t="11895" b="25150"/>
          <a:stretch>
            <a:fillRect/>
          </a:stretch>
        </p:blipFill>
        <p:spPr>
          <a:xfrm>
            <a:off x="0" y="156754"/>
            <a:ext cx="1176630" cy="744583"/>
          </a:xfrm>
          <a:prstGeom prst="rect">
            <a:avLst/>
          </a:prstGeom>
        </p:spPr>
      </p:pic>
      <p:sp>
        <p:nvSpPr>
          <p:cNvPr id="13" name="文本框 12"/>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盈智</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WCS</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系统简介</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nvGrpSpPr>
          <p:cNvPr id="2" name="组合 1"/>
          <p:cNvGrpSpPr/>
          <p:nvPr/>
        </p:nvGrpSpPr>
        <p:grpSpPr>
          <a:xfrm>
            <a:off x="3933338" y="1270433"/>
            <a:ext cx="8722063" cy="5004819"/>
            <a:chOff x="3469937" y="757353"/>
            <a:chExt cx="9375516" cy="5135448"/>
          </a:xfrm>
        </p:grpSpPr>
        <p:pic>
          <p:nvPicPr>
            <p:cNvPr id="3" name="图片 2"/>
            <p:cNvPicPr>
              <a:picLocks noChangeAspect="1"/>
            </p:cNvPicPr>
            <p:nvPr/>
          </p:nvPicPr>
          <p:blipFill rotWithShape="1">
            <a:blip r:embed="rId2" cstate="screen"/>
            <a:srcRect l="5706" t="15921" r="6791" b="14786"/>
            <a:stretch>
              <a:fillRect/>
            </a:stretch>
          </p:blipFill>
          <p:spPr>
            <a:xfrm>
              <a:off x="3469937" y="757353"/>
              <a:ext cx="9375516" cy="5135448"/>
            </a:xfrm>
            <a:prstGeom prst="rect">
              <a:avLst/>
            </a:prstGeom>
          </p:spPr>
        </p:pic>
        <p:pic>
          <p:nvPicPr>
            <p:cNvPr id="36" name="图片 35"/>
            <p:cNvPicPr>
              <a:picLocks noChangeAspect="1"/>
            </p:cNvPicPr>
            <p:nvPr/>
          </p:nvPicPr>
          <p:blipFill>
            <a:blip r:embed="rId3" cstate="screen"/>
            <a:srcRect l="10809"/>
            <a:stretch>
              <a:fillRect/>
            </a:stretch>
          </p:blipFill>
          <p:spPr>
            <a:xfrm>
              <a:off x="5286827" y="1190169"/>
              <a:ext cx="5828845" cy="38686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sp>
        <p:nvSpPr>
          <p:cNvPr id="15" name="TextBox 20"/>
          <p:cNvSpPr txBox="1">
            <a:spLocks noChangeArrowheads="1"/>
          </p:cNvSpPr>
          <p:nvPr/>
        </p:nvSpPr>
        <p:spPr bwMode="auto">
          <a:xfrm>
            <a:off x="422052" y="1270433"/>
            <a:ext cx="4478209" cy="231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、地图管理：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添加地图、修改基本信息和布局、删除不再使用的地图。（考虑到业务区域调整，属性变更。支持可视化管理，操作简单，培训后管理员可依据情况自行调整）；</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、服务管理：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添加机器人控制等服务、修改服务信息、远程配置、删除；</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、设备管理：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添加、修改、切换地图、删除操作；</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、任务管理：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负责接收任务，并且将任务分解，分步执行；</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、告警管理：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设备告警信息的查询，设备告警趋势，设备告警排序等</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、日志管理：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用户对</a:t>
            </a:r>
            <a:r>
              <a:rPr lang="en-US" altLang="zh-CN" sz="1400" dirty="0" err="1">
                <a:solidFill>
                  <a:schemeClr val="tx1">
                    <a:lumMod val="85000"/>
                    <a:lumOff val="15000"/>
                  </a:schemeClr>
                </a:solidFill>
                <a:latin typeface="微软雅黑" panose="020B0503020204020204" pitchFamily="34" charset="-122"/>
                <a:ea typeface="微软雅黑" panose="020B0503020204020204" pitchFamily="34" charset="-122"/>
              </a:rPr>
              <a:t>wCS</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数据的各种操作记录；</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50000"/>
              </a:lnSpc>
            </a:pPr>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、系统管理：</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包括用户管理；添加、修改、删除用户，对用户进行密码重置；字典管理；添加、修改、删除字典项，便于系统维护和扩展。</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46628" y="1368840"/>
            <a:ext cx="2772229" cy="2801257"/>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1" name="矩形 10"/>
          <p:cNvSpPr/>
          <p:nvPr/>
        </p:nvSpPr>
        <p:spPr>
          <a:xfrm>
            <a:off x="4673373" y="1368840"/>
            <a:ext cx="2772229" cy="2801257"/>
          </a:xfrm>
          <a:prstGeom prst="rect">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2" name="矩形 11"/>
          <p:cNvSpPr/>
          <p:nvPr/>
        </p:nvSpPr>
        <p:spPr>
          <a:xfrm>
            <a:off x="8200118" y="1368840"/>
            <a:ext cx="2772229" cy="2801257"/>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23" name="组合 22"/>
          <p:cNvGrpSpPr/>
          <p:nvPr/>
        </p:nvGrpSpPr>
        <p:grpSpPr>
          <a:xfrm>
            <a:off x="2010722" y="1830436"/>
            <a:ext cx="1116730" cy="1002185"/>
            <a:chOff x="10018713" y="4256088"/>
            <a:chExt cx="123826" cy="111125"/>
          </a:xfrm>
          <a:solidFill>
            <a:schemeClr val="tx1">
              <a:lumMod val="65000"/>
              <a:lumOff val="35000"/>
            </a:schemeClr>
          </a:solidFill>
          <a:effectLst>
            <a:outerShdw blurRad="50800" dist="38100" dir="2700000" algn="tl" rotWithShape="0">
              <a:prstClr val="black">
                <a:alpha val="40000"/>
              </a:prstClr>
            </a:outerShdw>
          </a:effectLst>
        </p:grpSpPr>
        <p:sp>
          <p:nvSpPr>
            <p:cNvPr id="16" name="Freeform 821"/>
            <p:cNvSpPr/>
            <p:nvPr/>
          </p:nvSpPr>
          <p:spPr bwMode="auto">
            <a:xfrm>
              <a:off x="10099676" y="4289426"/>
              <a:ext cx="42863" cy="50800"/>
            </a:xfrm>
            <a:custGeom>
              <a:avLst/>
              <a:gdLst>
                <a:gd name="T0" fmla="*/ 1 w 13"/>
                <a:gd name="T1" fmla="*/ 8 h 15"/>
                <a:gd name="T2" fmla="*/ 0 w 13"/>
                <a:gd name="T3" fmla="*/ 9 h 15"/>
                <a:gd name="T4" fmla="*/ 0 w 13"/>
                <a:gd name="T5" fmla="*/ 10 h 15"/>
                <a:gd name="T6" fmla="*/ 0 w 13"/>
                <a:gd name="T7" fmla="*/ 10 h 15"/>
                <a:gd name="T8" fmla="*/ 0 w 13"/>
                <a:gd name="T9" fmla="*/ 10 h 15"/>
                <a:gd name="T10" fmla="*/ 0 w 13"/>
                <a:gd name="T11" fmla="*/ 14 h 15"/>
                <a:gd name="T12" fmla="*/ 1 w 13"/>
                <a:gd name="T13" fmla="*/ 15 h 15"/>
                <a:gd name="T14" fmla="*/ 5 w 13"/>
                <a:gd name="T15" fmla="*/ 12 h 15"/>
                <a:gd name="T16" fmla="*/ 4 w 13"/>
                <a:gd name="T17" fmla="*/ 10 h 15"/>
                <a:gd name="T18" fmla="*/ 8 w 13"/>
                <a:gd name="T19" fmla="*/ 6 h 15"/>
                <a:gd name="T20" fmla="*/ 10 w 13"/>
                <a:gd name="T21" fmla="*/ 6 h 15"/>
                <a:gd name="T22" fmla="*/ 13 w 13"/>
                <a:gd name="T23" fmla="*/ 3 h 15"/>
                <a:gd name="T24" fmla="*/ 10 w 13"/>
                <a:gd name="T25" fmla="*/ 3 h 15"/>
                <a:gd name="T26" fmla="*/ 10 w 13"/>
                <a:gd name="T27" fmla="*/ 0 h 15"/>
                <a:gd name="T28" fmla="*/ 7 w 13"/>
                <a:gd name="T29" fmla="*/ 3 h 15"/>
                <a:gd name="T30" fmla="*/ 7 w 13"/>
                <a:gd name="T31" fmla="*/ 5 h 15"/>
                <a:gd name="T32" fmla="*/ 3 w 13"/>
                <a:gd name="T33" fmla="*/ 9 h 15"/>
                <a:gd name="T34" fmla="*/ 1 w 13"/>
                <a:gd name="T3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5">
                  <a:moveTo>
                    <a:pt x="1" y="8"/>
                  </a:moveTo>
                  <a:cubicBezTo>
                    <a:pt x="1" y="8"/>
                    <a:pt x="1" y="8"/>
                    <a:pt x="0" y="9"/>
                  </a:cubicBezTo>
                  <a:cubicBezTo>
                    <a:pt x="0" y="9"/>
                    <a:pt x="0" y="10"/>
                    <a:pt x="0" y="10"/>
                  </a:cubicBezTo>
                  <a:cubicBezTo>
                    <a:pt x="0" y="10"/>
                    <a:pt x="0" y="10"/>
                    <a:pt x="0" y="10"/>
                  </a:cubicBezTo>
                  <a:cubicBezTo>
                    <a:pt x="0" y="10"/>
                    <a:pt x="0" y="10"/>
                    <a:pt x="0" y="10"/>
                  </a:cubicBezTo>
                  <a:cubicBezTo>
                    <a:pt x="0" y="14"/>
                    <a:pt x="0" y="14"/>
                    <a:pt x="0" y="14"/>
                  </a:cubicBezTo>
                  <a:cubicBezTo>
                    <a:pt x="0" y="15"/>
                    <a:pt x="1" y="15"/>
                    <a:pt x="1" y="15"/>
                  </a:cubicBezTo>
                  <a:cubicBezTo>
                    <a:pt x="3" y="15"/>
                    <a:pt x="5" y="13"/>
                    <a:pt x="5" y="12"/>
                  </a:cubicBezTo>
                  <a:cubicBezTo>
                    <a:pt x="5" y="11"/>
                    <a:pt x="4" y="10"/>
                    <a:pt x="4" y="10"/>
                  </a:cubicBezTo>
                  <a:cubicBezTo>
                    <a:pt x="8" y="6"/>
                    <a:pt x="8" y="6"/>
                    <a:pt x="8" y="6"/>
                  </a:cubicBezTo>
                  <a:cubicBezTo>
                    <a:pt x="10" y="6"/>
                    <a:pt x="10" y="6"/>
                    <a:pt x="10" y="6"/>
                  </a:cubicBezTo>
                  <a:cubicBezTo>
                    <a:pt x="13" y="3"/>
                    <a:pt x="13" y="3"/>
                    <a:pt x="13" y="3"/>
                  </a:cubicBezTo>
                  <a:cubicBezTo>
                    <a:pt x="10" y="3"/>
                    <a:pt x="10" y="3"/>
                    <a:pt x="10" y="3"/>
                  </a:cubicBezTo>
                  <a:cubicBezTo>
                    <a:pt x="10" y="0"/>
                    <a:pt x="10" y="0"/>
                    <a:pt x="10" y="0"/>
                  </a:cubicBezTo>
                  <a:cubicBezTo>
                    <a:pt x="7" y="3"/>
                    <a:pt x="7" y="3"/>
                    <a:pt x="7" y="3"/>
                  </a:cubicBezTo>
                  <a:cubicBezTo>
                    <a:pt x="7" y="5"/>
                    <a:pt x="7" y="5"/>
                    <a:pt x="7" y="5"/>
                  </a:cubicBezTo>
                  <a:cubicBezTo>
                    <a:pt x="3" y="9"/>
                    <a:pt x="3" y="9"/>
                    <a:pt x="3" y="9"/>
                  </a:cubicBezTo>
                  <a:cubicBezTo>
                    <a:pt x="3" y="9"/>
                    <a:pt x="2"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22"/>
            <p:cNvSpPr/>
            <p:nvPr/>
          </p:nvSpPr>
          <p:spPr bwMode="auto">
            <a:xfrm>
              <a:off x="10082213" y="4289426"/>
              <a:ext cx="39688" cy="11113"/>
            </a:xfrm>
            <a:custGeom>
              <a:avLst/>
              <a:gdLst>
                <a:gd name="T0" fmla="*/ 10 w 12"/>
                <a:gd name="T1" fmla="*/ 3 h 3"/>
                <a:gd name="T2" fmla="*/ 11 w 12"/>
                <a:gd name="T3" fmla="*/ 2 h 3"/>
                <a:gd name="T4" fmla="*/ 12 w 12"/>
                <a:gd name="T5" fmla="*/ 1 h 3"/>
                <a:gd name="T6" fmla="*/ 6 w 12"/>
                <a:gd name="T7" fmla="*/ 0 h 3"/>
                <a:gd name="T8" fmla="*/ 0 w 12"/>
                <a:gd name="T9" fmla="*/ 2 h 3"/>
                <a:gd name="T10" fmla="*/ 2 w 12"/>
                <a:gd name="T11" fmla="*/ 3 h 3"/>
                <a:gd name="T12" fmla="*/ 6 w 12"/>
                <a:gd name="T13" fmla="*/ 2 h 3"/>
                <a:gd name="T14" fmla="*/ 10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10" y="3"/>
                  </a:moveTo>
                  <a:cubicBezTo>
                    <a:pt x="10" y="3"/>
                    <a:pt x="11" y="2"/>
                    <a:pt x="11" y="2"/>
                  </a:cubicBezTo>
                  <a:cubicBezTo>
                    <a:pt x="12" y="1"/>
                    <a:pt x="12" y="1"/>
                    <a:pt x="12" y="1"/>
                  </a:cubicBezTo>
                  <a:cubicBezTo>
                    <a:pt x="10" y="1"/>
                    <a:pt x="8" y="0"/>
                    <a:pt x="6" y="0"/>
                  </a:cubicBezTo>
                  <a:cubicBezTo>
                    <a:pt x="4" y="0"/>
                    <a:pt x="2" y="1"/>
                    <a:pt x="0" y="2"/>
                  </a:cubicBezTo>
                  <a:cubicBezTo>
                    <a:pt x="1" y="2"/>
                    <a:pt x="1" y="3"/>
                    <a:pt x="2" y="3"/>
                  </a:cubicBezTo>
                  <a:cubicBezTo>
                    <a:pt x="3" y="3"/>
                    <a:pt x="5" y="2"/>
                    <a:pt x="6" y="2"/>
                  </a:cubicBezTo>
                  <a:cubicBezTo>
                    <a:pt x="8" y="2"/>
                    <a:pt x="9"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23"/>
            <p:cNvSpPr/>
            <p:nvPr/>
          </p:nvSpPr>
          <p:spPr bwMode="auto">
            <a:xfrm>
              <a:off x="10088563" y="4310063"/>
              <a:ext cx="53975" cy="57150"/>
            </a:xfrm>
            <a:custGeom>
              <a:avLst/>
              <a:gdLst>
                <a:gd name="T0" fmla="*/ 15 w 16"/>
                <a:gd name="T1" fmla="*/ 0 h 17"/>
                <a:gd name="T2" fmla="*/ 14 w 16"/>
                <a:gd name="T3" fmla="*/ 1 h 17"/>
                <a:gd name="T4" fmla="*/ 13 w 16"/>
                <a:gd name="T5" fmla="*/ 2 h 17"/>
                <a:gd name="T6" fmla="*/ 14 w 16"/>
                <a:gd name="T7" fmla="*/ 6 h 17"/>
                <a:gd name="T8" fmla="*/ 4 w 16"/>
                <a:gd name="T9" fmla="*/ 15 h 17"/>
                <a:gd name="T10" fmla="*/ 1 w 16"/>
                <a:gd name="T11" fmla="*/ 14 h 17"/>
                <a:gd name="T12" fmla="*/ 0 w 16"/>
                <a:gd name="T13" fmla="*/ 16 h 17"/>
                <a:gd name="T14" fmla="*/ 4 w 16"/>
                <a:gd name="T15" fmla="*/ 17 h 17"/>
                <a:gd name="T16" fmla="*/ 16 w 16"/>
                <a:gd name="T17" fmla="*/ 6 h 17"/>
                <a:gd name="T18" fmla="*/ 15 w 16"/>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15" y="0"/>
                  </a:moveTo>
                  <a:cubicBezTo>
                    <a:pt x="14" y="1"/>
                    <a:pt x="14" y="1"/>
                    <a:pt x="14" y="1"/>
                  </a:cubicBezTo>
                  <a:cubicBezTo>
                    <a:pt x="14" y="2"/>
                    <a:pt x="13" y="2"/>
                    <a:pt x="13" y="2"/>
                  </a:cubicBezTo>
                  <a:cubicBezTo>
                    <a:pt x="13" y="3"/>
                    <a:pt x="14" y="4"/>
                    <a:pt x="14" y="6"/>
                  </a:cubicBezTo>
                  <a:cubicBezTo>
                    <a:pt x="14" y="11"/>
                    <a:pt x="10" y="15"/>
                    <a:pt x="4" y="15"/>
                  </a:cubicBezTo>
                  <a:cubicBezTo>
                    <a:pt x="3" y="15"/>
                    <a:pt x="2" y="15"/>
                    <a:pt x="1" y="14"/>
                  </a:cubicBezTo>
                  <a:cubicBezTo>
                    <a:pt x="1" y="15"/>
                    <a:pt x="1" y="16"/>
                    <a:pt x="0" y="16"/>
                  </a:cubicBezTo>
                  <a:cubicBezTo>
                    <a:pt x="1" y="17"/>
                    <a:pt x="3" y="17"/>
                    <a:pt x="4" y="17"/>
                  </a:cubicBezTo>
                  <a:cubicBezTo>
                    <a:pt x="11" y="17"/>
                    <a:pt x="16" y="12"/>
                    <a:pt x="16" y="6"/>
                  </a:cubicBezTo>
                  <a:cubicBezTo>
                    <a:pt x="16" y="4"/>
                    <a:pt x="15" y="2"/>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24"/>
            <p:cNvSpPr/>
            <p:nvPr/>
          </p:nvSpPr>
          <p:spPr bwMode="auto">
            <a:xfrm>
              <a:off x="10096501" y="4316413"/>
              <a:ext cx="33338" cy="36513"/>
            </a:xfrm>
            <a:custGeom>
              <a:avLst/>
              <a:gdLst>
                <a:gd name="T0" fmla="*/ 10 w 10"/>
                <a:gd name="T1" fmla="*/ 4 h 11"/>
                <a:gd name="T2" fmla="*/ 9 w 10"/>
                <a:gd name="T3" fmla="*/ 0 h 11"/>
                <a:gd name="T4" fmla="*/ 7 w 10"/>
                <a:gd name="T5" fmla="*/ 2 h 11"/>
                <a:gd name="T6" fmla="*/ 8 w 10"/>
                <a:gd name="T7" fmla="*/ 4 h 11"/>
                <a:gd name="T8" fmla="*/ 2 w 10"/>
                <a:gd name="T9" fmla="*/ 9 h 11"/>
                <a:gd name="T10" fmla="*/ 0 w 10"/>
                <a:gd name="T11" fmla="*/ 8 h 11"/>
                <a:gd name="T12" fmla="*/ 0 w 10"/>
                <a:gd name="T13" fmla="*/ 9 h 11"/>
                <a:gd name="T14" fmla="*/ 0 w 10"/>
                <a:gd name="T15" fmla="*/ 9 h 11"/>
                <a:gd name="T16" fmla="*/ 0 w 10"/>
                <a:gd name="T17" fmla="*/ 9 h 11"/>
                <a:gd name="T18" fmla="*/ 0 w 10"/>
                <a:gd name="T19" fmla="*/ 10 h 11"/>
                <a:gd name="T20" fmla="*/ 2 w 10"/>
                <a:gd name="T21" fmla="*/ 11 h 11"/>
                <a:gd name="T22" fmla="*/ 10 w 10"/>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1">
                  <a:moveTo>
                    <a:pt x="10" y="4"/>
                  </a:moveTo>
                  <a:cubicBezTo>
                    <a:pt x="10" y="2"/>
                    <a:pt x="9" y="1"/>
                    <a:pt x="9" y="0"/>
                  </a:cubicBezTo>
                  <a:cubicBezTo>
                    <a:pt x="7" y="2"/>
                    <a:pt x="7" y="2"/>
                    <a:pt x="7" y="2"/>
                  </a:cubicBezTo>
                  <a:cubicBezTo>
                    <a:pt x="8" y="2"/>
                    <a:pt x="8" y="3"/>
                    <a:pt x="8" y="4"/>
                  </a:cubicBezTo>
                  <a:cubicBezTo>
                    <a:pt x="8" y="6"/>
                    <a:pt x="5" y="9"/>
                    <a:pt x="2" y="9"/>
                  </a:cubicBezTo>
                  <a:cubicBezTo>
                    <a:pt x="2" y="9"/>
                    <a:pt x="1" y="9"/>
                    <a:pt x="0" y="8"/>
                  </a:cubicBezTo>
                  <a:cubicBezTo>
                    <a:pt x="0" y="9"/>
                    <a:pt x="0" y="9"/>
                    <a:pt x="0" y="9"/>
                  </a:cubicBezTo>
                  <a:cubicBezTo>
                    <a:pt x="0" y="9"/>
                    <a:pt x="0" y="9"/>
                    <a:pt x="0" y="9"/>
                  </a:cubicBezTo>
                  <a:cubicBezTo>
                    <a:pt x="0" y="9"/>
                    <a:pt x="0" y="9"/>
                    <a:pt x="0" y="9"/>
                  </a:cubicBezTo>
                  <a:cubicBezTo>
                    <a:pt x="0" y="9"/>
                    <a:pt x="0" y="10"/>
                    <a:pt x="0" y="10"/>
                  </a:cubicBezTo>
                  <a:cubicBezTo>
                    <a:pt x="1" y="11"/>
                    <a:pt x="2" y="11"/>
                    <a:pt x="2" y="11"/>
                  </a:cubicBezTo>
                  <a:cubicBezTo>
                    <a:pt x="6" y="11"/>
                    <a:pt x="10" y="8"/>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825"/>
            <p:cNvSpPr/>
            <p:nvPr/>
          </p:nvSpPr>
          <p:spPr bwMode="auto">
            <a:xfrm>
              <a:off x="10096501" y="4303713"/>
              <a:ext cx="19050" cy="9525"/>
            </a:xfrm>
            <a:custGeom>
              <a:avLst/>
              <a:gdLst>
                <a:gd name="T0" fmla="*/ 2 w 6"/>
                <a:gd name="T1" fmla="*/ 2 h 3"/>
                <a:gd name="T2" fmla="*/ 4 w 6"/>
                <a:gd name="T3" fmla="*/ 3 h 3"/>
                <a:gd name="T4" fmla="*/ 6 w 6"/>
                <a:gd name="T5" fmla="*/ 1 h 3"/>
                <a:gd name="T6" fmla="*/ 2 w 6"/>
                <a:gd name="T7" fmla="*/ 0 h 3"/>
                <a:gd name="T8" fmla="*/ 0 w 6"/>
                <a:gd name="T9" fmla="*/ 1 h 3"/>
                <a:gd name="T10" fmla="*/ 1 w 6"/>
                <a:gd name="T11" fmla="*/ 3 h 3"/>
                <a:gd name="T12" fmla="*/ 2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2" y="2"/>
                  </a:moveTo>
                  <a:cubicBezTo>
                    <a:pt x="3" y="2"/>
                    <a:pt x="4" y="3"/>
                    <a:pt x="4" y="3"/>
                  </a:cubicBezTo>
                  <a:cubicBezTo>
                    <a:pt x="6" y="1"/>
                    <a:pt x="6" y="1"/>
                    <a:pt x="6" y="1"/>
                  </a:cubicBezTo>
                  <a:cubicBezTo>
                    <a:pt x="5" y="1"/>
                    <a:pt x="4" y="0"/>
                    <a:pt x="2" y="0"/>
                  </a:cubicBezTo>
                  <a:cubicBezTo>
                    <a:pt x="1" y="0"/>
                    <a:pt x="1" y="1"/>
                    <a:pt x="0" y="1"/>
                  </a:cubicBezTo>
                  <a:cubicBezTo>
                    <a:pt x="0" y="2"/>
                    <a:pt x="0" y="2"/>
                    <a:pt x="1" y="3"/>
                  </a:cubicBezTo>
                  <a:cubicBezTo>
                    <a:pt x="1" y="3"/>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26"/>
            <p:cNvSpPr/>
            <p:nvPr/>
          </p:nvSpPr>
          <p:spPr bwMode="auto">
            <a:xfrm>
              <a:off x="10018713" y="4303713"/>
              <a:ext cx="77788" cy="63500"/>
            </a:xfrm>
            <a:custGeom>
              <a:avLst/>
              <a:gdLst>
                <a:gd name="T0" fmla="*/ 6 w 23"/>
                <a:gd name="T1" fmla="*/ 0 h 19"/>
                <a:gd name="T2" fmla="*/ 9 w 23"/>
                <a:gd name="T3" fmla="*/ 0 h 19"/>
                <a:gd name="T4" fmla="*/ 10 w 23"/>
                <a:gd name="T5" fmla="*/ 2 h 19"/>
                <a:gd name="T6" fmla="*/ 9 w 23"/>
                <a:gd name="T7" fmla="*/ 13 h 19"/>
                <a:gd name="T8" fmla="*/ 11 w 23"/>
                <a:gd name="T9" fmla="*/ 17 h 19"/>
                <a:gd name="T10" fmla="*/ 13 w 23"/>
                <a:gd name="T11" fmla="*/ 13 h 19"/>
                <a:gd name="T12" fmla="*/ 12 w 23"/>
                <a:gd name="T13" fmla="*/ 2 h 19"/>
                <a:gd name="T14" fmla="*/ 13 w 23"/>
                <a:gd name="T15" fmla="*/ 0 h 19"/>
                <a:gd name="T16" fmla="*/ 16 w 23"/>
                <a:gd name="T17" fmla="*/ 0 h 19"/>
                <a:gd name="T18" fmla="*/ 16 w 23"/>
                <a:gd name="T19" fmla="*/ 0 h 19"/>
                <a:gd name="T20" fmla="*/ 22 w 23"/>
                <a:gd name="T21" fmla="*/ 6 h 19"/>
                <a:gd name="T22" fmla="*/ 21 w 23"/>
                <a:gd name="T23" fmla="*/ 13 h 19"/>
                <a:gd name="T24" fmla="*/ 16 w 23"/>
                <a:gd name="T25" fmla="*/ 19 h 19"/>
                <a:gd name="T26" fmla="*/ 7 w 23"/>
                <a:gd name="T27" fmla="*/ 19 h 19"/>
                <a:gd name="T28" fmla="*/ 1 w 23"/>
                <a:gd name="T29" fmla="*/ 13 h 19"/>
                <a:gd name="T30" fmla="*/ 0 w 23"/>
                <a:gd name="T31" fmla="*/ 6 h 19"/>
                <a:gd name="T32" fmla="*/ 6 w 23"/>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9">
                  <a:moveTo>
                    <a:pt x="6" y="0"/>
                  </a:moveTo>
                  <a:cubicBezTo>
                    <a:pt x="9" y="0"/>
                    <a:pt x="9" y="0"/>
                    <a:pt x="9" y="0"/>
                  </a:cubicBezTo>
                  <a:cubicBezTo>
                    <a:pt x="9" y="0"/>
                    <a:pt x="9" y="2"/>
                    <a:pt x="10" y="2"/>
                  </a:cubicBezTo>
                  <a:cubicBezTo>
                    <a:pt x="10" y="2"/>
                    <a:pt x="9" y="10"/>
                    <a:pt x="9" y="13"/>
                  </a:cubicBezTo>
                  <a:cubicBezTo>
                    <a:pt x="9" y="14"/>
                    <a:pt x="10" y="17"/>
                    <a:pt x="11" y="17"/>
                  </a:cubicBezTo>
                  <a:cubicBezTo>
                    <a:pt x="12" y="17"/>
                    <a:pt x="13" y="14"/>
                    <a:pt x="13" y="13"/>
                  </a:cubicBezTo>
                  <a:cubicBezTo>
                    <a:pt x="14" y="10"/>
                    <a:pt x="12" y="2"/>
                    <a:pt x="12" y="2"/>
                  </a:cubicBezTo>
                  <a:cubicBezTo>
                    <a:pt x="12" y="2"/>
                    <a:pt x="13" y="2"/>
                    <a:pt x="13" y="0"/>
                  </a:cubicBezTo>
                  <a:cubicBezTo>
                    <a:pt x="16" y="0"/>
                    <a:pt x="16" y="0"/>
                    <a:pt x="16" y="0"/>
                  </a:cubicBezTo>
                  <a:cubicBezTo>
                    <a:pt x="16" y="0"/>
                    <a:pt x="16" y="0"/>
                    <a:pt x="16" y="0"/>
                  </a:cubicBezTo>
                  <a:cubicBezTo>
                    <a:pt x="20" y="0"/>
                    <a:pt x="23" y="3"/>
                    <a:pt x="22" y="6"/>
                  </a:cubicBezTo>
                  <a:cubicBezTo>
                    <a:pt x="21" y="13"/>
                    <a:pt x="21" y="13"/>
                    <a:pt x="21" y="13"/>
                  </a:cubicBezTo>
                  <a:cubicBezTo>
                    <a:pt x="21" y="16"/>
                    <a:pt x="19" y="19"/>
                    <a:pt x="16" y="19"/>
                  </a:cubicBezTo>
                  <a:cubicBezTo>
                    <a:pt x="7" y="19"/>
                    <a:pt x="7" y="19"/>
                    <a:pt x="7" y="19"/>
                  </a:cubicBezTo>
                  <a:cubicBezTo>
                    <a:pt x="4" y="19"/>
                    <a:pt x="2" y="16"/>
                    <a:pt x="1" y="13"/>
                  </a:cubicBezTo>
                  <a:cubicBezTo>
                    <a:pt x="0" y="6"/>
                    <a:pt x="0" y="6"/>
                    <a:pt x="0" y="6"/>
                  </a:cubicBezTo>
                  <a:cubicBezTo>
                    <a:pt x="0" y="3"/>
                    <a:pt x="3"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827"/>
            <p:cNvSpPr>
              <a:spLocks noChangeArrowheads="1"/>
            </p:cNvSpPr>
            <p:nvPr/>
          </p:nvSpPr>
          <p:spPr bwMode="auto">
            <a:xfrm>
              <a:off x="10039351" y="4256088"/>
              <a:ext cx="36513" cy="365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9102443" y="1772380"/>
            <a:ext cx="897900" cy="946435"/>
            <a:chOff x="10018713" y="865188"/>
            <a:chExt cx="117475" cy="123825"/>
          </a:xfrm>
          <a:solidFill>
            <a:schemeClr val="tx1">
              <a:lumMod val="65000"/>
              <a:lumOff val="35000"/>
            </a:schemeClr>
          </a:solidFill>
          <a:effectLst>
            <a:outerShdw blurRad="50800" dist="38100" algn="l" rotWithShape="0">
              <a:prstClr val="black">
                <a:alpha val="40000"/>
              </a:prstClr>
            </a:outerShdw>
          </a:effectLst>
        </p:grpSpPr>
        <p:sp>
          <p:nvSpPr>
            <p:cNvPr id="24" name="Freeform 2275"/>
            <p:cNvSpPr>
              <a:spLocks noEditPoints="1"/>
            </p:cNvSpPr>
            <p:nvPr/>
          </p:nvSpPr>
          <p:spPr bwMode="auto">
            <a:xfrm>
              <a:off x="10018713" y="865188"/>
              <a:ext cx="117475" cy="117475"/>
            </a:xfrm>
            <a:custGeom>
              <a:avLst/>
              <a:gdLst>
                <a:gd name="T0" fmla="*/ 18 w 35"/>
                <a:gd name="T1" fmla="*/ 35 h 35"/>
                <a:gd name="T2" fmla="*/ 0 w 35"/>
                <a:gd name="T3" fmla="*/ 18 h 35"/>
                <a:gd name="T4" fmla="*/ 18 w 35"/>
                <a:gd name="T5" fmla="*/ 0 h 35"/>
                <a:gd name="T6" fmla="*/ 35 w 35"/>
                <a:gd name="T7" fmla="*/ 18 h 35"/>
                <a:gd name="T8" fmla="*/ 18 w 35"/>
                <a:gd name="T9" fmla="*/ 35 h 35"/>
                <a:gd name="T10" fmla="*/ 18 w 35"/>
                <a:gd name="T11" fmla="*/ 3 h 35"/>
                <a:gd name="T12" fmla="*/ 3 w 35"/>
                <a:gd name="T13" fmla="*/ 18 h 35"/>
                <a:gd name="T14" fmla="*/ 18 w 35"/>
                <a:gd name="T15" fmla="*/ 32 h 35"/>
                <a:gd name="T16" fmla="*/ 32 w 35"/>
                <a:gd name="T17" fmla="*/ 18 h 35"/>
                <a:gd name="T18" fmla="*/ 18 w 35"/>
                <a:gd name="T1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8"/>
                  </a:cubicBezTo>
                  <a:cubicBezTo>
                    <a:pt x="0" y="8"/>
                    <a:pt x="8" y="0"/>
                    <a:pt x="18" y="0"/>
                  </a:cubicBezTo>
                  <a:cubicBezTo>
                    <a:pt x="27" y="0"/>
                    <a:pt x="35" y="8"/>
                    <a:pt x="35" y="18"/>
                  </a:cubicBezTo>
                  <a:cubicBezTo>
                    <a:pt x="35" y="27"/>
                    <a:pt x="27" y="35"/>
                    <a:pt x="18" y="35"/>
                  </a:cubicBezTo>
                  <a:close/>
                  <a:moveTo>
                    <a:pt x="18" y="3"/>
                  </a:moveTo>
                  <a:cubicBezTo>
                    <a:pt x="10" y="3"/>
                    <a:pt x="3" y="10"/>
                    <a:pt x="3" y="18"/>
                  </a:cubicBezTo>
                  <a:cubicBezTo>
                    <a:pt x="3" y="26"/>
                    <a:pt x="10" y="32"/>
                    <a:pt x="18" y="32"/>
                  </a:cubicBezTo>
                  <a:cubicBezTo>
                    <a:pt x="26" y="32"/>
                    <a:pt x="32" y="26"/>
                    <a:pt x="32" y="18"/>
                  </a:cubicBezTo>
                  <a:cubicBezTo>
                    <a:pt x="32" y="10"/>
                    <a:pt x="26" y="3"/>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2276"/>
            <p:cNvSpPr>
              <a:spLocks noChangeArrowheads="1"/>
            </p:cNvSpPr>
            <p:nvPr/>
          </p:nvSpPr>
          <p:spPr bwMode="auto">
            <a:xfrm>
              <a:off x="10039351" y="973138"/>
              <a:ext cx="936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77"/>
            <p:cNvSpPr/>
            <p:nvPr/>
          </p:nvSpPr>
          <p:spPr bwMode="auto">
            <a:xfrm>
              <a:off x="10048876" y="931863"/>
              <a:ext cx="77788" cy="36513"/>
            </a:xfrm>
            <a:custGeom>
              <a:avLst/>
              <a:gdLst>
                <a:gd name="T0" fmla="*/ 1 w 23"/>
                <a:gd name="T1" fmla="*/ 10 h 11"/>
                <a:gd name="T2" fmla="*/ 5 w 23"/>
                <a:gd name="T3" fmla="*/ 11 h 11"/>
                <a:gd name="T4" fmla="*/ 18 w 23"/>
                <a:gd name="T5" fmla="*/ 7 h 11"/>
                <a:gd name="T6" fmla="*/ 23 w 23"/>
                <a:gd name="T7" fmla="*/ 1 h 11"/>
                <a:gd name="T8" fmla="*/ 23 w 23"/>
                <a:gd name="T9" fmla="*/ 0 h 11"/>
                <a:gd name="T10" fmla="*/ 18 w 23"/>
                <a:gd name="T11" fmla="*/ 6 h 11"/>
                <a:gd name="T12" fmla="*/ 4 w 23"/>
                <a:gd name="T13" fmla="*/ 11 h 11"/>
                <a:gd name="T14" fmla="*/ 0 w 23"/>
                <a:gd name="T15" fmla="*/ 10 h 11"/>
                <a:gd name="T16" fmla="*/ 1 w 23"/>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1">
                  <a:moveTo>
                    <a:pt x="1" y="10"/>
                  </a:moveTo>
                  <a:cubicBezTo>
                    <a:pt x="2" y="11"/>
                    <a:pt x="3" y="11"/>
                    <a:pt x="5" y="11"/>
                  </a:cubicBezTo>
                  <a:cubicBezTo>
                    <a:pt x="9" y="11"/>
                    <a:pt x="14" y="10"/>
                    <a:pt x="18" y="7"/>
                  </a:cubicBezTo>
                  <a:cubicBezTo>
                    <a:pt x="21" y="5"/>
                    <a:pt x="23" y="3"/>
                    <a:pt x="23" y="1"/>
                  </a:cubicBezTo>
                  <a:cubicBezTo>
                    <a:pt x="23" y="0"/>
                    <a:pt x="23" y="0"/>
                    <a:pt x="23" y="0"/>
                  </a:cubicBezTo>
                  <a:cubicBezTo>
                    <a:pt x="22" y="2"/>
                    <a:pt x="20" y="4"/>
                    <a:pt x="18" y="6"/>
                  </a:cubicBezTo>
                  <a:cubicBezTo>
                    <a:pt x="13" y="9"/>
                    <a:pt x="8" y="11"/>
                    <a:pt x="4" y="11"/>
                  </a:cubicBezTo>
                  <a:cubicBezTo>
                    <a:pt x="3" y="11"/>
                    <a:pt x="1" y="11"/>
                    <a:pt x="0" y="10"/>
                  </a:cubicBezTo>
                  <a:cubicBezTo>
                    <a:pt x="0" y="10"/>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78"/>
            <p:cNvSpPr/>
            <p:nvPr/>
          </p:nvSpPr>
          <p:spPr bwMode="auto">
            <a:xfrm>
              <a:off x="10028238" y="901701"/>
              <a:ext cx="101600" cy="50800"/>
            </a:xfrm>
            <a:custGeom>
              <a:avLst/>
              <a:gdLst>
                <a:gd name="T0" fmla="*/ 28 w 30"/>
                <a:gd name="T1" fmla="*/ 1 h 15"/>
                <a:gd name="T2" fmla="*/ 28 w 30"/>
                <a:gd name="T3" fmla="*/ 0 h 15"/>
                <a:gd name="T4" fmla="*/ 21 w 30"/>
                <a:gd name="T5" fmla="*/ 9 h 15"/>
                <a:gd name="T6" fmla="*/ 7 w 30"/>
                <a:gd name="T7" fmla="*/ 14 h 15"/>
                <a:gd name="T8" fmla="*/ 2 w 30"/>
                <a:gd name="T9" fmla="*/ 13 h 15"/>
                <a:gd name="T10" fmla="*/ 0 w 30"/>
                <a:gd name="T11" fmla="*/ 12 h 15"/>
                <a:gd name="T12" fmla="*/ 1 w 30"/>
                <a:gd name="T13" fmla="*/ 12 h 15"/>
                <a:gd name="T14" fmla="*/ 2 w 30"/>
                <a:gd name="T15" fmla="*/ 14 h 15"/>
                <a:gd name="T16" fmla="*/ 7 w 30"/>
                <a:gd name="T17" fmla="*/ 15 h 15"/>
                <a:gd name="T18" fmla="*/ 22 w 30"/>
                <a:gd name="T19" fmla="*/ 11 h 15"/>
                <a:gd name="T20" fmla="*/ 28 w 30"/>
                <a:gd name="T2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
                  <a:moveTo>
                    <a:pt x="28" y="1"/>
                  </a:moveTo>
                  <a:cubicBezTo>
                    <a:pt x="28" y="0"/>
                    <a:pt x="28" y="0"/>
                    <a:pt x="28" y="0"/>
                  </a:cubicBezTo>
                  <a:cubicBezTo>
                    <a:pt x="28" y="3"/>
                    <a:pt x="26" y="6"/>
                    <a:pt x="21" y="9"/>
                  </a:cubicBezTo>
                  <a:cubicBezTo>
                    <a:pt x="17" y="12"/>
                    <a:pt x="11" y="14"/>
                    <a:pt x="7" y="14"/>
                  </a:cubicBezTo>
                  <a:cubicBezTo>
                    <a:pt x="5" y="14"/>
                    <a:pt x="3" y="13"/>
                    <a:pt x="2" y="13"/>
                  </a:cubicBezTo>
                  <a:cubicBezTo>
                    <a:pt x="1" y="12"/>
                    <a:pt x="1" y="12"/>
                    <a:pt x="0" y="12"/>
                  </a:cubicBezTo>
                  <a:cubicBezTo>
                    <a:pt x="1" y="12"/>
                    <a:pt x="1" y="12"/>
                    <a:pt x="1" y="12"/>
                  </a:cubicBezTo>
                  <a:cubicBezTo>
                    <a:pt x="1" y="13"/>
                    <a:pt x="2" y="14"/>
                    <a:pt x="2" y="14"/>
                  </a:cubicBezTo>
                  <a:cubicBezTo>
                    <a:pt x="4" y="15"/>
                    <a:pt x="5" y="15"/>
                    <a:pt x="7" y="15"/>
                  </a:cubicBezTo>
                  <a:cubicBezTo>
                    <a:pt x="12" y="15"/>
                    <a:pt x="17" y="14"/>
                    <a:pt x="22" y="11"/>
                  </a:cubicBezTo>
                  <a:cubicBezTo>
                    <a:pt x="27" y="7"/>
                    <a:pt x="30"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79"/>
            <p:cNvSpPr/>
            <p:nvPr/>
          </p:nvSpPr>
          <p:spPr bwMode="auto">
            <a:xfrm>
              <a:off x="10028238" y="877888"/>
              <a:ext cx="80963" cy="50800"/>
            </a:xfrm>
            <a:custGeom>
              <a:avLst/>
              <a:gdLst>
                <a:gd name="T0" fmla="*/ 23 w 24"/>
                <a:gd name="T1" fmla="*/ 2 h 15"/>
                <a:gd name="T2" fmla="*/ 17 w 24"/>
                <a:gd name="T3" fmla="*/ 9 h 15"/>
                <a:gd name="T4" fmla="*/ 6 w 24"/>
                <a:gd name="T5" fmla="*/ 13 h 15"/>
                <a:gd name="T6" fmla="*/ 2 w 24"/>
                <a:gd name="T7" fmla="*/ 12 h 15"/>
                <a:gd name="T8" fmla="*/ 0 w 24"/>
                <a:gd name="T9" fmla="*/ 10 h 15"/>
                <a:gd name="T10" fmla="*/ 0 w 24"/>
                <a:gd name="T11" fmla="*/ 10 h 15"/>
                <a:gd name="T12" fmla="*/ 1 w 24"/>
                <a:gd name="T13" fmla="*/ 14 h 15"/>
                <a:gd name="T14" fmla="*/ 6 w 24"/>
                <a:gd name="T15" fmla="*/ 15 h 15"/>
                <a:gd name="T16" fmla="*/ 18 w 24"/>
                <a:gd name="T17" fmla="*/ 11 h 15"/>
                <a:gd name="T18" fmla="*/ 24 w 24"/>
                <a:gd name="T19" fmla="*/ 3 h 15"/>
                <a:gd name="T20" fmla="*/ 22 w 24"/>
                <a:gd name="T21" fmla="*/ 1 h 15"/>
                <a:gd name="T22" fmla="*/ 22 w 24"/>
                <a:gd name="T23" fmla="*/ 0 h 15"/>
                <a:gd name="T24" fmla="*/ 22 w 24"/>
                <a:gd name="T25" fmla="*/ 0 h 15"/>
                <a:gd name="T26" fmla="*/ 23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23" y="2"/>
                  </a:moveTo>
                  <a:cubicBezTo>
                    <a:pt x="23" y="5"/>
                    <a:pt x="21" y="7"/>
                    <a:pt x="17" y="9"/>
                  </a:cubicBezTo>
                  <a:cubicBezTo>
                    <a:pt x="14" y="12"/>
                    <a:pt x="9" y="13"/>
                    <a:pt x="6" y="13"/>
                  </a:cubicBezTo>
                  <a:cubicBezTo>
                    <a:pt x="4" y="13"/>
                    <a:pt x="3" y="13"/>
                    <a:pt x="2" y="12"/>
                  </a:cubicBezTo>
                  <a:cubicBezTo>
                    <a:pt x="1" y="12"/>
                    <a:pt x="0" y="11"/>
                    <a:pt x="0" y="10"/>
                  </a:cubicBezTo>
                  <a:cubicBezTo>
                    <a:pt x="0" y="10"/>
                    <a:pt x="0" y="10"/>
                    <a:pt x="0" y="10"/>
                  </a:cubicBezTo>
                  <a:cubicBezTo>
                    <a:pt x="0" y="12"/>
                    <a:pt x="0" y="13"/>
                    <a:pt x="1" y="14"/>
                  </a:cubicBezTo>
                  <a:cubicBezTo>
                    <a:pt x="3" y="15"/>
                    <a:pt x="4" y="15"/>
                    <a:pt x="6" y="15"/>
                  </a:cubicBezTo>
                  <a:cubicBezTo>
                    <a:pt x="10" y="15"/>
                    <a:pt x="14" y="13"/>
                    <a:pt x="18" y="11"/>
                  </a:cubicBezTo>
                  <a:cubicBezTo>
                    <a:pt x="22" y="8"/>
                    <a:pt x="24" y="6"/>
                    <a:pt x="24" y="3"/>
                  </a:cubicBezTo>
                  <a:cubicBezTo>
                    <a:pt x="24" y="2"/>
                    <a:pt x="23" y="1"/>
                    <a:pt x="22" y="1"/>
                  </a:cubicBezTo>
                  <a:cubicBezTo>
                    <a:pt x="22" y="0"/>
                    <a:pt x="22" y="0"/>
                    <a:pt x="22" y="0"/>
                  </a:cubicBezTo>
                  <a:cubicBezTo>
                    <a:pt x="22" y="0"/>
                    <a:pt x="22" y="0"/>
                    <a:pt x="22" y="0"/>
                  </a:cubicBezTo>
                  <a:cubicBezTo>
                    <a:pt x="22" y="1"/>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80"/>
            <p:cNvSpPr/>
            <p:nvPr/>
          </p:nvSpPr>
          <p:spPr bwMode="auto">
            <a:xfrm>
              <a:off x="10039351" y="874713"/>
              <a:ext cx="46038" cy="26988"/>
            </a:xfrm>
            <a:custGeom>
              <a:avLst/>
              <a:gdLst>
                <a:gd name="T0" fmla="*/ 1 w 14"/>
                <a:gd name="T1" fmla="*/ 8 h 8"/>
                <a:gd name="T2" fmla="*/ 3 w 14"/>
                <a:gd name="T3" fmla="*/ 8 h 8"/>
                <a:gd name="T4" fmla="*/ 11 w 14"/>
                <a:gd name="T5" fmla="*/ 6 h 8"/>
                <a:gd name="T6" fmla="*/ 14 w 14"/>
                <a:gd name="T7" fmla="*/ 2 h 8"/>
                <a:gd name="T8" fmla="*/ 13 w 14"/>
                <a:gd name="T9" fmla="*/ 0 h 8"/>
                <a:gd name="T10" fmla="*/ 12 w 14"/>
                <a:gd name="T11" fmla="*/ 0 h 8"/>
                <a:gd name="T12" fmla="*/ 12 w 14"/>
                <a:gd name="T13" fmla="*/ 1 h 8"/>
                <a:gd name="T14" fmla="*/ 10 w 14"/>
                <a:gd name="T15" fmla="*/ 5 h 8"/>
                <a:gd name="T16" fmla="*/ 4 w 14"/>
                <a:gd name="T17" fmla="*/ 7 h 8"/>
                <a:gd name="T18" fmla="*/ 2 w 14"/>
                <a:gd name="T19" fmla="*/ 6 h 8"/>
                <a:gd name="T20" fmla="*/ 1 w 14"/>
                <a:gd name="T21" fmla="*/ 5 h 8"/>
                <a:gd name="T22" fmla="*/ 2 w 14"/>
                <a:gd name="T23" fmla="*/ 3 h 8"/>
                <a:gd name="T24" fmla="*/ 0 w 14"/>
                <a:gd name="T25" fmla="*/ 6 h 8"/>
                <a:gd name="T26" fmla="*/ 1 w 1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8">
                  <a:moveTo>
                    <a:pt x="1" y="8"/>
                  </a:moveTo>
                  <a:cubicBezTo>
                    <a:pt x="2" y="8"/>
                    <a:pt x="2" y="8"/>
                    <a:pt x="3" y="8"/>
                  </a:cubicBezTo>
                  <a:cubicBezTo>
                    <a:pt x="6" y="8"/>
                    <a:pt x="8" y="7"/>
                    <a:pt x="11" y="6"/>
                  </a:cubicBezTo>
                  <a:cubicBezTo>
                    <a:pt x="13" y="5"/>
                    <a:pt x="14" y="3"/>
                    <a:pt x="14" y="2"/>
                  </a:cubicBezTo>
                  <a:cubicBezTo>
                    <a:pt x="14" y="1"/>
                    <a:pt x="14" y="1"/>
                    <a:pt x="13" y="0"/>
                  </a:cubicBezTo>
                  <a:cubicBezTo>
                    <a:pt x="12" y="0"/>
                    <a:pt x="12" y="0"/>
                    <a:pt x="12" y="0"/>
                  </a:cubicBezTo>
                  <a:cubicBezTo>
                    <a:pt x="12" y="1"/>
                    <a:pt x="12" y="1"/>
                    <a:pt x="12" y="1"/>
                  </a:cubicBezTo>
                  <a:cubicBezTo>
                    <a:pt x="12" y="3"/>
                    <a:pt x="11" y="4"/>
                    <a:pt x="10" y="5"/>
                  </a:cubicBezTo>
                  <a:cubicBezTo>
                    <a:pt x="8" y="6"/>
                    <a:pt x="6" y="7"/>
                    <a:pt x="4" y="7"/>
                  </a:cubicBezTo>
                  <a:cubicBezTo>
                    <a:pt x="3" y="7"/>
                    <a:pt x="2" y="7"/>
                    <a:pt x="2" y="6"/>
                  </a:cubicBezTo>
                  <a:cubicBezTo>
                    <a:pt x="1" y="6"/>
                    <a:pt x="1" y="6"/>
                    <a:pt x="1" y="5"/>
                  </a:cubicBezTo>
                  <a:cubicBezTo>
                    <a:pt x="1" y="4"/>
                    <a:pt x="2" y="4"/>
                    <a:pt x="2" y="3"/>
                  </a:cubicBezTo>
                  <a:cubicBezTo>
                    <a:pt x="1" y="4"/>
                    <a:pt x="0" y="5"/>
                    <a:pt x="0" y="6"/>
                  </a:cubicBezTo>
                  <a:cubicBezTo>
                    <a:pt x="0" y="7"/>
                    <a:pt x="0"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47" name="直接连接符 46"/>
          <p:cNvCxnSpPr/>
          <p:nvPr/>
        </p:nvCxnSpPr>
        <p:spPr>
          <a:xfrm>
            <a:off x="2232545" y="6440524"/>
            <a:ext cx="625334"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738396" y="6440524"/>
            <a:ext cx="62533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9241312" y="6440524"/>
            <a:ext cx="625334"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96915" y="2993385"/>
            <a:ext cx="2031775" cy="7439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indent="0" algn="ctr" fontAlgn="auto">
              <a:lnSpc>
                <a:spcPct val="150000"/>
              </a:lnSpc>
              <a:buFont typeface="Wingdings" panose="05000000000000000000" charset="0"/>
              <a:buNone/>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数据管理</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5043599" y="2993385"/>
            <a:ext cx="2031775" cy="7439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indent="0" algn="ctr" fontAlgn="auto">
              <a:lnSpc>
                <a:spcPct val="150000"/>
              </a:lnSpc>
              <a:buFont typeface="Wingdings" panose="05000000000000000000" charset="0"/>
              <a:buNone/>
            </a:pPr>
            <a:r>
              <a:rPr lang="zh-CN" altLang="en-US" sz="3200" b="1" dirty="0">
                <a:solidFill>
                  <a:schemeClr val="bg1"/>
                </a:solidFill>
                <a:latin typeface="微软雅黑" panose="020B0503020204020204" pitchFamily="34" charset="-122"/>
                <a:ea typeface="微软雅黑" panose="020B0503020204020204" pitchFamily="34" charset="-122"/>
              </a:rPr>
              <a:t>效率优化</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8538091" y="2993385"/>
            <a:ext cx="2031775" cy="7439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indent="0" algn="ctr" fontAlgn="auto">
              <a:lnSpc>
                <a:spcPct val="150000"/>
              </a:lnSpc>
              <a:buFont typeface="Wingdings" panose="05000000000000000000" charset="0"/>
              <a:buNone/>
            </a:pP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功能全面</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061153" y="4328591"/>
            <a:ext cx="2929976" cy="156966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支持包括生产领料、成品检测运输等产线搬运业务需求</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支持多种呼叫方式</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提高企业信息化水平</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642712" y="4328591"/>
            <a:ext cx="2802890" cy="230832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通过智能调度，实现运行节拍连续可靠，保障自动化产线不间断运行</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解放劳动生产力，提高工作效率</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50000"/>
              </a:lnSpc>
              <a:buSzPct val="50000"/>
            </a:pP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8194035" y="4295621"/>
            <a:ext cx="2778312" cy="120032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支持与上层业务系统</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MES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全功能对接</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fontAlgn="auto">
              <a:lnSpc>
                <a:spcPct val="150000"/>
              </a:lnSpc>
              <a:buSzPct val="50000"/>
              <a:buFont typeface="Wingdings" panose="05000000000000000000" pitchFamily="2" charset="2"/>
              <a:buChar char="l"/>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实现搬运流程全程可视化</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5574093" y="2073040"/>
            <a:ext cx="970785" cy="582471"/>
            <a:chOff x="11109756" y="1519203"/>
            <a:chExt cx="302685" cy="181611"/>
          </a:xfrm>
          <a:solidFill>
            <a:schemeClr val="bg1"/>
          </a:solidFill>
          <a:effectLst>
            <a:outerShdw blurRad="50800" dist="38100" dir="5400000" algn="t" rotWithShape="0">
              <a:prstClr val="black">
                <a:alpha val="40000"/>
              </a:prstClr>
            </a:outerShdw>
          </a:effectLst>
        </p:grpSpPr>
        <p:sp>
          <p:nvSpPr>
            <p:cNvPr id="49" name="Freeform 543"/>
            <p:cNvSpPr/>
            <p:nvPr/>
          </p:nvSpPr>
          <p:spPr bwMode="auto">
            <a:xfrm>
              <a:off x="11109756" y="1637394"/>
              <a:ext cx="302685" cy="63420"/>
            </a:xfrm>
            <a:custGeom>
              <a:avLst/>
              <a:gdLst>
                <a:gd name="T0" fmla="*/ 61 w 210"/>
                <a:gd name="T1" fmla="*/ 44 h 44"/>
                <a:gd name="T2" fmla="*/ 210 w 210"/>
                <a:gd name="T3" fmla="*/ 44 h 44"/>
                <a:gd name="T4" fmla="*/ 177 w 210"/>
                <a:gd name="T5" fmla="*/ 20 h 44"/>
                <a:gd name="T6" fmla="*/ 61 w 210"/>
                <a:gd name="T7" fmla="*/ 20 h 44"/>
                <a:gd name="T8" fmla="*/ 55 w 210"/>
                <a:gd name="T9" fmla="*/ 20 h 44"/>
                <a:gd name="T10" fmla="*/ 51 w 210"/>
                <a:gd name="T11" fmla="*/ 17 h 44"/>
                <a:gd name="T12" fmla="*/ 27 w 210"/>
                <a:gd name="T13" fmla="*/ 0 h 44"/>
                <a:gd name="T14" fmla="*/ 0 w 210"/>
                <a:gd name="T15" fmla="*/ 0 h 44"/>
                <a:gd name="T16" fmla="*/ 61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61" y="44"/>
                  </a:moveTo>
                  <a:lnTo>
                    <a:pt x="210" y="44"/>
                  </a:lnTo>
                  <a:lnTo>
                    <a:pt x="177" y="20"/>
                  </a:lnTo>
                  <a:lnTo>
                    <a:pt x="61" y="20"/>
                  </a:lnTo>
                  <a:lnTo>
                    <a:pt x="55" y="20"/>
                  </a:lnTo>
                  <a:lnTo>
                    <a:pt x="51" y="17"/>
                  </a:lnTo>
                  <a:lnTo>
                    <a:pt x="27" y="0"/>
                  </a:lnTo>
                  <a:lnTo>
                    <a:pt x="0" y="0"/>
                  </a:lnTo>
                  <a:lnTo>
                    <a:pt x="61" y="4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reeform 544"/>
            <p:cNvSpPr/>
            <p:nvPr/>
          </p:nvSpPr>
          <p:spPr bwMode="auto">
            <a:xfrm>
              <a:off x="11109756" y="1578298"/>
              <a:ext cx="302685" cy="63420"/>
            </a:xfrm>
            <a:custGeom>
              <a:avLst/>
              <a:gdLst>
                <a:gd name="T0" fmla="*/ 210 w 210"/>
                <a:gd name="T1" fmla="*/ 44 h 44"/>
                <a:gd name="T2" fmla="*/ 177 w 210"/>
                <a:gd name="T3" fmla="*/ 20 h 44"/>
                <a:gd name="T4" fmla="*/ 61 w 210"/>
                <a:gd name="T5" fmla="*/ 20 h 44"/>
                <a:gd name="T6" fmla="*/ 55 w 210"/>
                <a:gd name="T7" fmla="*/ 20 h 44"/>
                <a:gd name="T8" fmla="*/ 51 w 210"/>
                <a:gd name="T9" fmla="*/ 17 h 44"/>
                <a:gd name="T10" fmla="*/ 27 w 210"/>
                <a:gd name="T11" fmla="*/ 0 h 44"/>
                <a:gd name="T12" fmla="*/ 0 w 210"/>
                <a:gd name="T13" fmla="*/ 0 h 44"/>
                <a:gd name="T14" fmla="*/ 61 w 210"/>
                <a:gd name="T15" fmla="*/ 44 h 44"/>
                <a:gd name="T16" fmla="*/ 210 w 2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44">
                  <a:moveTo>
                    <a:pt x="210" y="44"/>
                  </a:moveTo>
                  <a:lnTo>
                    <a:pt x="177" y="20"/>
                  </a:lnTo>
                  <a:lnTo>
                    <a:pt x="61" y="20"/>
                  </a:lnTo>
                  <a:lnTo>
                    <a:pt x="55" y="20"/>
                  </a:lnTo>
                  <a:lnTo>
                    <a:pt x="51" y="17"/>
                  </a:lnTo>
                  <a:lnTo>
                    <a:pt x="27" y="0"/>
                  </a:lnTo>
                  <a:lnTo>
                    <a:pt x="0" y="0"/>
                  </a:lnTo>
                  <a:lnTo>
                    <a:pt x="61" y="44"/>
                  </a:lnTo>
                  <a:lnTo>
                    <a:pt x="210" y="4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2" name="Freeform 545"/>
            <p:cNvSpPr/>
            <p:nvPr/>
          </p:nvSpPr>
          <p:spPr bwMode="auto">
            <a:xfrm>
              <a:off x="11109756" y="1519203"/>
              <a:ext cx="302685" cy="63420"/>
            </a:xfrm>
            <a:custGeom>
              <a:avLst/>
              <a:gdLst>
                <a:gd name="T0" fmla="*/ 210 w 210"/>
                <a:gd name="T1" fmla="*/ 44 h 44"/>
                <a:gd name="T2" fmla="*/ 149 w 210"/>
                <a:gd name="T3" fmla="*/ 0 h 44"/>
                <a:gd name="T4" fmla="*/ 0 w 210"/>
                <a:gd name="T5" fmla="*/ 0 h 44"/>
                <a:gd name="T6" fmla="*/ 61 w 210"/>
                <a:gd name="T7" fmla="*/ 44 h 44"/>
                <a:gd name="T8" fmla="*/ 210 w 210"/>
                <a:gd name="T9" fmla="*/ 44 h 44"/>
              </a:gdLst>
              <a:ahLst/>
              <a:cxnLst>
                <a:cxn ang="0">
                  <a:pos x="T0" y="T1"/>
                </a:cxn>
                <a:cxn ang="0">
                  <a:pos x="T2" y="T3"/>
                </a:cxn>
                <a:cxn ang="0">
                  <a:pos x="T4" y="T5"/>
                </a:cxn>
                <a:cxn ang="0">
                  <a:pos x="T6" y="T7"/>
                </a:cxn>
                <a:cxn ang="0">
                  <a:pos x="T8" y="T9"/>
                </a:cxn>
              </a:cxnLst>
              <a:rect l="0" t="0" r="r" b="b"/>
              <a:pathLst>
                <a:path w="210" h="44">
                  <a:moveTo>
                    <a:pt x="210" y="44"/>
                  </a:moveTo>
                  <a:lnTo>
                    <a:pt x="149" y="0"/>
                  </a:lnTo>
                  <a:lnTo>
                    <a:pt x="0" y="0"/>
                  </a:lnTo>
                  <a:lnTo>
                    <a:pt x="61" y="44"/>
                  </a:lnTo>
                  <a:lnTo>
                    <a:pt x="210" y="4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pic>
        <p:nvPicPr>
          <p:cNvPr id="53" name="图片 52"/>
          <p:cNvPicPr>
            <a:picLocks noChangeAspect="1"/>
          </p:cNvPicPr>
          <p:nvPr/>
        </p:nvPicPr>
        <p:blipFill rotWithShape="1">
          <a:blip r:embed="rId1" cstate="screen"/>
          <a:srcRect t="11895" b="25150"/>
          <a:stretch>
            <a:fillRect/>
          </a:stretch>
        </p:blipFill>
        <p:spPr>
          <a:xfrm>
            <a:off x="0" y="156754"/>
            <a:ext cx="1176630" cy="744583"/>
          </a:xfrm>
          <a:prstGeom prst="rect">
            <a:avLst/>
          </a:prstGeom>
        </p:spPr>
      </p:pic>
      <p:sp>
        <p:nvSpPr>
          <p:cNvPr id="57" name="文本框 56"/>
          <p:cNvSpPr txBox="1"/>
          <p:nvPr/>
        </p:nvSpPr>
        <p:spPr>
          <a:xfrm>
            <a:off x="1201775"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盈智</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WCS</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6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20656" y="3077765"/>
            <a:ext cx="4365202" cy="1754326"/>
          </a:xfrm>
          <a:prstGeom prst="rect">
            <a:avLst/>
          </a:prstGeom>
          <a:noFill/>
        </p:spPr>
        <p:txBody>
          <a:bodyPr wrap="square" rtlCol="0">
            <a:spAutoFit/>
          </a:bodyPr>
          <a:lstStyle/>
          <a:p>
            <a:pPr algn="ctr"/>
            <a:r>
              <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设备清单</a:t>
            </a:r>
            <a:endParaRPr lang="en-US" altLang="zh-CN"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a:p>
            <a:pPr algn="ctr"/>
            <a:r>
              <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及介绍</a:t>
            </a:r>
            <a:endPar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screen"/>
          <a:srcRect/>
          <a:stretch>
            <a:fillRect/>
          </a:stretch>
        </p:blipFill>
        <p:spPr>
          <a:xfrm>
            <a:off x="4548136" y="301740"/>
            <a:ext cx="3200400" cy="25341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drap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600" fill="hold"/>
                                        <p:tgtEl>
                                          <p:spTgt spid="6"/>
                                        </p:tgtEl>
                                        <p:attrNameLst>
                                          <p:attrName>ppt_w</p:attrName>
                                        </p:attrNameLst>
                                      </p:cBhvr>
                                      <p:tavLst>
                                        <p:tav tm="0">
                                          <p:val>
                                            <p:strVal val="#ppt_w+.3"/>
                                          </p:val>
                                        </p:tav>
                                        <p:tav tm="100000">
                                          <p:val>
                                            <p:strVal val="#ppt_w"/>
                                          </p:val>
                                        </p:tav>
                                      </p:tavLst>
                                    </p:anim>
                                    <p:anim calcmode="lin" valueType="num">
                                      <p:cBhvr>
                                        <p:cTn id="12" dur="600" fill="hold"/>
                                        <p:tgtEl>
                                          <p:spTgt spid="6"/>
                                        </p:tgtEl>
                                        <p:attrNameLst>
                                          <p:attrName>ppt_h</p:attrName>
                                        </p:attrNameLst>
                                      </p:cBhvr>
                                      <p:tavLst>
                                        <p:tav tm="0">
                                          <p:val>
                                            <p:strVal val="#ppt_h"/>
                                          </p:val>
                                        </p:tav>
                                        <p:tav tm="100000">
                                          <p:val>
                                            <p:strVal val="#ppt_h"/>
                                          </p:val>
                                        </p:tav>
                                      </p:tavLst>
                                    </p:anim>
                                    <p:animEffect transition="in" filter="fade">
                                      <p:cBhvr>
                                        <p:cTn id="13" dur="6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8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800" fill="hold"/>
                                        <p:tgtEl>
                                          <p:spTgt spid="19"/>
                                        </p:tgtEl>
                                        <p:attrNameLst>
                                          <p:attrName>ppt_w</p:attrName>
                                        </p:attrNameLst>
                                      </p:cBhvr>
                                      <p:tavLst>
                                        <p:tav tm="0">
                                          <p:val>
                                            <p:strVal val="#ppt_w*0.70"/>
                                          </p:val>
                                        </p:tav>
                                        <p:tav tm="100000">
                                          <p:val>
                                            <p:strVal val="#ppt_w"/>
                                          </p:val>
                                        </p:tav>
                                      </p:tavLst>
                                    </p:anim>
                                    <p:anim calcmode="lin" valueType="num">
                                      <p:cBhvr>
                                        <p:cTn id="29" dur="800" fill="hold"/>
                                        <p:tgtEl>
                                          <p:spTgt spid="19"/>
                                        </p:tgtEl>
                                        <p:attrNameLst>
                                          <p:attrName>ppt_h</p:attrName>
                                        </p:attrNameLst>
                                      </p:cBhvr>
                                      <p:tavLst>
                                        <p:tav tm="0">
                                          <p:val>
                                            <p:strVal val="#ppt_h"/>
                                          </p:val>
                                        </p:tav>
                                        <p:tav tm="100000">
                                          <p:val>
                                            <p:strVal val="#ppt_h"/>
                                          </p:val>
                                        </p:tav>
                                      </p:tavLst>
                                    </p:anim>
                                    <p:animEffect transition="in" filter="fade">
                                      <p:cBhvr>
                                        <p:cTn id="30" dur="8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800" fill="hold"/>
                                        <p:tgtEl>
                                          <p:spTgt spid="20"/>
                                        </p:tgtEl>
                                        <p:attrNameLst>
                                          <p:attrName>ppt_w</p:attrName>
                                        </p:attrNameLst>
                                      </p:cBhvr>
                                      <p:tavLst>
                                        <p:tav tm="0">
                                          <p:val>
                                            <p:strVal val="#ppt_w*0.70"/>
                                          </p:val>
                                        </p:tav>
                                        <p:tav tm="100000">
                                          <p:val>
                                            <p:strVal val="#ppt_w"/>
                                          </p:val>
                                        </p:tav>
                                      </p:tavLst>
                                    </p:anim>
                                    <p:anim calcmode="lin" valueType="num">
                                      <p:cBhvr>
                                        <p:cTn id="34" dur="800" fill="hold"/>
                                        <p:tgtEl>
                                          <p:spTgt spid="20"/>
                                        </p:tgtEl>
                                        <p:attrNameLst>
                                          <p:attrName>ppt_h</p:attrName>
                                        </p:attrNameLst>
                                      </p:cBhvr>
                                      <p:tavLst>
                                        <p:tav tm="0">
                                          <p:val>
                                            <p:strVal val="#ppt_h"/>
                                          </p:val>
                                        </p:tav>
                                        <p:tav tm="100000">
                                          <p:val>
                                            <p:strVal val="#ppt_h"/>
                                          </p:val>
                                        </p:tav>
                                      </p:tavLst>
                                    </p:anim>
                                    <p:animEffect transition="in" filter="fade">
                                      <p:cBhvr>
                                        <p:cTn id="35" dur="800"/>
                                        <p:tgtEl>
                                          <p:spTgt spid="2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09" y="0"/>
            <a:ext cx="9161535"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主要明细清单</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1896" b="26254"/>
          <a:stretch>
            <a:fillRect/>
          </a:stretch>
        </p:blipFill>
        <p:spPr>
          <a:xfrm>
            <a:off x="0" y="0"/>
            <a:ext cx="1146147" cy="731520"/>
          </a:xfrm>
          <a:prstGeom prst="rect">
            <a:avLst/>
          </a:prstGeom>
        </p:spPr>
      </p:pic>
      <p:graphicFrame>
        <p:nvGraphicFramePr>
          <p:cNvPr id="3" name="表格 2"/>
          <p:cNvGraphicFramePr>
            <a:graphicFrameLocks noGrp="1"/>
          </p:cNvGraphicFramePr>
          <p:nvPr/>
        </p:nvGraphicFramePr>
        <p:xfrm>
          <a:off x="1194527" y="1197097"/>
          <a:ext cx="10023439" cy="5139748"/>
        </p:xfrm>
        <a:graphic>
          <a:graphicData uri="http://schemas.openxmlformats.org/drawingml/2006/table">
            <a:tbl>
              <a:tblPr>
                <a:tableStyleId>{5C22544A-7EE6-4342-B048-85BDC9FD1C3A}</a:tableStyleId>
              </a:tblPr>
              <a:tblGrid>
                <a:gridCol w="1116503"/>
                <a:gridCol w="2048440"/>
                <a:gridCol w="4877894"/>
                <a:gridCol w="990301"/>
                <a:gridCol w="990301"/>
              </a:tblGrid>
              <a:tr h="432422">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序号</a:t>
                      </a: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名称</a:t>
                      </a:r>
                      <a:endParaRPr lang="zh-CN" altLang="en-US" sz="1800" b="1" i="0" u="none" strike="noStrike" dirty="0">
                        <a:solidFill>
                          <a:schemeClr val="bg1"/>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技术规格</a:t>
                      </a:r>
                      <a:endParaRPr lang="zh-CN" altLang="en-US" sz="180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数量</a:t>
                      </a:r>
                      <a:endParaRPr lang="zh-CN" altLang="en-US" sz="180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单位</a:t>
                      </a:r>
                      <a:endParaRPr lang="zh-CN" altLang="en-US" sz="180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944" marR="5944" marT="5944" marB="0" anchor="ctr"/>
                </a:tc>
              </a:tr>
              <a:tr h="592981">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AGV</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举升装置：</a:t>
                      </a:r>
                      <a:r>
                        <a:rPr lang="en-US" altLang="zh-CN" sz="1200" u="none" strike="noStrike" dirty="0">
                          <a:effectLst/>
                          <a:latin typeface="微软雅黑" panose="020B0503020204020204" pitchFamily="34" charset="-122"/>
                          <a:ea typeface="微软雅黑" panose="020B0503020204020204" pitchFamily="34" charset="-122"/>
                        </a:rPr>
                        <a:t>- </a:t>
                      </a:r>
                      <a:r>
                        <a:rPr lang="zh-CN" altLang="en-US" sz="1200" u="none" strike="noStrike" dirty="0">
                          <a:effectLst/>
                          <a:latin typeface="微软雅黑" panose="020B0503020204020204" pitchFamily="34" charset="-122"/>
                          <a:ea typeface="微软雅黑" panose="020B0503020204020204" pitchFamily="34" charset="-122"/>
                        </a:rPr>
                        <a:t>举升高度：</a:t>
                      </a:r>
                      <a:r>
                        <a:rPr lang="en-US" altLang="zh-CN" sz="1200" u="none" strike="noStrike" dirty="0">
                          <a:effectLst/>
                          <a:latin typeface="微软雅黑" panose="020B0503020204020204" pitchFamily="34" charset="-122"/>
                          <a:ea typeface="微软雅黑" panose="020B0503020204020204" pitchFamily="34" charset="-122"/>
                        </a:rPr>
                        <a:t>6CM</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 </a:t>
                      </a:r>
                      <a:r>
                        <a:rPr lang="zh-CN" altLang="en-US" sz="1200" u="none" strike="noStrike" dirty="0">
                          <a:effectLst/>
                          <a:latin typeface="微软雅黑" panose="020B0503020204020204" pitchFamily="34" charset="-122"/>
                          <a:ea typeface="微软雅黑" panose="020B0503020204020204" pitchFamily="34" charset="-122"/>
                        </a:rPr>
                        <a:t>负重：</a:t>
                      </a:r>
                      <a:r>
                        <a:rPr lang="en-US" altLang="zh-CN" sz="1200" u="none" strike="noStrike" dirty="0">
                          <a:effectLst/>
                          <a:latin typeface="微软雅黑" panose="020B0503020204020204" pitchFamily="34" charset="-122"/>
                          <a:ea typeface="微软雅黑" panose="020B0503020204020204" pitchFamily="34" charset="-122"/>
                        </a:rPr>
                        <a:t>1300kg</a:t>
                      </a:r>
                      <a:r>
                        <a:rPr lang="zh-CN" altLang="en-US" sz="1200" u="none" strike="noStrike" dirty="0">
                          <a:effectLst/>
                          <a:latin typeface="微软雅黑" panose="020B0503020204020204" pitchFamily="34" charset="-122"/>
                          <a:ea typeface="微软雅黑" panose="020B0503020204020204" pitchFamily="34" charset="-122"/>
                        </a:rPr>
                        <a:t>； 能源动力系统：动力锂电池；自主充电：最多</a:t>
                      </a:r>
                      <a:r>
                        <a:rPr lang="en-US" altLang="zh-CN" sz="1200" u="none" strike="noStrike" dirty="0">
                          <a:effectLst/>
                          <a:latin typeface="微软雅黑" panose="020B0503020204020204" pitchFamily="34" charset="-122"/>
                          <a:ea typeface="微软雅黑" panose="020B0503020204020204" pitchFamily="34" charset="-122"/>
                        </a:rPr>
                        <a:t>1.5</a:t>
                      </a:r>
                      <a:r>
                        <a:rPr lang="zh-CN" altLang="en-US" sz="1200" u="none" strike="noStrike" dirty="0">
                          <a:effectLst/>
                          <a:latin typeface="微软雅黑" panose="020B0503020204020204" pitchFamily="34" charset="-122"/>
                          <a:ea typeface="微软雅黑" panose="020B0503020204020204" pitchFamily="34" charset="-122"/>
                        </a:rPr>
                        <a:t>小时充满 驱动系统：空载运行最大速度：</a:t>
                      </a:r>
                      <a:r>
                        <a:rPr lang="en-US" altLang="zh-CN" sz="1200" u="none" strike="noStrike" dirty="0">
                          <a:effectLst/>
                          <a:latin typeface="微软雅黑" panose="020B0503020204020204" pitchFamily="34" charset="-122"/>
                          <a:ea typeface="微软雅黑" panose="020B0503020204020204" pitchFamily="34" charset="-122"/>
                        </a:rPr>
                        <a:t>1.0m/s </a:t>
                      </a:r>
                      <a:r>
                        <a:rPr lang="zh-CN" altLang="en-US" sz="1200" u="none" strike="noStrike" dirty="0">
                          <a:effectLst/>
                          <a:latin typeface="微软雅黑" panose="020B0503020204020204" pitchFamily="34" charset="-122"/>
                          <a:ea typeface="微软雅黑" panose="020B0503020204020204" pitchFamily="34" charset="-122"/>
                        </a:rPr>
                        <a:t>定位导航系统：相机</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二维码：精确定位 惯性导航：陀螺仪、里程计用于无码区域。</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en-US" altLang="zh-CN" sz="1800" u="none" strike="noStrike" kern="1200" dirty="0">
                          <a:effectLst/>
                          <a:latin typeface="微软雅黑" panose="020B0503020204020204" pitchFamily="34" charset="-122"/>
                          <a:ea typeface="微软雅黑" panose="020B0503020204020204" pitchFamily="34" charset="-122"/>
                        </a:rPr>
                        <a:t>7</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台</a:t>
                      </a:r>
                      <a:endParaRPr lang="zh-CN" altLang="en-US"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r>
              <a:tr h="427017">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充电桩</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机器人配套充电装置，</a:t>
                      </a:r>
                      <a:r>
                        <a:rPr lang="en-US" altLang="zh-CN" sz="1200" u="none" strike="noStrike" dirty="0">
                          <a:effectLst/>
                          <a:latin typeface="微软雅黑" panose="020B0503020204020204" pitchFamily="34" charset="-122"/>
                          <a:ea typeface="微软雅黑" panose="020B0503020204020204" pitchFamily="34" charset="-122"/>
                        </a:rPr>
                        <a:t>1</a:t>
                      </a:r>
                      <a:r>
                        <a:rPr lang="zh-CN" altLang="en-US" sz="1200" u="none" strike="noStrike" dirty="0">
                          <a:effectLst/>
                          <a:latin typeface="微软雅黑" panose="020B0503020204020204" pitchFamily="34" charset="-122"/>
                          <a:ea typeface="微软雅黑" panose="020B0503020204020204" pitchFamily="34" charset="-122"/>
                        </a:rPr>
                        <a:t>台充电桩一般支持</a:t>
                      </a:r>
                      <a:r>
                        <a:rPr lang="en-US" altLang="zh-CN" sz="1200" u="none" strike="noStrike" dirty="0">
                          <a:effectLst/>
                          <a:latin typeface="微软雅黑" panose="020B0503020204020204" pitchFamily="34" charset="-122"/>
                          <a:ea typeface="微软雅黑" panose="020B0503020204020204" pitchFamily="34" charset="-122"/>
                        </a:rPr>
                        <a:t>4</a:t>
                      </a:r>
                      <a:r>
                        <a:rPr lang="zh-CN" altLang="en-US" sz="1200" u="none" strike="noStrike" dirty="0">
                          <a:effectLst/>
                          <a:latin typeface="微软雅黑" panose="020B0503020204020204" pitchFamily="34" charset="-122"/>
                          <a:ea typeface="微软雅黑" panose="020B0503020204020204" pitchFamily="34" charset="-122"/>
                        </a:rPr>
                        <a:t>台</a:t>
                      </a:r>
                      <a:r>
                        <a:rPr lang="en-US" altLang="zh-CN" sz="1200" u="none" strike="noStrike" dirty="0">
                          <a:effectLst/>
                          <a:latin typeface="微软雅黑" panose="020B0503020204020204" pitchFamily="34" charset="-122"/>
                          <a:ea typeface="微软雅黑" panose="020B0503020204020204" pitchFamily="34" charset="-122"/>
                        </a:rPr>
                        <a:t>AGV</a:t>
                      </a:r>
                      <a:r>
                        <a:rPr lang="zh-CN" altLang="en-US" sz="1200" u="none" strike="noStrike" dirty="0">
                          <a:effectLst/>
                          <a:latin typeface="微软雅黑" panose="020B0503020204020204" pitchFamily="34" charset="-122"/>
                          <a:ea typeface="微软雅黑" panose="020B0503020204020204" pitchFamily="34" charset="-122"/>
                        </a:rPr>
                        <a:t>充电需求（需要根据实际搬运频率计算）</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en-US" altLang="zh-CN" sz="1800" u="none" strike="noStrike" kern="1200" dirty="0">
                          <a:effectLst/>
                          <a:latin typeface="微软雅黑" panose="020B0503020204020204" pitchFamily="34" charset="-122"/>
                          <a:ea typeface="微软雅黑" panose="020B0503020204020204" pitchFamily="34" charset="-122"/>
                        </a:rPr>
                        <a:t>3</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台</a:t>
                      </a:r>
                      <a:endParaRPr lang="zh-CN" altLang="en-US"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r>
              <a:tr h="405246">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WCS</a:t>
                      </a:r>
                      <a:r>
                        <a:rPr lang="zh-CN" altLang="en-US" sz="1600" u="none" strike="noStrike" dirty="0">
                          <a:effectLst/>
                          <a:latin typeface="微软雅黑" panose="020B0503020204020204" pitchFamily="34" charset="-122"/>
                          <a:ea typeface="微软雅黑" panose="020B0503020204020204" pitchFamily="34" charset="-122"/>
                        </a:rPr>
                        <a:t>系统</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机器人控制系统</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effectLst/>
                          <a:latin typeface="微软雅黑" panose="020B0503020204020204" pitchFamily="34" charset="-122"/>
                          <a:ea typeface="微软雅黑" panose="020B0503020204020204" pitchFamily="34" charset="-122"/>
                        </a:rPr>
                        <a:t>1</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套</a:t>
                      </a:r>
                      <a:endParaRPr lang="zh-CN" altLang="en-US"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r>
              <a:tr h="446809">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en-US" altLang="zh-CN" sz="1600" u="none" strike="noStrike" dirty="0">
                          <a:effectLst/>
                          <a:latin typeface="微软雅黑" panose="020B0503020204020204" pitchFamily="34" charset="-122"/>
                          <a:ea typeface="微软雅黑" panose="020B0503020204020204" pitchFamily="34" charset="-122"/>
                        </a:rPr>
                        <a:t>PDA</a:t>
                      </a:r>
                      <a:r>
                        <a:rPr lang="zh-CN" altLang="en-US" sz="1600" u="none" strike="noStrike" dirty="0">
                          <a:effectLst/>
                          <a:latin typeface="微软雅黑" panose="020B0503020204020204" pitchFamily="34" charset="-122"/>
                          <a:ea typeface="微软雅黑" panose="020B0503020204020204" pitchFamily="34" charset="-122"/>
                        </a:rPr>
                        <a:t>手持设备</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用于指定区域任务触发</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effectLst/>
                          <a:latin typeface="微软雅黑" panose="020B0503020204020204" pitchFamily="34" charset="-122"/>
                          <a:ea typeface="微软雅黑" panose="020B0503020204020204" pitchFamily="34" charset="-122"/>
                        </a:rPr>
                        <a:t>4</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台</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408748">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5</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呼叫器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用于不指定区域任务触发</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10</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个</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491342">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服务器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E5-2620 V4(8</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核</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2.1GHz)×1/16GB DDR4 /1TB SATA×2/H330/DVD/1GbE×2/</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冗电</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/2U/WIN2012</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全语言</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2</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台</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444500">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网络</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用于</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AGV</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与服务器间的通讯</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3</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套</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457200">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斜坡</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XP-7</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3560mm*1000mm*155mm</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1</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个</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508000">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调试线</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TSX-A3</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HDB15M</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转</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2*DB9F+</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水晶头</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+ZH4+H1*3</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a:t>
                      </a:r>
                      <a:r>
                        <a:rPr lang="en-US" altLang="zh-CN" sz="1200" u="none" strike="noStrike" kern="1200" dirty="0">
                          <a:solidFill>
                            <a:schemeClr val="dk1"/>
                          </a:solidFill>
                          <a:effectLst/>
                          <a:latin typeface="微软雅黑" panose="020B0503020204020204" pitchFamily="34" charset="-122"/>
                          <a:ea typeface="微软雅黑" panose="020B0503020204020204" pitchFamily="34" charset="-122"/>
                          <a:cs typeface="+mn-cs"/>
                        </a:rPr>
                        <a:t>50cm</a:t>
                      </a:r>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，黑</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1</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个</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r h="381000">
                <a:tc>
                  <a:txBody>
                    <a:bodyPr/>
                    <a:lstStyle/>
                    <a:p>
                      <a:pPr algn="ctr" fontAlgn="ct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实施工具包</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944" marR="5944" marT="5944" marB="0" anchor="ctr"/>
                </a:tc>
                <a:tc>
                  <a:txBody>
                    <a:bodyPr/>
                    <a:lstStyle/>
                    <a:p>
                      <a:pPr marL="0" algn="l" defTabSz="914400" rtl="0" eaLnBrk="1" fontAlgn="ctr" latinLnBrk="0" hangingPunct="1"/>
                      <a:r>
                        <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rPr>
                        <a:t>标签打印机、地码保护膜、标签纸及其他工具</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1</a:t>
                      </a:r>
                      <a:endPar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5944" marR="5944" marT="5944" marB="0" anchor="ctr"/>
                </a:tc>
                <a:tc>
                  <a:txBody>
                    <a:bodyPr/>
                    <a:lstStyle/>
                    <a:p>
                      <a:pPr algn="ctr" fontAlgn="ctr"/>
                      <a:r>
                        <a:rPr lang="zh-CN" altLang="en-US" sz="1800" u="none" strike="noStrike" kern="1200" dirty="0">
                          <a:effectLst/>
                          <a:latin typeface="微软雅黑" panose="020B0503020204020204" pitchFamily="34" charset="-122"/>
                          <a:ea typeface="微软雅黑" panose="020B0503020204020204" pitchFamily="34" charset="-122"/>
                        </a:rPr>
                        <a:t>个</a:t>
                      </a:r>
                      <a:endParaRPr lang="en-US" altLang="zh-CN" sz="1800" u="none" strike="noStrike" kern="1200" dirty="0">
                        <a:effectLst/>
                        <a:latin typeface="微软雅黑" panose="020B0503020204020204" pitchFamily="34" charset="-122"/>
                        <a:ea typeface="微软雅黑" panose="020B0503020204020204" pitchFamily="34" charset="-122"/>
                      </a:endParaRPr>
                    </a:p>
                  </a:txBody>
                  <a:tcPr marL="5944" marR="5944" marT="5944"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41890" y="232556"/>
            <a:ext cx="4944610"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设备描述</a:t>
            </a:r>
            <a:r>
              <a:rPr lang="en-US" altLang="zh-CN" sz="3800" b="1" dirty="0">
                <a:latin typeface="Agency FB" panose="020B0503020202020204" pitchFamily="34" charset="0"/>
                <a:ea typeface="微软雅黑" panose="020B0503020204020204" pitchFamily="34" charset="-122"/>
              </a:rPr>
              <a:t>-</a:t>
            </a:r>
            <a:r>
              <a:rPr lang="zh-CN" altLang="en-US" sz="3800" b="1" dirty="0">
                <a:latin typeface="Agency FB" panose="020B0503020202020204" pitchFamily="34" charset="0"/>
                <a:ea typeface="微软雅黑" panose="020B0503020204020204" pitchFamily="34" charset="-122"/>
              </a:rPr>
              <a:t>潜伏式</a:t>
            </a:r>
            <a:r>
              <a:rPr lang="en-US" altLang="zh-CN" sz="3800" b="1" dirty="0">
                <a:latin typeface="Agency FB" panose="020B0503020202020204" pitchFamily="34" charset="0"/>
                <a:ea typeface="微软雅黑" panose="020B0503020204020204" pitchFamily="34" charset="-122"/>
              </a:rPr>
              <a:t>AGV</a:t>
            </a:r>
            <a:endParaRPr lang="en-US" altLang="zh-CN" sz="3800" b="1" dirty="0">
              <a:latin typeface="Agency FB" panose="020B0503020202020204" pitchFamily="34" charset="0"/>
              <a:ea typeface="微软雅黑" panose="020B0503020204020204" pitchFamily="34" charset="-122"/>
            </a:endParaRPr>
          </a:p>
        </p:txBody>
      </p:sp>
      <p:pic>
        <p:nvPicPr>
          <p:cNvPr id="39" name="图片 38"/>
          <p:cNvPicPr>
            <a:picLocks noChangeAspect="1"/>
          </p:cNvPicPr>
          <p:nvPr/>
        </p:nvPicPr>
        <p:blipFill rotWithShape="1">
          <a:blip r:embed="rId1" cstate="screen"/>
          <a:srcRect t="11896" b="26254"/>
          <a:stretch>
            <a:fillRect/>
          </a:stretch>
        </p:blipFill>
        <p:spPr>
          <a:xfrm>
            <a:off x="0" y="205350"/>
            <a:ext cx="1146147" cy="731520"/>
          </a:xfrm>
          <a:prstGeom prst="rect">
            <a:avLst/>
          </a:prstGeom>
        </p:spPr>
      </p:pic>
      <p:graphicFrame>
        <p:nvGraphicFramePr>
          <p:cNvPr id="40" name="表格 39"/>
          <p:cNvGraphicFramePr>
            <a:graphicFrameLocks noGrp="1"/>
          </p:cNvGraphicFramePr>
          <p:nvPr/>
        </p:nvGraphicFramePr>
        <p:xfrm>
          <a:off x="4829174" y="1327116"/>
          <a:ext cx="7229479" cy="5105180"/>
        </p:xfrm>
        <a:graphic>
          <a:graphicData uri="http://schemas.openxmlformats.org/drawingml/2006/table">
            <a:tbl>
              <a:tblPr>
                <a:tableStyleId>{BC89EF96-8CEA-46FF-86C4-4CE0E7609802}</a:tableStyleId>
              </a:tblPr>
              <a:tblGrid>
                <a:gridCol w="1285876"/>
                <a:gridCol w="2155148"/>
                <a:gridCol w="2104086"/>
                <a:gridCol w="1684369"/>
              </a:tblGrid>
              <a:tr h="233923">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 </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指标</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参数</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单位</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rowSpan="4">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基本参数</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marL="62230" algn="ctr">
                        <a:spcBef>
                          <a:spcPts val="180"/>
                        </a:spcBef>
                        <a:spcAft>
                          <a:spcPts val="0"/>
                        </a:spcAft>
                      </a:pPr>
                      <a:r>
                        <a:rPr lang="en-US" sz="1400" dirty="0" err="1">
                          <a:effectLst/>
                          <a:latin typeface="微软雅黑" panose="020B0503020204020204" pitchFamily="34" charset="-122"/>
                          <a:ea typeface="微软雅黑" panose="020B0503020204020204" pitchFamily="34" charset="-122"/>
                        </a:rPr>
                        <a:t>尺寸</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1400" dirty="0">
                          <a:effectLst/>
                          <a:latin typeface="微软雅黑" panose="020B0503020204020204" pitchFamily="34" charset="-122"/>
                          <a:ea typeface="微软雅黑" panose="020B0503020204020204" pitchFamily="34" charset="-122"/>
                        </a:rPr>
                        <a:t>1137(L)819(W)325(H)</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自重</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300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kg</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最大举升高度</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60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额定负载能力</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a:t>
                      </a:r>
                      <a:r>
                        <a:rPr lang="en-US" altLang="zh-CN" sz="1400" dirty="0">
                          <a:effectLst/>
                          <a:latin typeface="微软雅黑" panose="020B0503020204020204" pitchFamily="34" charset="-122"/>
                          <a:ea typeface="微软雅黑" panose="020B0503020204020204" pitchFamily="34" charset="-122"/>
                        </a:rPr>
                        <a:t>5</a:t>
                      </a:r>
                      <a:r>
                        <a:rPr lang="en-US" sz="1400" dirty="0">
                          <a:effectLst/>
                          <a:latin typeface="微软雅黑" panose="020B0503020204020204" pitchFamily="34" charset="-122"/>
                          <a:ea typeface="微软雅黑" panose="020B0503020204020204" pitchFamily="34" charset="-122"/>
                        </a:rPr>
                        <a:t>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kg</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rowSpan="7">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运行参数</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额定运行速度</a:t>
                      </a:r>
                      <a:r>
                        <a:rPr lang="en-US" sz="1400" dirty="0">
                          <a:effectLst/>
                          <a:latin typeface="微软雅黑" panose="020B0503020204020204" pitchFamily="34" charset="-122"/>
                          <a:ea typeface="微软雅黑" panose="020B0503020204020204" pitchFamily="34" charset="-122"/>
                        </a:rPr>
                        <a:t>(</a:t>
                      </a:r>
                      <a:r>
                        <a:rPr lang="zh-CN" sz="1400" dirty="0">
                          <a:effectLst/>
                          <a:latin typeface="微软雅黑" panose="020B0503020204020204" pitchFamily="34" charset="-122"/>
                          <a:ea typeface="微软雅黑" panose="020B0503020204020204" pitchFamily="34" charset="-122"/>
                        </a:rPr>
                        <a:t>空载</a:t>
                      </a:r>
                      <a:r>
                        <a:rPr lang="en-US" sz="1400" dirty="0">
                          <a:effectLst/>
                          <a:latin typeface="微软雅黑" panose="020B0503020204020204" pitchFamily="34" charset="-122"/>
                          <a:ea typeface="微软雅黑" panose="020B0503020204020204" pitchFamily="34" charset="-122"/>
                        </a:rPr>
                        <a:t>)</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1500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mm/s</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额定运行速度</a:t>
                      </a:r>
                      <a:r>
                        <a:rPr lang="en-US" sz="1400" dirty="0">
                          <a:effectLst/>
                          <a:latin typeface="微软雅黑" panose="020B0503020204020204" pitchFamily="34" charset="-122"/>
                          <a:ea typeface="微软雅黑" panose="020B0503020204020204" pitchFamily="34" charset="-122"/>
                        </a:rPr>
                        <a:t>(</a:t>
                      </a:r>
                      <a:r>
                        <a:rPr lang="zh-CN" sz="1400" dirty="0">
                          <a:effectLst/>
                          <a:latin typeface="微软雅黑" panose="020B0503020204020204" pitchFamily="34" charset="-122"/>
                          <a:ea typeface="微软雅黑" panose="020B0503020204020204" pitchFamily="34" charset="-122"/>
                        </a:rPr>
                        <a:t>额定负载</a:t>
                      </a:r>
                      <a:r>
                        <a:rPr lang="en-US" sz="1400" dirty="0">
                          <a:effectLst/>
                          <a:latin typeface="微软雅黑" panose="020B0503020204020204" pitchFamily="34" charset="-122"/>
                          <a:ea typeface="微软雅黑" panose="020B0503020204020204" pitchFamily="34" charset="-122"/>
                        </a:rPr>
                        <a:t>)</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1200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mm/s</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a:effectLst/>
                          <a:latin typeface="微软雅黑" panose="020B0503020204020204" pitchFamily="34" charset="-122"/>
                          <a:ea typeface="微软雅黑" panose="020B0503020204020204" pitchFamily="34" charset="-122"/>
                        </a:rPr>
                        <a:t>额定加速度</a:t>
                      </a:r>
                      <a:r>
                        <a:rPr lang="en-US" sz="1400">
                          <a:effectLst/>
                          <a:latin typeface="微软雅黑" panose="020B0503020204020204" pitchFamily="34" charset="-122"/>
                          <a:ea typeface="微软雅黑" panose="020B0503020204020204" pitchFamily="34" charset="-122"/>
                        </a:rPr>
                        <a:t>(</a:t>
                      </a:r>
                      <a:r>
                        <a:rPr lang="zh-CN" sz="1400">
                          <a:effectLst/>
                          <a:latin typeface="微软雅黑" panose="020B0503020204020204" pitchFamily="34" charset="-122"/>
                          <a:ea typeface="微软雅黑" panose="020B0503020204020204" pitchFamily="34" charset="-122"/>
                        </a:rPr>
                        <a:t>空载）</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400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mm/s²</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额定加速度</a:t>
                      </a:r>
                      <a:r>
                        <a:rPr lang="en-US" sz="1400" dirty="0">
                          <a:effectLst/>
                          <a:latin typeface="微软雅黑" panose="020B0503020204020204" pitchFamily="34" charset="-122"/>
                          <a:ea typeface="微软雅黑" panose="020B0503020204020204" pitchFamily="34" charset="-122"/>
                        </a:rPr>
                        <a:t>(</a:t>
                      </a:r>
                      <a:r>
                        <a:rPr lang="zh-CN" sz="1400" dirty="0">
                          <a:effectLst/>
                          <a:latin typeface="微软雅黑" panose="020B0503020204020204" pitchFamily="34" charset="-122"/>
                          <a:ea typeface="微软雅黑" panose="020B0503020204020204" pitchFamily="34" charset="-122"/>
                        </a:rPr>
                        <a:t>额定负载）</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300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mm/s²</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dirty="0" err="1">
                          <a:effectLst/>
                          <a:latin typeface="微软雅黑" panose="020B0503020204020204" pitchFamily="34" charset="-122"/>
                          <a:ea typeface="微软雅黑" panose="020B0503020204020204" pitchFamily="34" charset="-122"/>
                        </a:rPr>
                        <a:t>导引定位精度</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mm</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停止角度精度</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度</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停止位置精度</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±10</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mm</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rowSpan="5">
                  <a:txBody>
                    <a:bodyPr/>
                    <a:lstStyle/>
                    <a:p>
                      <a:pPr algn="ctr">
                        <a:spcBef>
                          <a:spcPts val="155"/>
                        </a:spcBef>
                        <a:spcAft>
                          <a:spcPts val="0"/>
                        </a:spcAft>
                      </a:pPr>
                      <a:r>
                        <a:rPr lang="zh-CN" sz="1400">
                          <a:effectLst/>
                          <a:latin typeface="微软雅黑" panose="020B0503020204020204" pitchFamily="34" charset="-122"/>
                          <a:ea typeface="微软雅黑" panose="020B0503020204020204" pitchFamily="34" charset="-122"/>
                        </a:rPr>
                        <a:t>电池</a:t>
                      </a:r>
                      <a:endParaRPr lang="zh-CN" sz="1400">
                        <a:effectLst/>
                        <a:latin typeface="微软雅黑" panose="020B0503020204020204" pitchFamily="34" charset="-122"/>
                        <a:ea typeface="微软雅黑" panose="020B0503020204020204" pitchFamily="34" charset="-122"/>
                      </a:endParaRPr>
                    </a:p>
                    <a:p>
                      <a:pPr algn="ctr">
                        <a:spcAft>
                          <a:spcPts val="0"/>
                        </a:spcAft>
                      </a:pPr>
                      <a:r>
                        <a:rPr lang="en-US" sz="1400">
                          <a:effectLst/>
                          <a:latin typeface="微软雅黑" panose="020B0503020204020204" pitchFamily="34" charset="-122"/>
                          <a:ea typeface="微软雅黑" panose="020B0503020204020204" pitchFamily="34" charset="-122"/>
                        </a:rPr>
                        <a:t>(</a:t>
                      </a:r>
                      <a:r>
                        <a:rPr lang="zh-CN" sz="1400">
                          <a:effectLst/>
                          <a:latin typeface="微软雅黑" panose="020B0503020204020204" pitchFamily="34" charset="-122"/>
                          <a:ea typeface="微软雅黑" panose="020B0503020204020204" pitchFamily="34" charset="-122"/>
                        </a:rPr>
                        <a:t>磷酸铁锂</a:t>
                      </a:r>
                      <a:r>
                        <a:rPr lang="en-US" sz="1400">
                          <a:effectLst/>
                          <a:latin typeface="微软雅黑" panose="020B0503020204020204" pitchFamily="34" charset="-122"/>
                          <a:ea typeface="微软雅黑" panose="020B0503020204020204" pitchFamily="34" charset="-122"/>
                        </a:rPr>
                        <a:t>)</a:t>
                      </a:r>
                      <a:endParaRPr lang="zh-CN" sz="1400">
                        <a:effectLst/>
                        <a:latin typeface="微软雅黑" panose="020B0503020204020204" pitchFamily="34" charset="-122"/>
                        <a:ea typeface="微软雅黑" panose="020B0503020204020204" pitchFamily="34" charset="-122"/>
                      </a:endParaRPr>
                    </a:p>
                    <a:p>
                      <a:pPr marL="197485" algn="ctr">
                        <a:spcAft>
                          <a:spcPts val="0"/>
                        </a:spcAft>
                      </a:pPr>
                      <a:r>
                        <a:rPr lang="en-US" sz="1400">
                          <a:effectLst/>
                          <a:latin typeface="微软雅黑" panose="020B0503020204020204" pitchFamily="34" charset="-122"/>
                          <a:ea typeface="微软雅黑" panose="020B0503020204020204" pitchFamily="34" charset="-122"/>
                        </a:rPr>
                        <a:t> </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marL="62230" algn="ctr">
                        <a:spcBef>
                          <a:spcPts val="180"/>
                        </a:spcBef>
                        <a:spcAft>
                          <a:spcPts val="0"/>
                        </a:spcAft>
                      </a:pPr>
                      <a:r>
                        <a:rPr lang="en-US" sz="1400">
                          <a:effectLst/>
                          <a:latin typeface="微软雅黑" panose="020B0503020204020204" pitchFamily="34" charset="-122"/>
                          <a:ea typeface="微软雅黑" panose="020B0503020204020204" pitchFamily="34" charset="-122"/>
                        </a:rPr>
                        <a:t>电池额定电压</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53340" marR="53340" algn="ctr">
                        <a:spcBef>
                          <a:spcPts val="355"/>
                        </a:spcBef>
                        <a:spcAft>
                          <a:spcPts val="0"/>
                        </a:spcAft>
                      </a:pPr>
                      <a:r>
                        <a:rPr lang="en-US" sz="1400" dirty="0">
                          <a:effectLst/>
                          <a:latin typeface="微软雅黑" panose="020B0503020204020204" pitchFamily="34" charset="-122"/>
                          <a:ea typeface="微软雅黑" panose="020B0503020204020204" pitchFamily="34" charset="-122"/>
                        </a:rPr>
                        <a:t>48</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marL="1270" algn="ctr">
                        <a:spcBef>
                          <a:spcPts val="330"/>
                        </a:spcBef>
                        <a:spcAft>
                          <a:spcPts val="0"/>
                        </a:spcAft>
                      </a:pPr>
                      <a:r>
                        <a:rPr lang="en-US" sz="1400" dirty="0">
                          <a:effectLst/>
                          <a:latin typeface="微软雅黑" panose="020B0503020204020204" pitchFamily="34" charset="-122"/>
                          <a:ea typeface="微软雅黑" panose="020B0503020204020204" pitchFamily="34" charset="-122"/>
                        </a:rPr>
                        <a:t>V</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电池容量</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30</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Ah</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充电循环次数（*）</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400">
                          <a:effectLst/>
                          <a:latin typeface="微软雅黑" panose="020B0503020204020204" pitchFamily="34" charset="-122"/>
                          <a:ea typeface="微软雅黑" panose="020B0503020204020204" pitchFamily="34" charset="-122"/>
                        </a:rPr>
                        <a:t>完全充放电</a:t>
                      </a:r>
                      <a:r>
                        <a:rPr lang="en-US" sz="1400">
                          <a:effectLst/>
                          <a:latin typeface="微软雅黑" panose="020B0503020204020204" pitchFamily="34" charset="-122"/>
                          <a:ea typeface="微软雅黑" panose="020B0503020204020204" pitchFamily="34" charset="-122"/>
                        </a:rPr>
                        <a:t>1500</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次</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额定工况下工作时间</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a:effectLst/>
                          <a:latin typeface="微软雅黑" panose="020B0503020204020204" pitchFamily="34" charset="-122"/>
                          <a:ea typeface="微软雅黑" panose="020B0503020204020204" pitchFamily="34" charset="-122"/>
                        </a:rPr>
                        <a:t>8</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en-US" sz="1400" dirty="0">
                          <a:effectLst/>
                          <a:latin typeface="微软雅黑" panose="020B0503020204020204" pitchFamily="34" charset="-122"/>
                          <a:ea typeface="微软雅黑" panose="020B0503020204020204" pitchFamily="34" charset="-122"/>
                        </a:rPr>
                        <a:t>h</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充电时间</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0"/>
                        </a:spcAft>
                      </a:pPr>
                      <a:r>
                        <a:rPr lang="zh-CN" sz="1400">
                          <a:effectLst/>
                          <a:latin typeface="微软雅黑" panose="020B0503020204020204" pitchFamily="34" charset="-122"/>
                          <a:ea typeface="微软雅黑" panose="020B0503020204020204" pitchFamily="34" charset="-122"/>
                        </a:rPr>
                        <a:t>完全放电后充电时长≤</a:t>
                      </a:r>
                      <a:r>
                        <a:rPr lang="en-US" sz="1400">
                          <a:effectLst/>
                          <a:latin typeface="微软雅黑" panose="020B0503020204020204" pitchFamily="34" charset="-122"/>
                          <a:ea typeface="微软雅黑" panose="020B0503020204020204" pitchFamily="34" charset="-122"/>
                        </a:rPr>
                        <a:t>1.5</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Bef>
                          <a:spcPts val="5"/>
                        </a:spcBef>
                        <a:spcAft>
                          <a:spcPts val="0"/>
                        </a:spcAft>
                      </a:pPr>
                      <a:r>
                        <a:rPr lang="en-US" sz="1400" dirty="0">
                          <a:effectLst/>
                          <a:latin typeface="微软雅黑" panose="020B0503020204020204" pitchFamily="34" charset="-122"/>
                          <a:ea typeface="微软雅黑" panose="020B0503020204020204" pitchFamily="34" charset="-122"/>
                        </a:rPr>
                        <a:t>h</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r>
              <a:tr h="233923">
                <a:tc rowSpan="4">
                  <a:txBody>
                    <a:bodyPr/>
                    <a:lstStyle/>
                    <a:p>
                      <a:pPr algn="ctr">
                        <a:spcBef>
                          <a:spcPts val="155"/>
                        </a:spcBef>
                        <a:spcAft>
                          <a:spcPts val="0"/>
                        </a:spcAft>
                      </a:pPr>
                      <a:r>
                        <a:rPr lang="zh-CN" sz="1400">
                          <a:effectLst/>
                          <a:latin typeface="微软雅黑" panose="020B0503020204020204" pitchFamily="34" charset="-122"/>
                          <a:ea typeface="微软雅黑" panose="020B0503020204020204" pitchFamily="34" charset="-122"/>
                        </a:rPr>
                        <a:t>安全性能</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Bef>
                          <a:spcPts val="155"/>
                        </a:spcBef>
                        <a:spcAft>
                          <a:spcPts val="0"/>
                        </a:spcAft>
                      </a:pPr>
                      <a:r>
                        <a:rPr lang="zh-CN" sz="1400" dirty="0">
                          <a:effectLst/>
                          <a:latin typeface="微软雅黑" panose="020B0503020204020204" pitchFamily="34" charset="-122"/>
                          <a:ea typeface="微软雅黑" panose="020B0503020204020204" pitchFamily="34" charset="-122"/>
                        </a:rPr>
                        <a:t>激光避障</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gridSpan="2">
                  <a:txBody>
                    <a:bodyPr/>
                    <a:lstStyle/>
                    <a:p>
                      <a:pPr algn="ctr">
                        <a:spcBef>
                          <a:spcPts val="5"/>
                        </a:spcBef>
                        <a:spcAft>
                          <a:spcPts val="0"/>
                        </a:spcAft>
                      </a:pPr>
                      <a:r>
                        <a:rPr lang="zh-CN" sz="1400" dirty="0">
                          <a:effectLst/>
                          <a:latin typeface="微软雅黑" panose="020B0503020204020204" pitchFamily="34" charset="-122"/>
                          <a:ea typeface="微软雅黑" panose="020B0503020204020204" pitchFamily="34" charset="-122"/>
                        </a:rPr>
                        <a:t>前置激光避障</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h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Bef>
                          <a:spcPts val="155"/>
                        </a:spcBef>
                        <a:spcAft>
                          <a:spcPts val="0"/>
                        </a:spcAft>
                      </a:pPr>
                      <a:r>
                        <a:rPr lang="zh-CN" sz="1400" dirty="0">
                          <a:effectLst/>
                          <a:latin typeface="微软雅黑" panose="020B0503020204020204" pitchFamily="34" charset="-122"/>
                          <a:ea typeface="微软雅黑" panose="020B0503020204020204" pitchFamily="34" charset="-122"/>
                        </a:rPr>
                        <a:t>红外避障</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gridSpan="2">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后置红外避障</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h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碰撞条检测</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gridSpan="2">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前</a:t>
                      </a:r>
                      <a:r>
                        <a:rPr lang="en-US" sz="1400" dirty="0">
                          <a:effectLst/>
                          <a:latin typeface="微软雅黑" panose="020B0503020204020204" pitchFamily="34" charset="-122"/>
                          <a:ea typeface="微软雅黑" panose="020B0503020204020204" pitchFamily="34" charset="-122"/>
                        </a:rPr>
                        <a:t>/</a:t>
                      </a:r>
                      <a:r>
                        <a:rPr lang="zh-CN" sz="1400" dirty="0">
                          <a:effectLst/>
                          <a:latin typeface="微软雅黑" panose="020B0503020204020204" pitchFamily="34" charset="-122"/>
                          <a:ea typeface="微软雅黑" panose="020B0503020204020204" pitchFamily="34" charset="-122"/>
                        </a:rPr>
                        <a:t>后碰撞条检测</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h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3923">
                <a:tc v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spcAft>
                          <a:spcPts val="0"/>
                        </a:spcAft>
                      </a:pPr>
                      <a:r>
                        <a:rPr lang="zh-CN" sz="1400">
                          <a:effectLst/>
                          <a:latin typeface="微软雅黑" panose="020B0503020204020204" pitchFamily="34" charset="-122"/>
                          <a:ea typeface="微软雅黑" panose="020B0503020204020204" pitchFamily="34" charset="-122"/>
                        </a:rPr>
                        <a:t>急停按钮</a:t>
                      </a:r>
                      <a:endParaRPr lang="zh-CN" sz="14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gridSpan="2">
                  <a:txBody>
                    <a:bodyPr/>
                    <a:lstStyle/>
                    <a:p>
                      <a:pPr algn="ctr">
                        <a:spcAft>
                          <a:spcPts val="0"/>
                        </a:spcAft>
                      </a:pPr>
                      <a:r>
                        <a:rPr lang="zh-CN" sz="1400" dirty="0">
                          <a:effectLst/>
                          <a:latin typeface="微软雅黑" panose="020B0503020204020204" pitchFamily="34" charset="-122"/>
                          <a:ea typeface="微软雅黑" panose="020B0503020204020204" pitchFamily="34" charset="-122"/>
                        </a:rPr>
                        <a:t>前</a:t>
                      </a:r>
                      <a:r>
                        <a:rPr lang="en-US" sz="1400" dirty="0">
                          <a:effectLst/>
                          <a:latin typeface="微软雅黑" panose="020B0503020204020204" pitchFamily="34" charset="-122"/>
                          <a:ea typeface="微软雅黑" panose="020B0503020204020204" pitchFamily="34" charset="-122"/>
                        </a:rPr>
                        <a:t>/</a:t>
                      </a:r>
                      <a:r>
                        <a:rPr lang="zh-CN" sz="1400" dirty="0">
                          <a:effectLst/>
                          <a:latin typeface="微软雅黑" panose="020B0503020204020204" pitchFamily="34" charset="-122"/>
                          <a:ea typeface="微软雅黑" panose="020B0503020204020204" pitchFamily="34" charset="-122"/>
                        </a:rPr>
                        <a:t>后急停按钮</a:t>
                      </a:r>
                      <a:endParaRPr lang="zh-CN" sz="14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hMerge="1">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pic>
        <p:nvPicPr>
          <p:cNvPr id="9" name="图片 8"/>
          <p:cNvPicPr/>
          <p:nvPr/>
        </p:nvPicPr>
        <p:blipFill>
          <a:blip r:embed="rId2" cstate="print"/>
          <a:stretch>
            <a:fillRect/>
          </a:stretch>
        </p:blipFill>
        <p:spPr>
          <a:xfrm>
            <a:off x="450706" y="1327117"/>
            <a:ext cx="4029075" cy="2312531"/>
          </a:xfrm>
          <a:prstGeom prst="rect">
            <a:avLst/>
          </a:prstGeom>
          <a:ln>
            <a:noFill/>
          </a:ln>
          <a:effectLst>
            <a:outerShdw blurRad="292100" dist="139700" dir="2700000" algn="tl" rotWithShape="0">
              <a:srgbClr val="333333">
                <a:alpha val="65000"/>
              </a:srgbClr>
            </a:outerShdw>
          </a:effectLst>
        </p:spPr>
      </p:pic>
      <p:pic>
        <p:nvPicPr>
          <p:cNvPr id="10" name="图片 9"/>
          <p:cNvPicPr/>
          <p:nvPr/>
        </p:nvPicPr>
        <p:blipFill>
          <a:blip r:embed="rId3" cstate="screen"/>
          <a:stretch>
            <a:fillRect/>
          </a:stretch>
        </p:blipFill>
        <p:spPr>
          <a:xfrm>
            <a:off x="450706" y="3639648"/>
            <a:ext cx="4029075" cy="261461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0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12013" y="3087333"/>
            <a:ext cx="4365202" cy="2308324"/>
          </a:xfrm>
          <a:prstGeom prst="rect">
            <a:avLst/>
          </a:prstGeom>
          <a:noFill/>
        </p:spPr>
        <p:txBody>
          <a:bodyPr wrap="square" rtlCol="0">
            <a:spAutoFit/>
          </a:bodyPr>
          <a:lstStyle/>
          <a:p>
            <a:pPr algn="ctr"/>
            <a:r>
              <a:rPr lang="zh-CN" altLang="en-US" sz="72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盈智科技简介</a:t>
            </a:r>
            <a:endParaRPr lang="zh-CN" altLang="en-US" sz="72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screen"/>
          <a:srcRect/>
          <a:stretch>
            <a:fillRect/>
          </a:stretch>
        </p:blipFill>
        <p:spPr>
          <a:xfrm>
            <a:off x="4728754" y="404949"/>
            <a:ext cx="2808515" cy="236437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strVal val="#ppt_w+.3"/>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animEffect transition="in" filter="fade">
                                      <p:cBhvr>
                                        <p:cTn id="13" dur="500"/>
                                        <p:tgtEl>
                                          <p:spTgt spid="6"/>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strVal val="#ppt_w*0.70"/>
                                          </p:val>
                                        </p:tav>
                                        <p:tav tm="100000">
                                          <p:val>
                                            <p:strVal val="#ppt_w"/>
                                          </p:val>
                                        </p:tav>
                                      </p:tavLst>
                                    </p:anim>
                                    <p:anim calcmode="lin" valueType="num">
                                      <p:cBhvr>
                                        <p:cTn id="29" dur="500" fill="hold"/>
                                        <p:tgtEl>
                                          <p:spTgt spid="19"/>
                                        </p:tgtEl>
                                        <p:attrNameLst>
                                          <p:attrName>ppt_h</p:attrName>
                                        </p:attrNameLst>
                                      </p:cBhvr>
                                      <p:tavLst>
                                        <p:tav tm="0">
                                          <p:val>
                                            <p:strVal val="#ppt_h"/>
                                          </p:val>
                                        </p:tav>
                                        <p:tav tm="100000">
                                          <p:val>
                                            <p:strVal val="#ppt_h"/>
                                          </p:val>
                                        </p:tav>
                                      </p:tavLst>
                                    </p:anim>
                                    <p:animEffect transition="in" filter="fade">
                                      <p:cBhvr>
                                        <p:cTn id="30" dur="5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strVal val="#ppt_w*0.7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animEffect transition="in" filter="fade">
                                      <p:cBhvr>
                                        <p:cTn id="35" dur="500"/>
                                        <p:tgtEl>
                                          <p:spTgt spid="2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t="16107" b="27519"/>
          <a:stretch>
            <a:fillRect/>
          </a:stretch>
        </p:blipFill>
        <p:spPr>
          <a:xfrm>
            <a:off x="0" y="232556"/>
            <a:ext cx="1146147" cy="666751"/>
          </a:xfrm>
          <a:prstGeom prst="rect">
            <a:avLst/>
          </a:prstGeom>
        </p:spPr>
      </p:pic>
      <p:sp>
        <p:nvSpPr>
          <p:cNvPr id="7" name="文本框 6"/>
          <p:cNvSpPr txBox="1"/>
          <p:nvPr/>
        </p:nvSpPr>
        <p:spPr>
          <a:xfrm>
            <a:off x="1341889" y="232556"/>
            <a:ext cx="5316085"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设备描述</a:t>
            </a:r>
            <a:r>
              <a:rPr lang="en-US" altLang="zh-CN" sz="3800" b="1" dirty="0">
                <a:latin typeface="Agency FB" panose="020B0503020202020204" pitchFamily="34" charset="0"/>
                <a:ea typeface="微软雅黑" panose="020B0503020204020204" pitchFamily="34" charset="-122"/>
              </a:rPr>
              <a:t>-</a:t>
            </a:r>
            <a:r>
              <a:rPr lang="zh-CN" altLang="en-US" sz="3800" b="1" dirty="0">
                <a:latin typeface="Agency FB" panose="020B0503020202020204" pitchFamily="34" charset="0"/>
                <a:ea typeface="微软雅黑" panose="020B0503020204020204" pitchFamily="34" charset="-122"/>
              </a:rPr>
              <a:t>充电桩</a:t>
            </a:r>
            <a:endParaRPr lang="en-US" altLang="zh-CN" sz="3800" b="1" dirty="0">
              <a:latin typeface="Agency FB" panose="020B0503020202020204" pitchFamily="34" charset="0"/>
              <a:ea typeface="微软雅黑" panose="020B0503020204020204" pitchFamily="34" charset="-122"/>
            </a:endParaRPr>
          </a:p>
        </p:txBody>
      </p:sp>
      <p:pic>
        <p:nvPicPr>
          <p:cNvPr id="39" name="图片 38"/>
          <p:cNvPicPr>
            <a:picLocks noChangeAspect="1"/>
          </p:cNvPicPr>
          <p:nvPr/>
        </p:nvPicPr>
        <p:blipFill rotWithShape="1">
          <a:blip r:embed="rId2" cstate="screen"/>
          <a:srcRect t="11896" b="26254"/>
          <a:stretch>
            <a:fillRect/>
          </a:stretch>
        </p:blipFill>
        <p:spPr>
          <a:xfrm>
            <a:off x="0" y="163285"/>
            <a:ext cx="1146147" cy="731520"/>
          </a:xfrm>
          <a:prstGeom prst="rect">
            <a:avLst/>
          </a:prstGeom>
        </p:spPr>
      </p:pic>
      <p:pic>
        <p:nvPicPr>
          <p:cNvPr id="8" name="图片 7" descr="C:\Users\liyao13\Documents\我接收到的文件\H型充电桩（不带logo）(1).png"/>
          <p:cNvPicPr/>
          <p:nvPr/>
        </p:nvPicPr>
        <p:blipFill rotWithShape="1">
          <a:blip r:embed="rId3" cstate="print">
            <a:extLst>
              <a:ext uri="{28A0092B-C50C-407E-A947-70E740481C1C}">
                <a14:useLocalDpi xmlns:a14="http://schemas.microsoft.com/office/drawing/2010/main" val="0"/>
              </a:ext>
            </a:extLst>
          </a:blip>
          <a:srcRect l="31097" r="33504" b="19179"/>
          <a:stretch>
            <a:fillRect/>
          </a:stretch>
        </p:blipFill>
        <p:spPr bwMode="auto">
          <a:xfrm>
            <a:off x="370231" y="3279384"/>
            <a:ext cx="2477601" cy="3100273"/>
          </a:xfrm>
          <a:prstGeom prst="rect">
            <a:avLst/>
          </a:prstGeom>
          <a:noFill/>
          <a:ln>
            <a:noFill/>
          </a:ln>
        </p:spPr>
      </p:pic>
      <p:graphicFrame>
        <p:nvGraphicFramePr>
          <p:cNvPr id="2" name="表格 1"/>
          <p:cNvGraphicFramePr>
            <a:graphicFrameLocks noGrp="1"/>
          </p:cNvGraphicFramePr>
          <p:nvPr/>
        </p:nvGraphicFramePr>
        <p:xfrm>
          <a:off x="6259131" y="894805"/>
          <a:ext cx="5525037" cy="5544628"/>
        </p:xfrm>
        <a:graphic>
          <a:graphicData uri="http://schemas.openxmlformats.org/drawingml/2006/table">
            <a:tbl>
              <a:tblPr firstRow="1" firstCol="1" bandRow="1">
                <a:tableStyleId>{69CF1AB2-1976-4502-BF36-3FF5EA218861}</a:tableStyleId>
              </a:tblPr>
              <a:tblGrid>
                <a:gridCol w="1032838"/>
                <a:gridCol w="2446023"/>
                <a:gridCol w="2046176"/>
              </a:tblGrid>
              <a:tr h="439863">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 </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err="1">
                          <a:effectLst/>
                          <a:latin typeface="微软雅黑" panose="020B0503020204020204" pitchFamily="34" charset="-122"/>
                          <a:ea typeface="微软雅黑" panose="020B0503020204020204" pitchFamily="34" charset="-122"/>
                        </a:rPr>
                        <a:t>指标</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a:effectLst/>
                          <a:latin typeface="微软雅黑" panose="020B0503020204020204" pitchFamily="34" charset="-122"/>
                          <a:ea typeface="微软雅黑" panose="020B0503020204020204" pitchFamily="34" charset="-122"/>
                        </a:rPr>
                        <a:t>参数</a:t>
                      </a:r>
                      <a:r>
                        <a:rPr lang="zh-CN" sz="1400" kern="1200">
                          <a:effectLst/>
                          <a:latin typeface="微软雅黑" panose="020B0503020204020204" pitchFamily="34" charset="-122"/>
                          <a:ea typeface="微软雅黑" panose="020B0503020204020204" pitchFamily="34" charset="-122"/>
                        </a:rPr>
                        <a:t>表</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533997">
                <a:tc rowSpan="4">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基本参数</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62230" algn="ctr">
                        <a:spcBef>
                          <a:spcPts val="180"/>
                        </a:spcBef>
                        <a:spcAft>
                          <a:spcPts val="0"/>
                        </a:spcAft>
                      </a:pPr>
                      <a:r>
                        <a:rPr lang="zh-CN" sz="1400" kern="1200" dirty="0">
                          <a:effectLst/>
                          <a:latin typeface="微软雅黑" panose="020B0503020204020204" pitchFamily="34" charset="-122"/>
                          <a:ea typeface="微软雅黑" panose="020B0503020204020204" pitchFamily="34" charset="-122"/>
                        </a:rPr>
                        <a:t>外形</a:t>
                      </a:r>
                      <a:r>
                        <a:rPr lang="en-US" sz="1400" kern="1200" dirty="0" err="1">
                          <a:effectLst/>
                          <a:latin typeface="微软雅黑" panose="020B0503020204020204" pitchFamily="34" charset="-122"/>
                          <a:ea typeface="微软雅黑" panose="020B0503020204020204" pitchFamily="34" charset="-122"/>
                        </a:rPr>
                        <a:t>尺寸</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a:effectLst/>
                          <a:latin typeface="微软雅黑" panose="020B0503020204020204" pitchFamily="34" charset="-122"/>
                          <a:ea typeface="微软雅黑" panose="020B0503020204020204" pitchFamily="34" charset="-122"/>
                        </a:rPr>
                        <a:t>600mm (L)350mm (W)775 mm (H)</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颜色</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zh-CN" sz="1400" kern="1200">
                          <a:effectLst/>
                          <a:latin typeface="微软雅黑" panose="020B0503020204020204" pitchFamily="34" charset="-122"/>
                          <a:ea typeface="微软雅黑" panose="020B0503020204020204" pitchFamily="34" charset="-122"/>
                        </a:rPr>
                        <a:t>橙色</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en-US" sz="1400" kern="1200" dirty="0" err="1">
                          <a:effectLst/>
                          <a:latin typeface="微软雅黑" panose="020B0503020204020204" pitchFamily="34" charset="-122"/>
                          <a:ea typeface="微软雅黑" panose="020B0503020204020204" pitchFamily="34" charset="-122"/>
                        </a:rPr>
                        <a:t>自重</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a:effectLst/>
                          <a:latin typeface="微软雅黑" panose="020B0503020204020204" pitchFamily="34" charset="-122"/>
                          <a:ea typeface="微软雅黑" panose="020B0503020204020204" pitchFamily="34" charset="-122"/>
                        </a:rPr>
                        <a:t>60Kg</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充电口离地高度</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a:effectLst/>
                          <a:latin typeface="微软雅黑" panose="020B0503020204020204" pitchFamily="34" charset="-122"/>
                          <a:ea typeface="微软雅黑" panose="020B0503020204020204" pitchFamily="34" charset="-122"/>
                        </a:rPr>
                        <a:t>80mm</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533997">
                <a:tc rowSpan="10">
                  <a:txBody>
                    <a:bodyPr/>
                    <a:lstStyle/>
                    <a:p>
                      <a:pPr algn="ctr">
                        <a:spcAft>
                          <a:spcPts val="0"/>
                        </a:spcAft>
                      </a:pPr>
                      <a:r>
                        <a:rPr lang="zh-CN" sz="1400" kern="1200">
                          <a:effectLst/>
                          <a:latin typeface="微软雅黑" panose="020B0503020204020204" pitchFamily="34" charset="-122"/>
                          <a:ea typeface="微软雅黑" panose="020B0503020204020204" pitchFamily="34" charset="-122"/>
                        </a:rPr>
                        <a:t>电气参数</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交流输入电压</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176V~264V</a:t>
                      </a:r>
                      <a:r>
                        <a:rPr lang="zh-CN" sz="1400" kern="1200" dirty="0">
                          <a:effectLst/>
                          <a:latin typeface="微软雅黑" panose="020B0503020204020204" pitchFamily="34" charset="-122"/>
                          <a:ea typeface="微软雅黑" panose="020B0503020204020204" pitchFamily="34" charset="-122"/>
                        </a:rPr>
                        <a:t>，频率</a:t>
                      </a:r>
                      <a:r>
                        <a:rPr lang="en-US" sz="1400" kern="1200" dirty="0">
                          <a:effectLst/>
                          <a:latin typeface="微软雅黑" panose="020B0503020204020204" pitchFamily="34" charset="-122"/>
                          <a:ea typeface="微软雅黑" panose="020B0503020204020204" pitchFamily="34" charset="-122"/>
                        </a:rPr>
                        <a:t>45Hz</a:t>
                      </a:r>
                      <a:r>
                        <a:rPr lang="zh-CN" sz="1400" kern="1200" dirty="0">
                          <a:effectLst/>
                          <a:latin typeface="微软雅黑" panose="020B0503020204020204" pitchFamily="34" charset="-122"/>
                          <a:ea typeface="微软雅黑" panose="020B0503020204020204" pitchFamily="34" charset="-122"/>
                        </a:rPr>
                        <a:t>～</a:t>
                      </a:r>
                      <a:r>
                        <a:rPr lang="en-US" sz="1400" kern="1200" dirty="0">
                          <a:effectLst/>
                          <a:latin typeface="微软雅黑" panose="020B0503020204020204" pitchFamily="34" charset="-122"/>
                          <a:ea typeface="微软雅黑" panose="020B0503020204020204" pitchFamily="34" charset="-122"/>
                        </a:rPr>
                        <a:t>66Hz</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直流输出电压</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30V</a:t>
                      </a:r>
                      <a:r>
                        <a:rPr lang="zh-CN" sz="1400" kern="1200" dirty="0">
                          <a:effectLst/>
                          <a:latin typeface="微软雅黑" panose="020B0503020204020204" pitchFamily="34" charset="-122"/>
                          <a:ea typeface="微软雅黑" panose="020B0503020204020204" pitchFamily="34" charset="-122"/>
                        </a:rPr>
                        <a:t>～</a:t>
                      </a:r>
                      <a:r>
                        <a:rPr lang="en-US" sz="1400" kern="1200" dirty="0">
                          <a:effectLst/>
                          <a:latin typeface="微软雅黑" panose="020B0503020204020204" pitchFamily="34" charset="-122"/>
                          <a:ea typeface="微软雅黑" panose="020B0503020204020204" pitchFamily="34" charset="-122"/>
                        </a:rPr>
                        <a:t>58V</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最大输出电流</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30A</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输出过压告警</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59V</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输出过压保护</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61V</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输出电压误差</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±0.2V</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输出电流误差</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±0.5A</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输出过流保护</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33A±1A</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显示方式</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指示灯</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dirty="0">
                          <a:effectLst/>
                          <a:latin typeface="微软雅黑" panose="020B0503020204020204" pitchFamily="34" charset="-122"/>
                          <a:ea typeface="微软雅黑" panose="020B0503020204020204" pitchFamily="34" charset="-122"/>
                        </a:rPr>
                        <a:t>通信规约</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MODBUS</a:t>
                      </a:r>
                      <a:r>
                        <a:rPr lang="zh-CN" sz="1400" kern="1200" dirty="0">
                          <a:effectLst/>
                          <a:latin typeface="微软雅黑" panose="020B0503020204020204" pitchFamily="34" charset="-122"/>
                          <a:ea typeface="微软雅黑" panose="020B0503020204020204" pitchFamily="34" charset="-122"/>
                        </a:rPr>
                        <a:t>通信规约</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rowSpan="3">
                  <a:txBody>
                    <a:bodyPr/>
                    <a:lstStyle/>
                    <a:p>
                      <a:pPr algn="ctr">
                        <a:spcBef>
                          <a:spcPts val="155"/>
                        </a:spcBef>
                        <a:spcAft>
                          <a:spcPts val="0"/>
                        </a:spcAft>
                      </a:pPr>
                      <a:r>
                        <a:rPr lang="en-US" sz="1400" kern="1200">
                          <a:effectLst/>
                          <a:latin typeface="微软雅黑" panose="020B0503020204020204" pitchFamily="34" charset="-122"/>
                          <a:ea typeface="微软雅黑" panose="020B0503020204020204" pitchFamily="34" charset="-122"/>
                        </a:rPr>
                        <a:t> </a:t>
                      </a:r>
                      <a:endParaRPr lang="zh-CN" sz="1400" kern="1200">
                        <a:effectLst/>
                        <a:latin typeface="微软雅黑" panose="020B0503020204020204" pitchFamily="34" charset="-122"/>
                        <a:ea typeface="微软雅黑" panose="020B0503020204020204" pitchFamily="34" charset="-122"/>
                      </a:endParaRPr>
                    </a:p>
                    <a:p>
                      <a:pPr algn="ctr">
                        <a:spcAft>
                          <a:spcPts val="0"/>
                        </a:spcAft>
                      </a:pPr>
                      <a:r>
                        <a:rPr lang="zh-CN" sz="1400" kern="1200">
                          <a:effectLst/>
                          <a:latin typeface="微软雅黑" panose="020B0503020204020204" pitchFamily="34" charset="-122"/>
                          <a:ea typeface="微软雅黑" panose="020B0503020204020204" pitchFamily="34" charset="-122"/>
                        </a:rPr>
                        <a:t>环境参数</a:t>
                      </a:r>
                      <a:endParaRPr lang="zh-CN" sz="1400" kern="1200">
                        <a:effectLst/>
                        <a:latin typeface="微软雅黑" panose="020B0503020204020204" pitchFamily="34" charset="-122"/>
                        <a:ea typeface="微软雅黑" panose="020B0503020204020204" pitchFamily="34" charset="-122"/>
                      </a:endParaRPr>
                    </a:p>
                    <a:p>
                      <a:pPr algn="ctr">
                        <a:spcBef>
                          <a:spcPts val="155"/>
                        </a:spcBef>
                        <a:spcAft>
                          <a:spcPts val="0"/>
                        </a:spcAft>
                      </a:pPr>
                      <a:r>
                        <a:rPr lang="en-US" sz="1400" kern="1200">
                          <a:effectLst/>
                          <a:latin typeface="微软雅黑" panose="020B0503020204020204" pitchFamily="34" charset="-122"/>
                          <a:ea typeface="微软雅黑" panose="020B0503020204020204" pitchFamily="34" charset="-122"/>
                        </a:rPr>
                        <a:t> </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zh-CN" sz="1400" kern="1200">
                          <a:effectLst/>
                          <a:latin typeface="微软雅黑" panose="020B0503020204020204" pitchFamily="34" charset="-122"/>
                          <a:ea typeface="微软雅黑" panose="020B0503020204020204" pitchFamily="34" charset="-122"/>
                        </a:rPr>
                        <a:t>工作温度</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-10</a:t>
                      </a:r>
                      <a:r>
                        <a:rPr lang="zh-CN" sz="1400" kern="1200" dirty="0">
                          <a:effectLst/>
                          <a:latin typeface="微软雅黑" panose="020B0503020204020204" pitchFamily="34" charset="-122"/>
                          <a:ea typeface="微软雅黑" panose="020B0503020204020204" pitchFamily="34" charset="-122"/>
                        </a:rPr>
                        <a:t>℃</a:t>
                      </a:r>
                      <a:r>
                        <a:rPr lang="en-US" sz="1400" kern="1200" dirty="0">
                          <a:effectLst/>
                          <a:latin typeface="微软雅黑" panose="020B0503020204020204" pitchFamily="34" charset="-122"/>
                          <a:ea typeface="微软雅黑" panose="020B0503020204020204" pitchFamily="34" charset="-122"/>
                        </a:rPr>
                        <a:t>~50</a:t>
                      </a:r>
                      <a:r>
                        <a:rPr lang="zh-CN" sz="1400" kern="1200" dirty="0">
                          <a:effectLst/>
                          <a:latin typeface="微软雅黑" panose="020B0503020204020204" pitchFamily="34" charset="-122"/>
                          <a:ea typeface="微软雅黑" panose="020B0503020204020204" pitchFamily="34" charset="-122"/>
                        </a:rPr>
                        <a:t>℃</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66999">
                <a:tc vMerge="1">
                  <a:tcPr/>
                </a:tc>
                <a:tc>
                  <a:txBody>
                    <a:bodyPr/>
                    <a:lstStyle/>
                    <a:p>
                      <a:pPr algn="ctr">
                        <a:spcAft>
                          <a:spcPts val="0"/>
                        </a:spcAft>
                      </a:pPr>
                      <a:r>
                        <a:rPr lang="zh-CN" sz="1400" kern="1200">
                          <a:effectLst/>
                          <a:latin typeface="微软雅黑" panose="020B0503020204020204" pitchFamily="34" charset="-122"/>
                          <a:ea typeface="微软雅黑" panose="020B0503020204020204" pitchFamily="34" charset="-122"/>
                        </a:rPr>
                        <a:t>工作环境湿度</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20%~80%</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r h="298785">
                <a:tc vMerge="1">
                  <a:tcPr/>
                </a:tc>
                <a:tc>
                  <a:txBody>
                    <a:bodyPr/>
                    <a:lstStyle/>
                    <a:p>
                      <a:pPr algn="ctr">
                        <a:spcAft>
                          <a:spcPts val="0"/>
                        </a:spcAft>
                      </a:pPr>
                      <a:r>
                        <a:rPr lang="zh-CN" sz="1400" kern="1200">
                          <a:effectLst/>
                          <a:latin typeface="微软雅黑" panose="020B0503020204020204" pitchFamily="34" charset="-122"/>
                          <a:ea typeface="微软雅黑" panose="020B0503020204020204" pitchFamily="34" charset="-122"/>
                        </a:rPr>
                        <a:t>工作海拔</a:t>
                      </a:r>
                      <a:endParaRPr lang="zh-CN" sz="1400"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ctr">
                        <a:spcAft>
                          <a:spcPts val="0"/>
                        </a:spcAft>
                      </a:pPr>
                      <a:r>
                        <a:rPr lang="en-US" sz="1400" kern="1200" dirty="0">
                          <a:effectLst/>
                          <a:latin typeface="微软雅黑" panose="020B0503020204020204" pitchFamily="34" charset="-122"/>
                          <a:ea typeface="微软雅黑" panose="020B0503020204020204" pitchFamily="34" charset="-122"/>
                        </a:rPr>
                        <a:t>&lt;=2000m</a:t>
                      </a:r>
                      <a:endParaRPr lang="zh-CN" sz="1400"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r>
            </a:tbl>
          </a:graphicData>
        </a:graphic>
      </p:graphicFrame>
      <p:sp>
        <p:nvSpPr>
          <p:cNvPr id="5" name="矩形 4"/>
          <p:cNvSpPr/>
          <p:nvPr/>
        </p:nvSpPr>
        <p:spPr>
          <a:xfrm>
            <a:off x="573073" y="1163387"/>
            <a:ext cx="5280338" cy="2391039"/>
          </a:xfrm>
          <a:prstGeom prst="rect">
            <a:avLst/>
          </a:prstGeom>
        </p:spPr>
        <p:txBody>
          <a:bodyPr wrap="square">
            <a:spAutoFit/>
          </a:bodyPr>
          <a:lstStyle/>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dirty="0" err="1">
                <a:solidFill>
                  <a:srgbClr val="000000"/>
                </a:solidFill>
                <a:latin typeface="宋体" panose="02010600030101010101" pitchFamily="2" charset="-122"/>
                <a:ea typeface="微软雅黑" panose="020B0503020204020204" pitchFamily="34" charset="-122"/>
                <a:cs typeface="Wingdings" panose="05000000000000000000" pitchFamily="2" charset="2"/>
              </a:rPr>
              <a:t>采用自主研发电池管理系统，实时监控电池变化，如有异常立即保护切断电源</a:t>
            </a: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a:t>
            </a:r>
            <a:endPar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endParaRPr>
          </a:p>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dirty="0" err="1">
                <a:solidFill>
                  <a:srgbClr val="000000"/>
                </a:solidFill>
                <a:latin typeface="宋体" panose="02010600030101010101" pitchFamily="2" charset="-122"/>
                <a:ea typeface="微软雅黑" panose="020B0503020204020204" pitchFamily="34" charset="-122"/>
                <a:cs typeface="Wingdings" panose="05000000000000000000" pitchFamily="2" charset="2"/>
              </a:rPr>
              <a:t>使用大功率电池作为电源，充电快速</a:t>
            </a: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a:t>
            </a:r>
            <a:endPar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endParaRPr>
          </a:p>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dirty="0" err="1">
                <a:solidFill>
                  <a:srgbClr val="000000"/>
                </a:solidFill>
                <a:latin typeface="宋体" panose="02010600030101010101" pitchFamily="2" charset="-122"/>
                <a:ea typeface="微软雅黑" panose="020B0503020204020204" pitchFamily="34" charset="-122"/>
                <a:cs typeface="Wingdings" panose="05000000000000000000" pitchFamily="2" charset="2"/>
              </a:rPr>
              <a:t>充电桩具有自动充电、手动充电两种充电模式，满足不同情况下的充电需求</a:t>
            </a: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a:t>
            </a:r>
            <a:endPar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endParaRPr>
          </a:p>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dirty="0" err="1">
                <a:solidFill>
                  <a:srgbClr val="000000"/>
                </a:solidFill>
                <a:latin typeface="宋体" panose="02010600030101010101" pitchFamily="2" charset="-122"/>
                <a:ea typeface="微软雅黑" panose="020B0503020204020204" pitchFamily="34" charset="-122"/>
                <a:cs typeface="Wingdings" panose="05000000000000000000" pitchFamily="2" charset="2"/>
              </a:rPr>
              <a:t>通过液晶显示屏界面可以显示充电桩输出电压、输出电流、工作状态、告警信息等</a:t>
            </a: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 </a:t>
            </a:r>
            <a:endPar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endParaRPr>
          </a:p>
        </p:txBody>
      </p:sp>
      <p:sp>
        <p:nvSpPr>
          <p:cNvPr id="9" name="矩形 8"/>
          <p:cNvSpPr/>
          <p:nvPr/>
        </p:nvSpPr>
        <p:spPr>
          <a:xfrm>
            <a:off x="2610423" y="3980453"/>
            <a:ext cx="3644904" cy="2056973"/>
          </a:xfrm>
          <a:prstGeom prst="rect">
            <a:avLst/>
          </a:prstGeom>
        </p:spPr>
        <p:txBody>
          <a:bodyPr wrap="square">
            <a:spAutoFit/>
          </a:bodyPr>
          <a:lstStyle/>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充电桩具有良好的自我保护功能，如输出限流保护，输出短路保护，电池极性接反保护，反向充电保护，通信中断保护，过温保护，异常告警保护等。 </a:t>
            </a:r>
            <a:endPar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endParaRPr>
          </a:p>
          <a:p>
            <a:pPr marL="342900" marR="48895" lvl="0" indent="-342900" algn="just">
              <a:lnSpc>
                <a:spcPct val="150000"/>
              </a:lnSpc>
              <a:spcBef>
                <a:spcPts val="180"/>
              </a:spcBef>
              <a:spcAft>
                <a:spcPts val="0"/>
              </a:spcAft>
              <a:buSzPts val="800"/>
              <a:buFont typeface="Wingdings" panose="05000000000000000000" pitchFamily="2" charset="2"/>
              <a:buChar char=""/>
              <a:tabLst>
                <a:tab pos="389890" algn="l"/>
                <a:tab pos="390525" algn="l"/>
              </a:tabLst>
            </a:pPr>
            <a:r>
              <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具有柔性对接功能，采用两级弹簧缓冲，减小</a:t>
            </a:r>
            <a:r>
              <a:rPr lang="en-US"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AGV</a:t>
            </a:r>
            <a:r>
              <a:rPr lang="zh-CN" altLang="zh-CN" sz="1400" dirty="0">
                <a:solidFill>
                  <a:srgbClr val="000000"/>
                </a:solidFill>
                <a:latin typeface="宋体" panose="02010600030101010101" pitchFamily="2" charset="-122"/>
                <a:ea typeface="微软雅黑" panose="020B0503020204020204" pitchFamily="34" charset="-122"/>
                <a:cs typeface="Wingdings" panose="05000000000000000000" pitchFamily="2" charset="2"/>
              </a:rPr>
              <a:t>后退充电时的对接力。</a:t>
            </a:r>
            <a:endParaRPr lang="zh-CN" altLang="zh-CN" sz="1400" dirty="0">
              <a:latin typeface="宋体" panose="02010600030101010101" pitchFamily="2" charset="-122"/>
              <a:ea typeface="Wingdings" panose="05000000000000000000" pitchFamily="2" charset="2"/>
              <a:cs typeface="Wingdings" panose="05000000000000000000" pitchFamily="2" charset="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31782" y="0"/>
            <a:ext cx="6992260" cy="677108"/>
          </a:xfrm>
          <a:prstGeom prst="rect">
            <a:avLst/>
          </a:prstGeom>
          <a:noFill/>
        </p:spPr>
        <p:txBody>
          <a:bodyPr wrap="square" rtlCol="0">
            <a:spAutoFit/>
          </a:bodyPr>
          <a:lstStyle/>
          <a:p>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AGV</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数量验证</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12" name="图片 11"/>
          <p:cNvPicPr>
            <a:picLocks noChangeAspect="1"/>
          </p:cNvPicPr>
          <p:nvPr/>
        </p:nvPicPr>
        <p:blipFill rotWithShape="1">
          <a:blip r:embed="rId1" cstate="screen"/>
          <a:srcRect t="11896" b="26254"/>
          <a:stretch>
            <a:fillRect/>
          </a:stretch>
        </p:blipFill>
        <p:spPr>
          <a:xfrm>
            <a:off x="-153307" y="0"/>
            <a:ext cx="1146147" cy="731520"/>
          </a:xfrm>
          <a:prstGeom prst="rect">
            <a:avLst/>
          </a:prstGeom>
        </p:spPr>
      </p:pic>
      <p:sp>
        <p:nvSpPr>
          <p:cNvPr id="6" name="文本框 5"/>
          <p:cNvSpPr txBox="1"/>
          <p:nvPr/>
        </p:nvSpPr>
        <p:spPr>
          <a:xfrm>
            <a:off x="547583" y="695059"/>
            <a:ext cx="7557325" cy="1477328"/>
          </a:xfrm>
          <a:prstGeom prst="rect">
            <a:avLst/>
          </a:prstGeom>
          <a:noFill/>
        </p:spPr>
        <p:txBody>
          <a:bodyPr wrap="square" rtlCol="0">
            <a:spAutoFit/>
          </a:bodyPr>
          <a:lstStyle/>
          <a:p>
            <a:pPr>
              <a:lnSpc>
                <a:spcPct val="150000"/>
              </a:lnSpc>
            </a:pPr>
            <a:r>
              <a:rPr lang="zh-CN" altLang="en-US" sz="1200" b="1" dirty="0">
                <a:latin typeface="微软雅黑" panose="020B0503020204020204" pitchFamily="34" charset="-122"/>
                <a:ea typeface="微软雅黑" panose="020B0503020204020204" pitchFamily="34" charset="-122"/>
              </a:rPr>
              <a:t>假设条件：</a:t>
            </a:r>
            <a:endParaRPr lang="en-US" altLang="zh-CN" sz="1200" b="1" dirty="0">
              <a:latin typeface="微软雅黑" panose="020B0503020204020204" pitchFamily="34" charset="-122"/>
              <a:ea typeface="微软雅黑" panose="020B0503020204020204" pitchFamily="34" charset="-122"/>
            </a:endParaRPr>
          </a:p>
          <a:p>
            <a:pPr marL="228600" indent="-228600">
              <a:lnSpc>
                <a:spcPct val="150000"/>
              </a:lnSpc>
              <a:buAutoNum type="arabicPeriod"/>
            </a:pPr>
            <a:r>
              <a:rPr lang="en-US" altLang="zh-CN" sz="1200" dirty="0">
                <a:latin typeface="微软雅黑" panose="020B0503020204020204" pitchFamily="34" charset="-122"/>
                <a:ea typeface="微软雅黑" panose="020B0503020204020204" pitchFamily="34" charset="-122"/>
              </a:rPr>
              <a:t>AGV</a:t>
            </a:r>
            <a:r>
              <a:rPr lang="zh-CN" altLang="en-US" sz="1200" dirty="0">
                <a:latin typeface="微软雅黑" panose="020B0503020204020204" pitchFamily="34" charset="-122"/>
                <a:ea typeface="微软雅黑" panose="020B0503020204020204" pitchFamily="34" charset="-122"/>
              </a:rPr>
              <a:t>运行平均速度：</a:t>
            </a:r>
            <a:r>
              <a:rPr lang="en-US" altLang="zh-CN" sz="1200" dirty="0">
                <a:latin typeface="微软雅黑" panose="020B0503020204020204" pitchFamily="34" charset="-122"/>
                <a:ea typeface="微软雅黑" panose="020B0503020204020204" pitchFamily="34" charset="-122"/>
              </a:rPr>
              <a:t>0.6m/s</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AutoNum type="arabicPeriod" startAt="2"/>
            </a:pPr>
            <a:r>
              <a:rPr lang="en-US" altLang="zh-CN" sz="1200" dirty="0">
                <a:latin typeface="微软雅黑" panose="020B0503020204020204" pitchFamily="34" charset="-122"/>
                <a:ea typeface="微软雅黑" panose="020B0503020204020204" pitchFamily="34" charset="-122"/>
              </a:rPr>
              <a:t>AGV</a:t>
            </a:r>
            <a:r>
              <a:rPr lang="zh-CN" altLang="en-US" sz="1200" dirty="0">
                <a:latin typeface="微软雅黑" panose="020B0503020204020204" pitchFamily="34" charset="-122"/>
                <a:ea typeface="微软雅黑" panose="020B0503020204020204" pitchFamily="34" charset="-122"/>
              </a:rPr>
              <a:t>搬运平均路程按照最大路径计算；</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AutoNum type="arabicPeriod" startAt="2"/>
            </a:pPr>
            <a:r>
              <a:rPr lang="en-US" altLang="zh-CN" sz="1200" dirty="0">
                <a:latin typeface="微软雅黑" panose="020B0503020204020204" pitchFamily="34" charset="-122"/>
                <a:ea typeface="微软雅黑" panose="020B0503020204020204" pitchFamily="34" charset="-122"/>
              </a:rPr>
              <a:t>AGV</a:t>
            </a:r>
            <a:r>
              <a:rPr lang="zh-CN" altLang="en-US" sz="1200" dirty="0">
                <a:latin typeface="微软雅黑" panose="020B0503020204020204" pitchFamily="34" charset="-122"/>
                <a:ea typeface="微软雅黑" panose="020B0503020204020204" pitchFamily="34" charset="-122"/>
              </a:rPr>
              <a:t>转弯耗时：</a:t>
            </a:r>
            <a:r>
              <a:rPr lang="en-US" altLang="zh-CN" sz="1200" dirty="0">
                <a:latin typeface="微软雅黑" panose="020B0503020204020204" pitchFamily="34" charset="-122"/>
                <a:ea typeface="微软雅黑" panose="020B0503020204020204" pitchFamily="34" charset="-122"/>
              </a:rPr>
              <a:t>5s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AGV</a:t>
            </a:r>
            <a:r>
              <a:rPr lang="zh-CN" altLang="en-US" sz="1200" dirty="0">
                <a:latin typeface="微软雅黑" panose="020B0503020204020204" pitchFamily="34" charset="-122"/>
                <a:ea typeface="微软雅黑" panose="020B0503020204020204" pitchFamily="34" charset="-122"/>
              </a:rPr>
              <a:t>动作执行时间：</a:t>
            </a:r>
            <a:r>
              <a:rPr lang="en-US" altLang="zh-CN" sz="1200" dirty="0">
                <a:latin typeface="微软雅黑" panose="020B0503020204020204" pitchFamily="34" charset="-122"/>
                <a:ea typeface="微软雅黑" panose="020B0503020204020204" pitchFamily="34" charset="-122"/>
              </a:rPr>
              <a:t>10s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AGV </a:t>
            </a:r>
            <a:r>
              <a:rPr lang="zh-CN" altLang="en-US" sz="1200" dirty="0">
                <a:latin typeface="微软雅黑" panose="020B0503020204020204" pitchFamily="34" charset="-122"/>
                <a:ea typeface="微软雅黑" panose="020B0503020204020204" pitchFamily="34" charset="-122"/>
              </a:rPr>
              <a:t>与电梯对接时间为</a:t>
            </a:r>
            <a:r>
              <a:rPr lang="en-US" altLang="zh-CN" sz="1200" dirty="0">
                <a:latin typeface="微软雅黑" panose="020B0503020204020204" pitchFamily="34" charset="-122"/>
                <a:ea typeface="微软雅黑" panose="020B0503020204020204" pitchFamily="34" charset="-122"/>
              </a:rPr>
              <a:t>60</a:t>
            </a:r>
            <a:r>
              <a:rPr lang="zh-CN" altLang="en-US" sz="1200" dirty="0">
                <a:latin typeface="微软雅黑" panose="020B0503020204020204" pitchFamily="34" charset="-122"/>
                <a:ea typeface="微软雅黑" panose="020B0503020204020204" pitchFamily="34" charset="-122"/>
              </a:rPr>
              <a:t>秒；</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Tx/>
              <a:buAutoNum type="arabicPeriod" startAt="2"/>
            </a:pPr>
            <a:r>
              <a:rPr lang="zh-CN" altLang="en-US" sz="1200" dirty="0">
                <a:latin typeface="微软雅黑" panose="020B0503020204020204" pitchFamily="34" charset="-122"/>
                <a:ea typeface="微软雅黑" panose="020B0503020204020204" pitchFamily="34" charset="-122"/>
              </a:rPr>
              <a:t>考虑停车及转弯减速、交通管理和运行中需要与自动门对接等情况：单次作业耗时为</a:t>
            </a:r>
            <a:r>
              <a:rPr lang="en-US" altLang="zh-CN" sz="1200" dirty="0">
                <a:latin typeface="微软雅黑" panose="020B0503020204020204" pitchFamily="34" charset="-122"/>
                <a:ea typeface="微软雅黑" panose="020B0503020204020204" pitchFamily="34" charset="-122"/>
              </a:rPr>
              <a:t>50s</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sp>
        <p:nvSpPr>
          <p:cNvPr id="7" name="TextBox 2"/>
          <p:cNvSpPr txBox="1"/>
          <p:nvPr/>
        </p:nvSpPr>
        <p:spPr>
          <a:xfrm>
            <a:off x="7591922" y="896309"/>
            <a:ext cx="3297751" cy="1015663"/>
          </a:xfrm>
          <a:prstGeom prst="rect">
            <a:avLst/>
          </a:prstGeom>
          <a:noFill/>
          <a:ln w="28575">
            <a:solidFill>
              <a:srgbClr val="FF0000"/>
            </a:solidFill>
            <a:prstDash val="dash"/>
          </a:ln>
        </p:spPr>
        <p:txBody>
          <a:bodyPr wrap="square" rtlCol="0">
            <a:spAutoFit/>
          </a:bodyPr>
          <a:lstStyle/>
          <a:p>
            <a:pPr>
              <a:lnSpc>
                <a:spcPct val="150000"/>
              </a:lnSpc>
            </a:pPr>
            <a:r>
              <a:rPr lang="en-US" altLang="zh-CN" sz="1400" b="1" dirty="0">
                <a:solidFill>
                  <a:sysClr val="windowText" lastClr="000000"/>
                </a:solidFill>
                <a:latin typeface="微软雅黑" panose="020B0503020204020204" pitchFamily="34" charset="-122"/>
                <a:ea typeface="微软雅黑" panose="020B0503020204020204" pitchFamily="34" charset="-122"/>
              </a:rPr>
              <a:t>AGV</a:t>
            </a:r>
            <a:r>
              <a:rPr lang="zh-CN" altLang="en-US" sz="1400" b="1" dirty="0">
                <a:solidFill>
                  <a:sysClr val="windowText" lastClr="000000"/>
                </a:solidFill>
                <a:latin typeface="微软雅黑" panose="020B0503020204020204" pitchFamily="34" charset="-122"/>
                <a:ea typeface="微软雅黑" panose="020B0503020204020204" pitchFamily="34" charset="-122"/>
              </a:rPr>
              <a:t>：</a:t>
            </a:r>
            <a:r>
              <a:rPr lang="en-US" altLang="zh-CN" sz="1400" b="1" dirty="0">
                <a:solidFill>
                  <a:sysClr val="windowText" lastClr="000000"/>
                </a:solidFill>
                <a:latin typeface="微软雅黑" panose="020B0503020204020204" pitchFamily="34" charset="-122"/>
                <a:ea typeface="微软雅黑" panose="020B0503020204020204" pitchFamily="34" charset="-122"/>
              </a:rPr>
              <a:t>7</a:t>
            </a:r>
            <a:r>
              <a:rPr lang="zh-CN" altLang="en-US" sz="1400" b="1" dirty="0">
                <a:solidFill>
                  <a:sysClr val="windowText" lastClr="000000"/>
                </a:solidFill>
                <a:latin typeface="微软雅黑" panose="020B0503020204020204" pitchFamily="34" charset="-122"/>
                <a:ea typeface="微软雅黑" panose="020B0503020204020204" pitchFamily="34" charset="-122"/>
              </a:rPr>
              <a:t>台</a:t>
            </a:r>
            <a:endParaRPr lang="en-US" altLang="zh-CN" sz="1400" b="1"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zh-CN" altLang="en-US" sz="1400" b="1" dirty="0">
                <a:solidFill>
                  <a:sysClr val="windowText" lastClr="000000"/>
                </a:solidFill>
                <a:latin typeface="微软雅黑" panose="020B0503020204020204" pitchFamily="34" charset="-122"/>
                <a:ea typeface="微软雅黑" panose="020B0503020204020204" pitchFamily="34" charset="-122"/>
              </a:rPr>
              <a:t>充电桩：</a:t>
            </a:r>
            <a:r>
              <a:rPr lang="en-US" altLang="zh-CN" sz="1400" b="1" dirty="0">
                <a:solidFill>
                  <a:sysClr val="windowText" lastClr="000000"/>
                </a:solidFill>
                <a:latin typeface="微软雅黑" panose="020B0503020204020204" pitchFamily="34" charset="-122"/>
                <a:ea typeface="微软雅黑" panose="020B0503020204020204" pitchFamily="34" charset="-122"/>
              </a:rPr>
              <a:t>3</a:t>
            </a:r>
            <a:r>
              <a:rPr lang="zh-CN" altLang="en-US" sz="1400" b="1" dirty="0">
                <a:solidFill>
                  <a:sysClr val="windowText" lastClr="000000"/>
                </a:solidFill>
                <a:latin typeface="微软雅黑" panose="020B0503020204020204" pitchFamily="34" charset="-122"/>
                <a:ea typeface="微软雅黑" panose="020B0503020204020204" pitchFamily="34" charset="-122"/>
              </a:rPr>
              <a:t>个</a:t>
            </a:r>
            <a:endParaRPr lang="en-US" altLang="zh-CN" sz="12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ysClr val="windowText" lastClr="000000"/>
              </a:solidFill>
              <a:latin typeface="微软雅黑" panose="020B0503020204020204" pitchFamily="34" charset="-122"/>
              <a:ea typeface="微软雅黑" panose="020B0503020204020204" pitchFamily="34" charset="-122"/>
            </a:endParaRPr>
          </a:p>
        </p:txBody>
      </p:sp>
      <p:pic>
        <p:nvPicPr>
          <p:cNvPr id="8"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l="46426" t="42999" r="14261" b="20601"/>
          <a:stretch>
            <a:fillRect/>
          </a:stretch>
        </p:blipFill>
        <p:spPr bwMode="auto">
          <a:xfrm>
            <a:off x="9300327" y="984278"/>
            <a:ext cx="1531288" cy="90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1" y="2260355"/>
            <a:ext cx="12192000" cy="46807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t="16107" b="27519"/>
          <a:stretch>
            <a:fillRect/>
          </a:stretch>
        </p:blipFill>
        <p:spPr>
          <a:xfrm>
            <a:off x="0" y="232556"/>
            <a:ext cx="1146147" cy="666751"/>
          </a:xfrm>
          <a:prstGeom prst="rect">
            <a:avLst/>
          </a:prstGeom>
        </p:spPr>
      </p:pic>
      <p:sp>
        <p:nvSpPr>
          <p:cNvPr id="7" name="文本框 6"/>
          <p:cNvSpPr txBox="1"/>
          <p:nvPr/>
        </p:nvSpPr>
        <p:spPr>
          <a:xfrm>
            <a:off x="1341889" y="232556"/>
            <a:ext cx="5316085"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设备描述</a:t>
            </a:r>
            <a:r>
              <a:rPr lang="en-US" altLang="zh-CN" sz="3800" b="1" dirty="0">
                <a:latin typeface="Agency FB" panose="020B0503020202020204" pitchFamily="34" charset="0"/>
                <a:ea typeface="微软雅黑" panose="020B0503020204020204" pitchFamily="34" charset="-122"/>
              </a:rPr>
              <a:t>-</a:t>
            </a:r>
            <a:r>
              <a:rPr lang="zh-CN" altLang="en-US" sz="3800" b="1" dirty="0">
                <a:latin typeface="Agency FB" panose="020B0503020202020204" pitchFamily="34" charset="0"/>
                <a:ea typeface="微软雅黑" panose="020B0503020204020204" pitchFamily="34" charset="-122"/>
              </a:rPr>
              <a:t>备品备件</a:t>
            </a:r>
            <a:endParaRPr lang="en-US" altLang="zh-CN" sz="3800" b="1" dirty="0">
              <a:latin typeface="Agency FB" panose="020B0503020202020204" pitchFamily="34" charset="0"/>
              <a:ea typeface="微软雅黑" panose="020B0503020204020204" pitchFamily="34" charset="-122"/>
            </a:endParaRPr>
          </a:p>
        </p:txBody>
      </p:sp>
      <p:pic>
        <p:nvPicPr>
          <p:cNvPr id="39" name="图片 38"/>
          <p:cNvPicPr>
            <a:picLocks noChangeAspect="1"/>
          </p:cNvPicPr>
          <p:nvPr/>
        </p:nvPicPr>
        <p:blipFill rotWithShape="1">
          <a:blip r:embed="rId2" cstate="screen"/>
          <a:srcRect t="11896" b="26254"/>
          <a:stretch>
            <a:fillRect/>
          </a:stretch>
        </p:blipFill>
        <p:spPr>
          <a:xfrm>
            <a:off x="0" y="163285"/>
            <a:ext cx="1146147" cy="731520"/>
          </a:xfrm>
          <a:prstGeom prst="rect">
            <a:avLst/>
          </a:prstGeom>
        </p:spPr>
      </p:pic>
      <p:graphicFrame>
        <p:nvGraphicFramePr>
          <p:cNvPr id="4" name="表格 3"/>
          <p:cNvGraphicFramePr>
            <a:graphicFrameLocks noGrp="1"/>
          </p:cNvGraphicFramePr>
          <p:nvPr/>
        </p:nvGraphicFramePr>
        <p:xfrm>
          <a:off x="980904" y="1113907"/>
          <a:ext cx="9945403" cy="4961425"/>
        </p:xfrm>
        <a:graphic>
          <a:graphicData uri="http://schemas.openxmlformats.org/drawingml/2006/table">
            <a:tbl>
              <a:tblPr firstRow="1" firstCol="1" bandRow="1">
                <a:tableStyleId>{5C22544A-7EE6-4342-B048-85BDC9FD1C3A}</a:tableStyleId>
              </a:tblPr>
              <a:tblGrid>
                <a:gridCol w="671954"/>
                <a:gridCol w="1792277"/>
                <a:gridCol w="1337930"/>
                <a:gridCol w="607388"/>
                <a:gridCol w="1752821"/>
                <a:gridCol w="3783033"/>
              </a:tblGrid>
              <a:tr h="449202">
                <a:tc>
                  <a:txBody>
                    <a:bodyPr/>
                    <a:lstStyle/>
                    <a:p>
                      <a:pPr algn="ctr" fontAlgn="t">
                        <a:spcAft>
                          <a:spcPts val="0"/>
                        </a:spcAft>
                      </a:pPr>
                      <a:r>
                        <a:rPr lang="zh-CN" sz="1600" kern="0">
                          <a:effectLst/>
                        </a:rPr>
                        <a:t>序号</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关键部件名称</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品牌</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单位</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备库说明</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建议使用寿命</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1</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电机（驱动）</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运控</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台</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质保期</a:t>
                      </a:r>
                      <a:r>
                        <a:rPr lang="en-US" sz="1600" kern="0">
                          <a:effectLst/>
                        </a:rPr>
                        <a:t>1</a:t>
                      </a:r>
                      <a:r>
                        <a:rPr lang="zh-CN" sz="1600" kern="0">
                          <a:effectLst/>
                        </a:rPr>
                        <a:t>年，寿命</a:t>
                      </a:r>
                      <a:r>
                        <a:rPr lang="en-US" sz="1600" kern="0">
                          <a:effectLst/>
                        </a:rPr>
                        <a:t>2</a:t>
                      </a:r>
                      <a:r>
                        <a:rPr lang="zh-CN" sz="1600" kern="0">
                          <a:effectLst/>
                        </a:rPr>
                        <a:t>万小时</a:t>
                      </a:r>
                      <a:endParaRPr lang="zh-CN" sz="1800" kern="100">
                        <a:effectLst/>
                        <a:latin typeface="Times New Roman" panose="02020603050405020304" pitchFamily="18" charset="0"/>
                        <a:ea typeface="宋体" panose="02010600030101010101" pitchFamily="2" charset="-122"/>
                      </a:endParaRPr>
                    </a:p>
                  </a:txBody>
                  <a:tcPr marL="9525" marR="9525" marT="9525" marB="0"/>
                </a:tc>
              </a:tr>
              <a:tr h="456422">
                <a:tc>
                  <a:txBody>
                    <a:bodyPr/>
                    <a:lstStyle/>
                    <a:p>
                      <a:pPr algn="ctr" fontAlgn="t">
                        <a:spcAft>
                          <a:spcPts val="0"/>
                        </a:spcAft>
                      </a:pPr>
                      <a:r>
                        <a:rPr lang="en-US" sz="1600" kern="0">
                          <a:effectLst/>
                        </a:rPr>
                        <a:t>2</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减速器（驱动）</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纽氏达特</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台</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质保期</a:t>
                      </a:r>
                      <a:r>
                        <a:rPr lang="en-US" sz="1600" kern="0">
                          <a:effectLst/>
                        </a:rPr>
                        <a:t>1</a:t>
                      </a:r>
                      <a:r>
                        <a:rPr lang="zh-CN" sz="1600" kern="0">
                          <a:effectLst/>
                        </a:rPr>
                        <a:t>年，寿命</a:t>
                      </a:r>
                      <a:r>
                        <a:rPr lang="en-US" sz="1600" kern="0">
                          <a:effectLst/>
                        </a:rPr>
                        <a:t>2</a:t>
                      </a:r>
                      <a:r>
                        <a:rPr lang="zh-CN" sz="1600" kern="0">
                          <a:effectLst/>
                        </a:rPr>
                        <a:t>万小时</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dirty="0">
                          <a:effectLst/>
                        </a:rPr>
                        <a:t>6</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激光传感器</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北洋</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备件比例</a:t>
                      </a:r>
                      <a:r>
                        <a:rPr lang="en-US" sz="1600" kern="0" dirty="0">
                          <a:effectLst/>
                        </a:rPr>
                        <a:t>5%</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质保期</a:t>
                      </a:r>
                      <a:r>
                        <a:rPr lang="en-US" sz="1600" kern="0" dirty="0">
                          <a:effectLst/>
                        </a:rPr>
                        <a:t>1</a:t>
                      </a:r>
                      <a:r>
                        <a:rPr lang="zh-CN" sz="1600" kern="0" dirty="0">
                          <a:effectLst/>
                        </a:rPr>
                        <a:t>年，寿命</a:t>
                      </a:r>
                      <a:r>
                        <a:rPr lang="en-US" sz="1600" kern="0" dirty="0">
                          <a:effectLst/>
                        </a:rPr>
                        <a:t>5</a:t>
                      </a:r>
                      <a:r>
                        <a:rPr lang="zh-CN" sz="1600" kern="0" dirty="0">
                          <a:effectLst/>
                        </a:rPr>
                        <a:t>年</a:t>
                      </a:r>
                      <a:endParaRPr lang="zh-CN" sz="1800" kern="100" dirty="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7</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主控组件</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海康</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质保期</a:t>
                      </a:r>
                      <a:r>
                        <a:rPr lang="en-US" sz="1600" kern="0" dirty="0">
                          <a:effectLst/>
                        </a:rPr>
                        <a:t>1</a:t>
                      </a:r>
                      <a:r>
                        <a:rPr lang="zh-CN" sz="1600" kern="0" dirty="0">
                          <a:effectLst/>
                        </a:rPr>
                        <a:t>年，寿命</a:t>
                      </a:r>
                      <a:r>
                        <a:rPr lang="en-US" sz="1600" kern="0" dirty="0">
                          <a:effectLst/>
                        </a:rPr>
                        <a:t>3</a:t>
                      </a:r>
                      <a:r>
                        <a:rPr lang="zh-CN" sz="1600" kern="0" dirty="0">
                          <a:effectLst/>
                        </a:rPr>
                        <a:t>年</a:t>
                      </a:r>
                      <a:endParaRPr lang="zh-CN" sz="1800" kern="100" dirty="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8</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镜头组件</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海康</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套</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质保期</a:t>
                      </a:r>
                      <a:r>
                        <a:rPr lang="en-US" sz="1600" kern="0">
                          <a:effectLst/>
                        </a:rPr>
                        <a:t>1</a:t>
                      </a:r>
                      <a:r>
                        <a:rPr lang="zh-CN" sz="1600" kern="0">
                          <a:effectLst/>
                        </a:rPr>
                        <a:t>年，寿命</a:t>
                      </a:r>
                      <a:r>
                        <a:rPr lang="en-US" sz="1600" kern="0">
                          <a:effectLst/>
                        </a:rPr>
                        <a:t>5</a:t>
                      </a:r>
                      <a:r>
                        <a:rPr lang="zh-CN" sz="1600" kern="0">
                          <a:effectLst/>
                        </a:rPr>
                        <a:t>年</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9</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驱动器</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海康</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质保期</a:t>
                      </a:r>
                      <a:r>
                        <a:rPr lang="en-US" sz="1600" kern="0">
                          <a:effectLst/>
                        </a:rPr>
                        <a:t>1</a:t>
                      </a:r>
                      <a:r>
                        <a:rPr lang="zh-CN" sz="1600" kern="0">
                          <a:effectLst/>
                        </a:rPr>
                        <a:t>年，寿命</a:t>
                      </a:r>
                      <a:r>
                        <a:rPr lang="en-US" sz="1600" kern="0">
                          <a:effectLst/>
                        </a:rPr>
                        <a:t>5</a:t>
                      </a:r>
                      <a:r>
                        <a:rPr lang="zh-CN" sz="1600" kern="0">
                          <a:effectLst/>
                        </a:rPr>
                        <a:t>年</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10</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电池</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天津力神</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质保期</a:t>
                      </a:r>
                      <a:r>
                        <a:rPr lang="en-US" sz="1600" kern="0">
                          <a:effectLst/>
                        </a:rPr>
                        <a:t>1</a:t>
                      </a:r>
                      <a:r>
                        <a:rPr lang="zh-CN" sz="1600" kern="0">
                          <a:effectLst/>
                        </a:rPr>
                        <a:t>年，寿命</a:t>
                      </a:r>
                      <a:r>
                        <a:rPr lang="en-US" sz="1600" kern="0">
                          <a:effectLst/>
                        </a:rPr>
                        <a:t>1500</a:t>
                      </a:r>
                      <a:r>
                        <a:rPr lang="zh-CN" sz="1600" kern="0">
                          <a:effectLst/>
                        </a:rPr>
                        <a:t>循环</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11</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ctr">
                        <a:spcAft>
                          <a:spcPts val="0"/>
                        </a:spcAft>
                      </a:pPr>
                      <a:r>
                        <a:rPr lang="zh-CN" sz="1600" kern="0">
                          <a:effectLst/>
                        </a:rPr>
                        <a:t>充电桩</a:t>
                      </a:r>
                      <a:endParaRPr lang="zh-CN" sz="1800" kern="100">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spcAft>
                          <a:spcPts val="0"/>
                        </a:spcAft>
                      </a:pPr>
                      <a:r>
                        <a:rPr lang="zh-CN" sz="1600" kern="0">
                          <a:effectLst/>
                        </a:rPr>
                        <a:t>航嘉</a:t>
                      </a:r>
                      <a:endParaRPr lang="zh-CN" sz="1800" kern="100">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spcAft>
                          <a:spcPts val="0"/>
                        </a:spcAft>
                      </a:pPr>
                      <a:r>
                        <a:rPr lang="zh-CN" sz="1600" kern="0">
                          <a:effectLst/>
                        </a:rPr>
                        <a:t>备件比例</a:t>
                      </a:r>
                      <a:r>
                        <a:rPr lang="en-US" sz="1600" kern="0">
                          <a:effectLst/>
                        </a:rPr>
                        <a:t>10%</a:t>
                      </a:r>
                      <a:endParaRPr lang="zh-CN" sz="1800" kern="100">
                        <a:effectLst/>
                        <a:latin typeface="Times New Roman" panose="02020603050405020304" pitchFamily="18" charset="0"/>
                        <a:ea typeface="宋体" panose="02010600030101010101" pitchFamily="2" charset="-122"/>
                      </a:endParaRPr>
                    </a:p>
                  </a:txBody>
                  <a:tcPr marL="9525" marR="9525" marT="9525" marB="0" anchor="ctr"/>
                </a:tc>
                <a:tc>
                  <a:txBody>
                    <a:bodyPr/>
                    <a:lstStyle/>
                    <a:p>
                      <a:pPr algn="ctr" fontAlgn="ctr">
                        <a:spcAft>
                          <a:spcPts val="0"/>
                        </a:spcAft>
                      </a:pPr>
                      <a:r>
                        <a:rPr lang="zh-CN" sz="1600" kern="0">
                          <a:effectLst/>
                        </a:rPr>
                        <a:t>质保期</a:t>
                      </a:r>
                      <a:r>
                        <a:rPr lang="en-US" sz="1600" kern="0">
                          <a:effectLst/>
                        </a:rPr>
                        <a:t>1</a:t>
                      </a:r>
                      <a:r>
                        <a:rPr lang="zh-CN" sz="1600" kern="0">
                          <a:effectLst/>
                        </a:rPr>
                        <a:t>年，寿命</a:t>
                      </a:r>
                      <a:r>
                        <a:rPr lang="en-US" sz="1600" kern="0">
                          <a:effectLst/>
                        </a:rPr>
                        <a:t>5</a:t>
                      </a:r>
                      <a:r>
                        <a:rPr lang="zh-CN" sz="1600" kern="0">
                          <a:effectLst/>
                        </a:rPr>
                        <a:t>年</a:t>
                      </a:r>
                      <a:endParaRPr lang="zh-CN" sz="1800" kern="100">
                        <a:effectLst/>
                        <a:latin typeface="Times New Roman" panose="02020603050405020304" pitchFamily="18" charset="0"/>
                        <a:ea typeface="宋体" panose="02010600030101010101" pitchFamily="2" charset="-122"/>
                      </a:endParaRPr>
                    </a:p>
                  </a:txBody>
                  <a:tcPr marL="9525" marR="9525" marT="9525" marB="0" anchor="ctr"/>
                </a:tc>
              </a:tr>
              <a:tr h="368315">
                <a:tc>
                  <a:txBody>
                    <a:bodyPr/>
                    <a:lstStyle/>
                    <a:p>
                      <a:pPr algn="ctr" fontAlgn="t">
                        <a:spcAft>
                          <a:spcPts val="0"/>
                        </a:spcAft>
                      </a:pPr>
                      <a:r>
                        <a:rPr lang="en-US" sz="1600" kern="0">
                          <a:effectLst/>
                        </a:rPr>
                        <a:t>12</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脚轮</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禾达</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备件比例</a:t>
                      </a:r>
                      <a:r>
                        <a:rPr lang="en-US" sz="1600" kern="0">
                          <a:effectLst/>
                        </a:rPr>
                        <a:t>10%</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平均更换周期</a:t>
                      </a:r>
                      <a:r>
                        <a:rPr lang="en-US" sz="1600" kern="0" dirty="0">
                          <a:effectLst/>
                        </a:rPr>
                        <a:t>6</a:t>
                      </a:r>
                      <a:r>
                        <a:rPr lang="zh-CN" sz="1600" kern="0" dirty="0">
                          <a:effectLst/>
                        </a:rPr>
                        <a:t>个月</a:t>
                      </a:r>
                      <a:r>
                        <a:rPr lang="zh-CN" altLang="en-US" sz="1600" kern="0" dirty="0">
                          <a:effectLst/>
                        </a:rPr>
                        <a:t>，视使用情况而定</a:t>
                      </a:r>
                      <a:endParaRPr lang="zh-CN" sz="1800" kern="100" dirty="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13</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急停按钮</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和泉</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备货比例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损坏时更换</a:t>
                      </a:r>
                      <a:endParaRPr lang="zh-CN" sz="1800" kern="100" dirty="0">
                        <a:effectLst/>
                        <a:latin typeface="Times New Roman" panose="02020603050405020304" pitchFamily="18" charset="0"/>
                        <a:ea typeface="宋体" panose="02010600030101010101" pitchFamily="2" charset="-122"/>
                      </a:endParaRPr>
                    </a:p>
                  </a:txBody>
                  <a:tcPr marL="9525" marR="9525" marT="9525" marB="0"/>
                </a:tc>
              </a:tr>
              <a:tr h="368315">
                <a:tc>
                  <a:txBody>
                    <a:bodyPr/>
                    <a:lstStyle/>
                    <a:p>
                      <a:pPr algn="ctr" fontAlgn="t">
                        <a:spcAft>
                          <a:spcPts val="0"/>
                        </a:spcAft>
                      </a:pPr>
                      <a:r>
                        <a:rPr lang="en-US" sz="1600" kern="0">
                          <a:effectLst/>
                        </a:rPr>
                        <a:t>14</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碰撞条</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定制</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条</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备货比例</a:t>
                      </a:r>
                      <a:r>
                        <a:rPr lang="en-US" sz="1600" kern="0" dirty="0">
                          <a:effectLst/>
                        </a:rPr>
                        <a:t>5%</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损坏时更换</a:t>
                      </a:r>
                      <a:endParaRPr lang="zh-CN" sz="1800" kern="100">
                        <a:effectLst/>
                        <a:latin typeface="Times New Roman" panose="02020603050405020304" pitchFamily="18" charset="0"/>
                        <a:ea typeface="宋体" panose="02010600030101010101" pitchFamily="2" charset="-122"/>
                      </a:endParaRPr>
                    </a:p>
                  </a:txBody>
                  <a:tcPr marL="9525" marR="9525" marT="9525" marB="0"/>
                </a:tc>
              </a:tr>
              <a:tr h="372651">
                <a:tc>
                  <a:txBody>
                    <a:bodyPr/>
                    <a:lstStyle/>
                    <a:p>
                      <a:pPr algn="ctr" fontAlgn="t">
                        <a:spcAft>
                          <a:spcPts val="0"/>
                        </a:spcAft>
                      </a:pPr>
                      <a:r>
                        <a:rPr lang="en-US" sz="1600" kern="0">
                          <a:effectLst/>
                        </a:rPr>
                        <a:t>15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驱动轮</a:t>
                      </a:r>
                      <a:endParaRPr lang="zh-CN" sz="1800" kern="100" dirty="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台创</a:t>
                      </a:r>
                      <a:r>
                        <a:rPr lang="en-US" sz="1600" kern="0">
                          <a:effectLst/>
                        </a:rPr>
                        <a:t>/</a:t>
                      </a:r>
                      <a:r>
                        <a:rPr lang="zh-CN" sz="1600" kern="0">
                          <a:effectLst/>
                        </a:rPr>
                        <a:t>禾达</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个</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a:effectLst/>
                        </a:rPr>
                        <a:t>备货比例</a:t>
                      </a:r>
                      <a:r>
                        <a:rPr lang="en-US" sz="1600" kern="0">
                          <a:effectLst/>
                        </a:rPr>
                        <a:t>5%</a:t>
                      </a:r>
                      <a:endParaRPr lang="zh-CN" sz="1800" kern="100">
                        <a:effectLst/>
                        <a:latin typeface="Times New Roman" panose="02020603050405020304" pitchFamily="18" charset="0"/>
                        <a:ea typeface="宋体" panose="02010600030101010101" pitchFamily="2" charset="-122"/>
                      </a:endParaRPr>
                    </a:p>
                  </a:txBody>
                  <a:tcPr marL="9525" marR="9525" marT="9525" marB="0"/>
                </a:tc>
                <a:tc>
                  <a:txBody>
                    <a:bodyPr/>
                    <a:lstStyle/>
                    <a:p>
                      <a:pPr algn="ctr" fontAlgn="t">
                        <a:spcAft>
                          <a:spcPts val="0"/>
                        </a:spcAft>
                      </a:pPr>
                      <a:r>
                        <a:rPr lang="zh-CN" sz="1600" kern="0" dirty="0">
                          <a:effectLst/>
                        </a:rPr>
                        <a:t>平均更换周期</a:t>
                      </a:r>
                      <a:r>
                        <a:rPr lang="en-US" sz="1600" kern="0" dirty="0">
                          <a:effectLst/>
                        </a:rPr>
                        <a:t>24</a:t>
                      </a:r>
                      <a:r>
                        <a:rPr lang="zh-CN" sz="1600" kern="0" dirty="0">
                          <a:effectLst/>
                        </a:rPr>
                        <a:t>个月</a:t>
                      </a:r>
                      <a:r>
                        <a:rPr lang="zh-CN" altLang="en-US" sz="1600" kern="0" dirty="0">
                          <a:effectLst/>
                        </a:rPr>
                        <a:t>，视使用情况而定</a:t>
                      </a:r>
                      <a:endParaRPr lang="zh-CN" sz="1800" kern="100" dirty="0">
                        <a:effectLst/>
                        <a:latin typeface="Times New Roman" panose="02020603050405020304" pitchFamily="18" charset="0"/>
                        <a:ea typeface="宋体" panose="02010600030101010101" pitchFamily="2" charset="-122"/>
                      </a:endParaRPr>
                    </a:p>
                  </a:txBody>
                  <a:tcPr marL="9525" marR="9525" marT="9525" marB="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1889" y="232556"/>
            <a:ext cx="5316085" cy="677108"/>
          </a:xfrm>
          <a:prstGeom prst="rect">
            <a:avLst/>
          </a:prstGeom>
          <a:noFill/>
        </p:spPr>
        <p:txBody>
          <a:bodyPr wrap="square" rtlCol="0">
            <a:spAutoFit/>
          </a:bodyPr>
          <a:lstStyle/>
          <a:p>
            <a:r>
              <a:rPr lang="zh-CN" altLang="en-US" sz="3800" b="1" dirty="0">
                <a:latin typeface="Agency FB" panose="020B0503020202020204" pitchFamily="34" charset="0"/>
                <a:ea typeface="微软雅黑" panose="020B0503020204020204" pitchFamily="34" charset="-122"/>
              </a:rPr>
              <a:t>设备描述</a:t>
            </a:r>
            <a:r>
              <a:rPr lang="en-US" altLang="zh-CN" sz="3800" b="1" dirty="0">
                <a:latin typeface="Agency FB" panose="020B0503020202020204" pitchFamily="34" charset="0"/>
                <a:ea typeface="微软雅黑" panose="020B0503020204020204" pitchFamily="34" charset="-122"/>
              </a:rPr>
              <a:t>-</a:t>
            </a:r>
            <a:r>
              <a:rPr lang="zh-CN" altLang="en-US" sz="3800" b="1" dirty="0">
                <a:latin typeface="Agency FB" panose="020B0503020202020204" pitchFamily="34" charset="0"/>
                <a:ea typeface="微软雅黑" panose="020B0503020204020204" pitchFamily="34" charset="-122"/>
              </a:rPr>
              <a:t>老化车</a:t>
            </a:r>
            <a:endParaRPr lang="en-US" altLang="zh-CN" sz="3800" b="1" dirty="0">
              <a:latin typeface="Agency FB" panose="020B0503020202020204" pitchFamily="34" charset="0"/>
              <a:ea typeface="微软雅黑" panose="020B0503020204020204" pitchFamily="34" charset="-122"/>
            </a:endParaRPr>
          </a:p>
        </p:txBody>
      </p:sp>
      <p:pic>
        <p:nvPicPr>
          <p:cNvPr id="3" name="图片 2"/>
          <p:cNvPicPr>
            <a:picLocks noChangeAspect="1"/>
          </p:cNvPicPr>
          <p:nvPr/>
        </p:nvPicPr>
        <p:blipFill rotWithShape="1">
          <a:blip r:embed="rId1" cstate="screen"/>
          <a:srcRect t="11896" b="26254"/>
          <a:stretch>
            <a:fillRect/>
          </a:stretch>
        </p:blipFill>
        <p:spPr>
          <a:xfrm>
            <a:off x="0" y="163285"/>
            <a:ext cx="1146147" cy="731520"/>
          </a:xfrm>
          <a:prstGeom prst="rect">
            <a:avLst/>
          </a:prstGeom>
        </p:spPr>
      </p:pic>
      <p:grpSp>
        <p:nvGrpSpPr>
          <p:cNvPr id="6" name="组合 5"/>
          <p:cNvGrpSpPr/>
          <p:nvPr/>
        </p:nvGrpSpPr>
        <p:grpSpPr>
          <a:xfrm>
            <a:off x="279305" y="987137"/>
            <a:ext cx="8613266" cy="5507182"/>
            <a:chOff x="611814" y="955964"/>
            <a:chExt cx="8613266" cy="5507182"/>
          </a:xfrm>
        </p:grpSpPr>
        <p:pic>
          <p:nvPicPr>
            <p:cNvPr id="4" name="图片 3"/>
            <p:cNvPicPr>
              <a:picLocks noChangeAspect="1"/>
            </p:cNvPicPr>
            <p:nvPr/>
          </p:nvPicPr>
          <p:blipFill>
            <a:blip r:embed="rId2"/>
            <a:stretch>
              <a:fillRect/>
            </a:stretch>
          </p:blipFill>
          <p:spPr>
            <a:xfrm>
              <a:off x="4770645" y="955964"/>
              <a:ext cx="4454435" cy="5507182"/>
            </a:xfrm>
            <a:prstGeom prst="rect">
              <a:avLst/>
            </a:prstGeom>
          </p:spPr>
        </p:pic>
        <p:pic>
          <p:nvPicPr>
            <p:cNvPr id="5" name="图片 4"/>
            <p:cNvPicPr>
              <a:picLocks noChangeAspect="1"/>
            </p:cNvPicPr>
            <p:nvPr/>
          </p:nvPicPr>
          <p:blipFill>
            <a:blip r:embed="rId3"/>
            <a:stretch>
              <a:fillRect/>
            </a:stretch>
          </p:blipFill>
          <p:spPr>
            <a:xfrm>
              <a:off x="611814" y="966353"/>
              <a:ext cx="4194002" cy="5496791"/>
            </a:xfrm>
            <a:prstGeom prst="rect">
              <a:avLst/>
            </a:prstGeom>
          </p:spPr>
        </p:pic>
      </p:grpSp>
      <p:sp>
        <p:nvSpPr>
          <p:cNvPr id="7" name="矩形 6"/>
          <p:cNvSpPr/>
          <p:nvPr/>
        </p:nvSpPr>
        <p:spPr>
          <a:xfrm>
            <a:off x="8892571" y="2699417"/>
            <a:ext cx="3160884" cy="1759456"/>
          </a:xfrm>
          <a:prstGeom prst="rect">
            <a:avLst/>
          </a:prstGeom>
        </p:spPr>
        <p:txBody>
          <a:bodyPr wrap="square">
            <a:spAutoFit/>
          </a:bodyPr>
          <a:lstStyle/>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b="1" dirty="0">
                <a:latin typeface="微软雅黑" panose="020B0503020204020204" pitchFamily="34" charset="-122"/>
                <a:ea typeface="微软雅黑" panose="020B0503020204020204" pitchFamily="34" charset="-122"/>
                <a:cs typeface="Wingdings" panose="05000000000000000000" pitchFamily="2" charset="2"/>
              </a:rPr>
              <a:t>AGV</a:t>
            </a:r>
            <a:r>
              <a:rPr lang="zh-CN" altLang="en-US" sz="1400" b="1" dirty="0">
                <a:latin typeface="微软雅黑" panose="020B0503020204020204" pitchFamily="34" charset="-122"/>
                <a:ea typeface="微软雅黑" panose="020B0503020204020204" pitchFamily="34" charset="-122"/>
                <a:cs typeface="Wingdings" panose="05000000000000000000" pitchFamily="2" charset="2"/>
              </a:rPr>
              <a:t>尺寸满足老化车的使用需求；</a:t>
            </a:r>
            <a:endParaRPr lang="en-US" altLang="zh-CN" sz="1400" b="1" dirty="0">
              <a:latin typeface="微软雅黑" panose="020B0503020204020204" pitchFamily="34" charset="-122"/>
              <a:ea typeface="微软雅黑" panose="020B0503020204020204" pitchFamily="34" charset="-122"/>
              <a:cs typeface="Wingdings" panose="05000000000000000000" pitchFamily="2" charset="2"/>
            </a:endParaRPr>
          </a:p>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en-US" altLang="zh-CN" sz="1400" b="1" dirty="0">
                <a:latin typeface="微软雅黑" panose="020B0503020204020204" pitchFamily="34" charset="-122"/>
                <a:ea typeface="微软雅黑" panose="020B0503020204020204" pitchFamily="34" charset="-122"/>
                <a:cs typeface="Wingdings" panose="05000000000000000000" pitchFamily="2" charset="2"/>
              </a:rPr>
              <a:t>AGV</a:t>
            </a:r>
            <a:r>
              <a:rPr lang="zh-CN" altLang="en-US" sz="1400" b="1" dirty="0">
                <a:latin typeface="微软雅黑" panose="020B0503020204020204" pitchFamily="34" charset="-122"/>
                <a:ea typeface="微软雅黑" panose="020B0503020204020204" pitchFamily="34" charset="-122"/>
                <a:cs typeface="Wingdings" panose="05000000000000000000" pitchFamily="2" charset="2"/>
              </a:rPr>
              <a:t>的负载重量满足最大载重</a:t>
            </a:r>
            <a:r>
              <a:rPr lang="en-US" altLang="zh-CN" sz="1400" b="1" dirty="0">
                <a:latin typeface="微软雅黑" panose="020B0503020204020204" pitchFamily="34" charset="-122"/>
                <a:ea typeface="微软雅黑" panose="020B0503020204020204" pitchFamily="34" charset="-122"/>
                <a:cs typeface="Wingdings" panose="05000000000000000000" pitchFamily="2" charset="2"/>
              </a:rPr>
              <a:t>1.2t</a:t>
            </a:r>
            <a:r>
              <a:rPr lang="zh-CN" altLang="en-US" sz="1400" b="1" dirty="0">
                <a:latin typeface="微软雅黑" panose="020B0503020204020204" pitchFamily="34" charset="-122"/>
                <a:ea typeface="微软雅黑" panose="020B0503020204020204" pitchFamily="34" charset="-122"/>
                <a:cs typeface="Wingdings" panose="05000000000000000000" pitchFamily="2" charset="2"/>
              </a:rPr>
              <a:t>的使用需求；</a:t>
            </a:r>
            <a:endParaRPr lang="en-US" altLang="zh-CN" sz="1400" b="1" dirty="0">
              <a:latin typeface="微软雅黑" panose="020B0503020204020204" pitchFamily="34" charset="-122"/>
              <a:ea typeface="微软雅黑" panose="020B0503020204020204" pitchFamily="34" charset="-122"/>
              <a:cs typeface="Wingdings" panose="05000000000000000000" pitchFamily="2" charset="2"/>
            </a:endParaRPr>
          </a:p>
          <a:p>
            <a:pPr marL="342900" marR="48895" indent="-342900" algn="just">
              <a:lnSpc>
                <a:spcPct val="150000"/>
              </a:lnSpc>
              <a:spcBef>
                <a:spcPts val="180"/>
              </a:spcBef>
              <a:buSzPts val="800"/>
              <a:buFont typeface="Wingdings" panose="05000000000000000000" pitchFamily="2" charset="2"/>
              <a:buChar char=""/>
              <a:tabLst>
                <a:tab pos="389890" algn="l"/>
                <a:tab pos="390525" algn="l"/>
              </a:tabLst>
            </a:pPr>
            <a:r>
              <a:rPr lang="zh-CN" altLang="en-US" sz="1400" b="1" dirty="0">
                <a:latin typeface="微软雅黑" panose="020B0503020204020204" pitchFamily="34" charset="-122"/>
                <a:ea typeface="微软雅黑" panose="020B0503020204020204" pitchFamily="34" charset="-122"/>
                <a:cs typeface="Wingdings" panose="05000000000000000000" pitchFamily="2" charset="2"/>
              </a:rPr>
              <a:t>依据现有车间老化车的功能及需求完成老化车的设计；</a:t>
            </a:r>
            <a:endParaRPr lang="zh-CN" altLang="zh-CN" sz="1400" b="1" dirty="0">
              <a:latin typeface="微软雅黑" panose="020B0503020204020204" pitchFamily="34" charset="-122"/>
              <a:ea typeface="微软雅黑" panose="020B0503020204020204" pitchFamily="34" charset="-122"/>
              <a:cs typeface="Wingdings" panose="05000000000000000000" pitchFamily="2" charset="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设备</a:t>
            </a:r>
            <a:r>
              <a:rPr lang="zh-CN" altLang="en-US" sz="3800" b="1">
                <a:solidFill>
                  <a:schemeClr val="tx1">
                    <a:lumMod val="65000"/>
                    <a:lumOff val="35000"/>
                  </a:schemeClr>
                </a:solidFill>
                <a:latin typeface="Agency FB" panose="020B0503020202020204" pitchFamily="34" charset="0"/>
                <a:ea typeface="微软雅黑" panose="020B0503020204020204" pitchFamily="34" charset="-122"/>
              </a:rPr>
              <a:t>描述</a:t>
            </a:r>
            <a:r>
              <a:rPr lang="en-US" altLang="zh-CN" sz="3800" b="1">
                <a:solidFill>
                  <a:schemeClr val="tx1">
                    <a:lumMod val="65000"/>
                    <a:lumOff val="35000"/>
                  </a:schemeClr>
                </a:solidFill>
                <a:latin typeface="Agency FB" panose="020B0503020202020204" pitchFamily="34" charset="0"/>
                <a:ea typeface="微软雅黑" panose="020B0503020204020204" pitchFamily="34" charset="-122"/>
              </a:rPr>
              <a:t>-AGV</a:t>
            </a:r>
            <a:r>
              <a:rPr lang="zh-CN" altLang="en-US" sz="3800" b="1">
                <a:solidFill>
                  <a:schemeClr val="tx1">
                    <a:lumMod val="65000"/>
                    <a:lumOff val="35000"/>
                  </a:schemeClr>
                </a:solidFill>
                <a:latin typeface="Agency FB" panose="020B0503020202020204" pitchFamily="34" charset="0"/>
                <a:ea typeface="微软雅黑" panose="020B0503020204020204" pitchFamily="34" charset="-122"/>
              </a:rPr>
              <a:t>优势</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1896" b="26254"/>
          <a:stretch>
            <a:fillRect/>
          </a:stretch>
        </p:blipFill>
        <p:spPr>
          <a:xfrm>
            <a:off x="0" y="163285"/>
            <a:ext cx="1146147" cy="731520"/>
          </a:xfrm>
          <a:prstGeom prst="rect">
            <a:avLst/>
          </a:prstGeom>
        </p:spPr>
      </p:pic>
      <p:sp>
        <p:nvSpPr>
          <p:cNvPr id="4" name="矩形 3"/>
          <p:cNvSpPr/>
          <p:nvPr/>
        </p:nvSpPr>
        <p:spPr>
          <a:xfrm>
            <a:off x="5788241" y="2967335"/>
            <a:ext cx="6096000" cy="3693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endParaRPr lang="en-US" altLang="zh-CN" dirty="0"/>
          </a:p>
        </p:txBody>
      </p:sp>
      <p:sp>
        <p:nvSpPr>
          <p:cNvPr id="6" name="矩形 5"/>
          <p:cNvSpPr/>
          <p:nvPr/>
        </p:nvSpPr>
        <p:spPr>
          <a:xfrm>
            <a:off x="962487" y="1331091"/>
            <a:ext cx="203132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none">
            <a:spAutoFit/>
          </a:bodyPr>
          <a:lstStyle/>
          <a:p>
            <a:r>
              <a:rPr lang="zh-CN" altLang="zh-CN" sz="2400" b="1" dirty="0">
                <a:solidFill>
                  <a:srgbClr val="0070C0"/>
                </a:solidFill>
                <a:latin typeface="微软雅黑" panose="020B0503020204020204" pitchFamily="34" charset="-122"/>
                <a:ea typeface="微软雅黑" panose="020B0503020204020204" pitchFamily="34" charset="-122"/>
              </a:rPr>
              <a:t>世界模型</a:t>
            </a:r>
            <a:r>
              <a:rPr lang="zh-CN" altLang="en-US" sz="2400" b="1" dirty="0">
                <a:solidFill>
                  <a:srgbClr val="0070C0"/>
                </a:solidFill>
                <a:latin typeface="微软雅黑" panose="020B0503020204020204" pitchFamily="34" charset="-122"/>
                <a:ea typeface="微软雅黑" panose="020B0503020204020204" pitchFamily="34" charset="-122"/>
              </a:rPr>
              <a:t>建立</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 name="矩形 6"/>
          <p:cNvSpPr/>
          <p:nvPr/>
        </p:nvSpPr>
        <p:spPr>
          <a:xfrm>
            <a:off x="3526564" y="4062518"/>
            <a:ext cx="2094676"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none">
            <a:spAutoFit/>
          </a:bodyPr>
          <a:lstStyle/>
          <a:p>
            <a:r>
              <a:rPr lang="en-US" altLang="zh-CN" sz="2400" b="1">
                <a:solidFill>
                  <a:srgbClr val="0070C0"/>
                </a:solidFill>
                <a:latin typeface="微软雅黑" panose="020B0503020204020204" pitchFamily="34" charset="-122"/>
                <a:ea typeface="微软雅黑" panose="020B0503020204020204" pitchFamily="34" charset="-122"/>
              </a:rPr>
              <a:t>AGV</a:t>
            </a:r>
            <a:r>
              <a:rPr lang="zh-CN" altLang="en-US" sz="2400" b="1">
                <a:solidFill>
                  <a:srgbClr val="0070C0"/>
                </a:solidFill>
                <a:latin typeface="微软雅黑" panose="020B0503020204020204" pitchFamily="34" charset="-122"/>
                <a:ea typeface="微软雅黑" panose="020B0503020204020204" pitchFamily="34" charset="-122"/>
              </a:rPr>
              <a:t>任务分配</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8" name="矩形 7"/>
          <p:cNvSpPr/>
          <p:nvPr/>
        </p:nvSpPr>
        <p:spPr>
          <a:xfrm>
            <a:off x="9043533" y="3941581"/>
            <a:ext cx="203132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交通动态管理</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9" name="矩形 8"/>
          <p:cNvSpPr/>
          <p:nvPr/>
        </p:nvSpPr>
        <p:spPr>
          <a:xfrm>
            <a:off x="6895313" y="1331091"/>
            <a:ext cx="2089033"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多路径规划    </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screen"/>
          <a:stretch>
            <a:fillRect/>
          </a:stretch>
        </p:blipFill>
        <p:spPr>
          <a:xfrm>
            <a:off x="1069379" y="1968100"/>
            <a:ext cx="1859325" cy="139449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1" name="图片 10"/>
          <p:cNvPicPr>
            <a:picLocks noChangeAspect="1"/>
          </p:cNvPicPr>
          <p:nvPr/>
        </p:nvPicPr>
        <p:blipFill>
          <a:blip r:embed="rId3" cstate="screen"/>
          <a:stretch>
            <a:fillRect/>
          </a:stretch>
        </p:blipFill>
        <p:spPr>
          <a:xfrm>
            <a:off x="9158968" y="4570977"/>
            <a:ext cx="1723549" cy="114121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 name="图片 11"/>
          <p:cNvPicPr>
            <a:picLocks noChangeAspect="1"/>
          </p:cNvPicPr>
          <p:nvPr/>
        </p:nvPicPr>
        <p:blipFill>
          <a:blip r:embed="rId4" cstate="screen"/>
          <a:stretch>
            <a:fillRect/>
          </a:stretch>
        </p:blipFill>
        <p:spPr>
          <a:xfrm>
            <a:off x="6907395" y="1968100"/>
            <a:ext cx="1760134" cy="124213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图片 12"/>
          <p:cNvPicPr>
            <a:picLocks noChangeAspect="1"/>
          </p:cNvPicPr>
          <p:nvPr/>
        </p:nvPicPr>
        <p:blipFill>
          <a:blip r:embed="rId5" cstate="screen"/>
          <a:stretch>
            <a:fillRect/>
          </a:stretch>
        </p:blipFill>
        <p:spPr>
          <a:xfrm>
            <a:off x="3604606" y="4617338"/>
            <a:ext cx="1776432" cy="133232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矩形 13"/>
          <p:cNvSpPr/>
          <p:nvPr/>
        </p:nvSpPr>
        <p:spPr>
          <a:xfrm>
            <a:off x="3358842" y="1234186"/>
            <a:ext cx="2240288" cy="28623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630" indent="-214630">
              <a:lnSpc>
                <a:spcPct val="150000"/>
              </a:lnSpc>
              <a:buFont typeface="Wingdings" panose="05000000000000000000" pitchFamily="2" charset="2"/>
              <a:buChar char="u"/>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将</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产区</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地图转换成</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AGV</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能够识别的模型数据</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再进行合理的路径规划，自主充电，规避障碍物等</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907577" y="4056670"/>
            <a:ext cx="2286000" cy="21698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630" indent="-214630">
              <a:lnSpc>
                <a:spcPct val="150000"/>
              </a:lnSpc>
              <a:buFont typeface="Wingdings" panose="05000000000000000000" pitchFamily="2" charset="2"/>
              <a:buChar char="u"/>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多任务通过任务分配算法，考虑多种组合关系</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AGV</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状态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等因素</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，将任务合理分配</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8933795" y="1234186"/>
            <a:ext cx="2375175" cy="21698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630" indent="-214630">
              <a:lnSpc>
                <a:spcPct val="150000"/>
              </a:lnSpc>
              <a:buFont typeface="Wingdings" panose="05000000000000000000" pitchFamily="2" charset="2"/>
              <a:buChar char="u"/>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保证不出现拥堵基础上，提供最短路径形式</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避让控制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路径重新规划控制等多种处理机制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6603993" y="3898186"/>
            <a:ext cx="2232248" cy="258532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630" indent="-214630">
              <a:lnSpc>
                <a:spcPct val="150000"/>
              </a:lnSpc>
              <a:buFont typeface="Wingdings" panose="05000000000000000000" pitchFamily="2" charset="2"/>
              <a:buChar char="u"/>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对世界模型的各种可行驶道路，主要干道</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十字路口区域进行动态行驶方向管理</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rPr>
              <a:t>避免道路堵塞</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693113" y="3912553"/>
            <a:ext cx="3000927"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67065" y="3884625"/>
            <a:ext cx="3000927"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4671632" y="3913582"/>
            <a:ext cx="3000927"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20656" y="3077765"/>
            <a:ext cx="4365202" cy="1754326"/>
          </a:xfrm>
          <a:prstGeom prst="rect">
            <a:avLst/>
          </a:prstGeom>
          <a:noFill/>
        </p:spPr>
        <p:txBody>
          <a:bodyPr wrap="square" rtlCol="0">
            <a:spAutoFit/>
          </a:bodyPr>
          <a:lstStyle/>
          <a:p>
            <a:pPr algn="ctr"/>
            <a:r>
              <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项目管理及实施流程</a:t>
            </a:r>
            <a:endPar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screen"/>
          <a:srcRect/>
          <a:stretch>
            <a:fillRect/>
          </a:stretch>
        </p:blipFill>
        <p:spPr>
          <a:xfrm>
            <a:off x="4708919" y="393013"/>
            <a:ext cx="2730137" cy="256032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drap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600" fill="hold"/>
                                        <p:tgtEl>
                                          <p:spTgt spid="6"/>
                                        </p:tgtEl>
                                        <p:attrNameLst>
                                          <p:attrName>ppt_w</p:attrName>
                                        </p:attrNameLst>
                                      </p:cBhvr>
                                      <p:tavLst>
                                        <p:tav tm="0">
                                          <p:val>
                                            <p:strVal val="#ppt_w+.3"/>
                                          </p:val>
                                        </p:tav>
                                        <p:tav tm="100000">
                                          <p:val>
                                            <p:strVal val="#ppt_w"/>
                                          </p:val>
                                        </p:tav>
                                      </p:tavLst>
                                    </p:anim>
                                    <p:anim calcmode="lin" valueType="num">
                                      <p:cBhvr>
                                        <p:cTn id="12" dur="600" fill="hold"/>
                                        <p:tgtEl>
                                          <p:spTgt spid="6"/>
                                        </p:tgtEl>
                                        <p:attrNameLst>
                                          <p:attrName>ppt_h</p:attrName>
                                        </p:attrNameLst>
                                      </p:cBhvr>
                                      <p:tavLst>
                                        <p:tav tm="0">
                                          <p:val>
                                            <p:strVal val="#ppt_h"/>
                                          </p:val>
                                        </p:tav>
                                        <p:tav tm="100000">
                                          <p:val>
                                            <p:strVal val="#ppt_h"/>
                                          </p:val>
                                        </p:tav>
                                      </p:tavLst>
                                    </p:anim>
                                    <p:animEffect transition="in" filter="fade">
                                      <p:cBhvr>
                                        <p:cTn id="13" dur="6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8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800" fill="hold"/>
                                        <p:tgtEl>
                                          <p:spTgt spid="19"/>
                                        </p:tgtEl>
                                        <p:attrNameLst>
                                          <p:attrName>ppt_w</p:attrName>
                                        </p:attrNameLst>
                                      </p:cBhvr>
                                      <p:tavLst>
                                        <p:tav tm="0">
                                          <p:val>
                                            <p:strVal val="#ppt_w*0.70"/>
                                          </p:val>
                                        </p:tav>
                                        <p:tav tm="100000">
                                          <p:val>
                                            <p:strVal val="#ppt_w"/>
                                          </p:val>
                                        </p:tav>
                                      </p:tavLst>
                                    </p:anim>
                                    <p:anim calcmode="lin" valueType="num">
                                      <p:cBhvr>
                                        <p:cTn id="29" dur="800" fill="hold"/>
                                        <p:tgtEl>
                                          <p:spTgt spid="19"/>
                                        </p:tgtEl>
                                        <p:attrNameLst>
                                          <p:attrName>ppt_h</p:attrName>
                                        </p:attrNameLst>
                                      </p:cBhvr>
                                      <p:tavLst>
                                        <p:tav tm="0">
                                          <p:val>
                                            <p:strVal val="#ppt_h"/>
                                          </p:val>
                                        </p:tav>
                                        <p:tav tm="100000">
                                          <p:val>
                                            <p:strVal val="#ppt_h"/>
                                          </p:val>
                                        </p:tav>
                                      </p:tavLst>
                                    </p:anim>
                                    <p:animEffect transition="in" filter="fade">
                                      <p:cBhvr>
                                        <p:cTn id="30" dur="8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800" fill="hold"/>
                                        <p:tgtEl>
                                          <p:spTgt spid="20"/>
                                        </p:tgtEl>
                                        <p:attrNameLst>
                                          <p:attrName>ppt_w</p:attrName>
                                        </p:attrNameLst>
                                      </p:cBhvr>
                                      <p:tavLst>
                                        <p:tav tm="0">
                                          <p:val>
                                            <p:strVal val="#ppt_w*0.70"/>
                                          </p:val>
                                        </p:tav>
                                        <p:tav tm="100000">
                                          <p:val>
                                            <p:strVal val="#ppt_w"/>
                                          </p:val>
                                        </p:tav>
                                      </p:tavLst>
                                    </p:anim>
                                    <p:anim calcmode="lin" valueType="num">
                                      <p:cBhvr>
                                        <p:cTn id="34" dur="800" fill="hold"/>
                                        <p:tgtEl>
                                          <p:spTgt spid="20"/>
                                        </p:tgtEl>
                                        <p:attrNameLst>
                                          <p:attrName>ppt_h</p:attrName>
                                        </p:attrNameLst>
                                      </p:cBhvr>
                                      <p:tavLst>
                                        <p:tav tm="0">
                                          <p:val>
                                            <p:strVal val="#ppt_h"/>
                                          </p:val>
                                        </p:tav>
                                        <p:tav tm="100000">
                                          <p:val>
                                            <p:strVal val="#ppt_h"/>
                                          </p:val>
                                        </p:tav>
                                      </p:tavLst>
                                    </p:anim>
                                    <p:animEffect transition="in" filter="fade">
                                      <p:cBhvr>
                                        <p:cTn id="35" dur="800"/>
                                        <p:tgtEl>
                                          <p:spTgt spid="2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方案实施计划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项目管理体系</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6314" b="21836"/>
          <a:stretch>
            <a:fillRect/>
          </a:stretch>
        </p:blipFill>
        <p:spPr>
          <a:xfrm>
            <a:off x="0" y="190491"/>
            <a:ext cx="1170533" cy="731520"/>
          </a:xfrm>
          <a:prstGeom prst="rect">
            <a:avLst/>
          </a:prstGeom>
        </p:spPr>
      </p:pic>
      <p:sp>
        <p:nvSpPr>
          <p:cNvPr id="8" name="右箭头 7"/>
          <p:cNvSpPr/>
          <p:nvPr/>
        </p:nvSpPr>
        <p:spPr>
          <a:xfrm>
            <a:off x="2567934" y="6059307"/>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2550763" y="5492592"/>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2550763" y="4925874"/>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550763" y="4359156"/>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550763" y="3792438"/>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2550763" y="3225720"/>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2550763" y="2092284"/>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2550763" y="2659002"/>
            <a:ext cx="1897928" cy="22971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3"/>
          <p:cNvSpPr txBox="1">
            <a:spLocks noChangeArrowheads="1"/>
          </p:cNvSpPr>
          <p:nvPr/>
        </p:nvSpPr>
        <p:spPr bwMode="auto">
          <a:xfrm>
            <a:off x="901702" y="1320350"/>
            <a:ext cx="1172473" cy="38105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336699"/>
                </a:solidFill>
                <a:latin typeface="微软雅黑" panose="020B0503020204020204" pitchFamily="34" charset="-122"/>
                <a:ea typeface="微软雅黑" panose="020B0503020204020204" pitchFamily="34" charset="-122"/>
              </a:rPr>
              <a:t>项目团队</a:t>
            </a:r>
            <a:endParaRPr lang="zh-CN" altLang="en-US" sz="2000" dirty="0">
              <a:solidFill>
                <a:srgbClr val="336699"/>
              </a:solidFill>
              <a:latin typeface="微软雅黑" panose="020B0503020204020204" pitchFamily="34" charset="-122"/>
              <a:ea typeface="微软雅黑" panose="020B0503020204020204" pitchFamily="34" charset="-122"/>
            </a:endParaRPr>
          </a:p>
        </p:txBody>
      </p:sp>
      <p:sp>
        <p:nvSpPr>
          <p:cNvPr id="18" name="文本框 4"/>
          <p:cNvSpPr txBox="1">
            <a:spLocks noChangeArrowheads="1"/>
          </p:cNvSpPr>
          <p:nvPr/>
        </p:nvSpPr>
        <p:spPr bwMode="auto">
          <a:xfrm>
            <a:off x="5183189" y="1320350"/>
            <a:ext cx="762104" cy="38105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dirty="0">
                <a:solidFill>
                  <a:srgbClr val="336699"/>
                </a:solidFill>
                <a:latin typeface="微软雅黑" panose="020B0503020204020204" pitchFamily="34" charset="-122"/>
                <a:ea typeface="微软雅黑" panose="020B0503020204020204" pitchFamily="34" charset="-122"/>
              </a:rPr>
              <a:t>PMO</a:t>
            </a:r>
            <a:endParaRPr lang="en-US" altLang="zh-CN" sz="2000" dirty="0">
              <a:solidFill>
                <a:srgbClr val="336699"/>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flipV="1">
            <a:off x="47626" y="1789113"/>
            <a:ext cx="7072313" cy="0"/>
          </a:xfrm>
          <a:prstGeom prst="lin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04305" y="1961248"/>
            <a:ext cx="2011572" cy="411843"/>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项目经理</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504305" y="2557859"/>
            <a:ext cx="2011572" cy="41184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方案设计</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504305" y="3677727"/>
            <a:ext cx="2011572" cy="43723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研发工程师</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504305" y="3117793"/>
            <a:ext cx="2011572" cy="41184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系统架构师</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504305" y="5968245"/>
            <a:ext cx="2011572" cy="41184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售后服务</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a:off x="4494659" y="1961986"/>
            <a:ext cx="2011572" cy="411843"/>
          </a:xfrm>
          <a:prstGeom prst="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项目经理资源库</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4494659" y="2576857"/>
            <a:ext cx="2011572" cy="411843"/>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解决方案团队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nvSpPr>
        <p:spPr>
          <a:xfrm>
            <a:off x="4494659" y="3693667"/>
            <a:ext cx="2011572" cy="432321"/>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软件开发团队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nvSpPr>
        <p:spPr>
          <a:xfrm>
            <a:off x="4494659" y="3135262"/>
            <a:ext cx="2011572" cy="411843"/>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架构师团队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4494659" y="5968245"/>
            <a:ext cx="2011572" cy="411843"/>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售后支持团队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0" name="直接箭头连接符 29"/>
          <p:cNvCxnSpPr/>
          <p:nvPr/>
        </p:nvCxnSpPr>
        <p:spPr>
          <a:xfrm>
            <a:off x="2632077" y="2168075"/>
            <a:ext cx="1795463"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630490" y="2722579"/>
            <a:ext cx="1831975"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590421" y="3970450"/>
            <a:ext cx="1833563"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606675" y="3401563"/>
            <a:ext cx="1830388"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605090" y="6156604"/>
            <a:ext cx="1831975"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35" name="文本框 24"/>
          <p:cNvSpPr txBox="1">
            <a:spLocks noChangeArrowheads="1"/>
          </p:cNvSpPr>
          <p:nvPr/>
        </p:nvSpPr>
        <p:spPr bwMode="auto">
          <a:xfrm>
            <a:off x="2947989" y="1320350"/>
            <a:ext cx="1172473" cy="38105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567" tIns="36283" rIns="72567" bIns="3628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solidFill>
                  <a:srgbClr val="336699"/>
                </a:solidFill>
                <a:latin typeface="微软雅黑" panose="020B0503020204020204" pitchFamily="34" charset="-122"/>
                <a:ea typeface="微软雅黑" panose="020B0503020204020204" pitchFamily="34" charset="-122"/>
              </a:rPr>
              <a:t>矩阵管理</a:t>
            </a:r>
            <a:endParaRPr lang="zh-CN" altLang="en-US" sz="2000">
              <a:solidFill>
                <a:srgbClr val="336699"/>
              </a:solidFill>
              <a:latin typeface="微软雅黑" panose="020B0503020204020204" pitchFamily="34" charset="-122"/>
              <a:ea typeface="微软雅黑" panose="020B0503020204020204" pitchFamily="34" charset="-122"/>
            </a:endParaRPr>
          </a:p>
        </p:txBody>
      </p:sp>
      <p:sp>
        <p:nvSpPr>
          <p:cNvPr id="36" name="下箭头 35"/>
          <p:cNvSpPr/>
          <p:nvPr/>
        </p:nvSpPr>
        <p:spPr>
          <a:xfrm>
            <a:off x="3158198" y="1961248"/>
            <a:ext cx="725119" cy="4418840"/>
          </a:xfrm>
          <a:prstGeom prst="downArrow">
            <a:avLst/>
          </a:prstGeom>
          <a:solidFill>
            <a:schemeClr val="accent1">
              <a:lumMod val="75000"/>
            </a:schemeClr>
          </a:solidFill>
          <a:ln>
            <a:noFill/>
          </a:ln>
          <a:effectLst>
            <a:outerShdw blurRad="50800" dist="38100" dir="18900000" algn="b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lIns="72567" tIns="36283" rIns="72567" bIns="36283" anchor="ctr"/>
          <a:lstStyle/>
          <a:p>
            <a:pPr algn="ctr">
              <a:defRPr/>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18"/>
          <p:cNvSpPr txBox="1">
            <a:spLocks noChangeArrowheads="1"/>
          </p:cNvSpPr>
          <p:nvPr/>
        </p:nvSpPr>
        <p:spPr bwMode="auto">
          <a:xfrm>
            <a:off x="3314397" y="2598289"/>
            <a:ext cx="454328" cy="252253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2567" tIns="36283" rIns="72567" bIns="3628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solidFill>
                  <a:schemeClr val="bg1"/>
                </a:solidFill>
                <a:latin typeface="微软雅黑" panose="020B0503020204020204" pitchFamily="34" charset="-122"/>
                <a:ea typeface="微软雅黑" panose="020B0503020204020204" pitchFamily="34" charset="-122"/>
              </a:rPr>
              <a:t>项  目  主  线</a:t>
            </a:r>
            <a:endParaRPr lang="zh-CN" altLang="en-US" sz="2000">
              <a:solidFill>
                <a:schemeClr val="bg1"/>
              </a:solidFill>
              <a:latin typeface="微软雅黑" panose="020B0503020204020204" pitchFamily="34" charset="-122"/>
              <a:ea typeface="微软雅黑" panose="020B0503020204020204" pitchFamily="34" charset="-122"/>
            </a:endParaRPr>
          </a:p>
        </p:txBody>
      </p:sp>
      <p:pic>
        <p:nvPicPr>
          <p:cNvPr id="38" name="图片 8" descr="图片1"/>
          <p:cNvPicPr>
            <a:picLocks noChangeAspect="1"/>
          </p:cNvPicPr>
          <p:nvPr/>
        </p:nvPicPr>
        <p:blipFill>
          <a:blip r:embed="rId2"/>
          <a:srcRect/>
          <a:stretch>
            <a:fillRect/>
          </a:stretch>
        </p:blipFill>
        <p:spPr bwMode="auto">
          <a:xfrm>
            <a:off x="6977063" y="1984140"/>
            <a:ext cx="4964112" cy="3846311"/>
          </a:xfrm>
          <a:prstGeom prst="rect">
            <a:avLst/>
          </a:prstGeom>
          <a:solidFill>
            <a:srgbClr val="336699"/>
          </a:solidFill>
          <a:ln w="9525">
            <a:noFill/>
            <a:prstDash val="sysDash"/>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9" name="矩形 38"/>
          <p:cNvSpPr/>
          <p:nvPr/>
        </p:nvSpPr>
        <p:spPr>
          <a:xfrm>
            <a:off x="504305" y="4263051"/>
            <a:ext cx="2011572" cy="43723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机械电气工程师</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矩形 39"/>
          <p:cNvSpPr/>
          <p:nvPr/>
        </p:nvSpPr>
        <p:spPr>
          <a:xfrm>
            <a:off x="4494659" y="4272550"/>
            <a:ext cx="2011572" cy="432321"/>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系统集成团队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1" name="直接箭头连接符 40"/>
          <p:cNvCxnSpPr/>
          <p:nvPr/>
        </p:nvCxnSpPr>
        <p:spPr>
          <a:xfrm>
            <a:off x="2590421" y="4619279"/>
            <a:ext cx="1833563"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04305" y="4848375"/>
            <a:ext cx="2011572" cy="41184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现场实施</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nvSpPr>
        <p:spPr>
          <a:xfrm>
            <a:off x="4494659" y="4851433"/>
            <a:ext cx="2011572" cy="411843"/>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实施团队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4" name="直接箭头连接符 43"/>
          <p:cNvCxnSpPr/>
          <p:nvPr/>
        </p:nvCxnSpPr>
        <p:spPr>
          <a:xfrm>
            <a:off x="2613148" y="5115507"/>
            <a:ext cx="1831975"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504305" y="5408309"/>
            <a:ext cx="2011572" cy="411843"/>
          </a:xfrm>
          <a:prstGeom prst="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测试工程师</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矩形 45"/>
          <p:cNvSpPr/>
          <p:nvPr/>
        </p:nvSpPr>
        <p:spPr>
          <a:xfrm>
            <a:off x="4494659" y="5409838"/>
            <a:ext cx="2011572" cy="411843"/>
          </a:xfrm>
          <a:prstGeom prst="rect">
            <a:avLst/>
          </a:prstGeom>
          <a:solidFill>
            <a:schemeClr val="tx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lIns="72567" tIns="36283" rIns="72567" bIns="36283" anchor="ctr"/>
          <a:lstStyle/>
          <a:p>
            <a:pPr algn="ctr">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测试团队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7" name="直接箭头连接符 46"/>
          <p:cNvCxnSpPr/>
          <p:nvPr/>
        </p:nvCxnSpPr>
        <p:spPr>
          <a:xfrm>
            <a:off x="2587748" y="5647121"/>
            <a:ext cx="1831975" cy="0"/>
          </a:xfrm>
          <a:prstGeom prst="straightConnector1">
            <a:avLst/>
          </a:prstGeom>
          <a:ln>
            <a:noFill/>
            <a:headEnd type="arrow"/>
            <a:tailEnd type="arrow"/>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方案实施计划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项目人员分配</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6314" b="21836"/>
          <a:stretch>
            <a:fillRect/>
          </a:stretch>
        </p:blipFill>
        <p:spPr>
          <a:xfrm>
            <a:off x="0" y="190491"/>
            <a:ext cx="1170533" cy="731520"/>
          </a:xfrm>
          <a:prstGeom prst="rect">
            <a:avLst/>
          </a:prstGeom>
        </p:spPr>
      </p:pic>
      <p:sp>
        <p:nvSpPr>
          <p:cNvPr id="4" name="矩形 3"/>
          <p:cNvSpPr/>
          <p:nvPr/>
        </p:nvSpPr>
        <p:spPr>
          <a:xfrm>
            <a:off x="8532468" y="3083352"/>
            <a:ext cx="2479089" cy="2862322"/>
          </a:xfrm>
          <a:prstGeom prst="rect">
            <a:avLst/>
          </a:prstGeom>
          <a:ln>
            <a:noFill/>
          </a:ln>
          <a:effectLst>
            <a:innerShdw blurRad="114300">
              <a:prstClr val="black"/>
            </a:innerShdw>
          </a:effectLst>
          <a:scene3d>
            <a:camera prst="orthographicFront">
              <a:rot lat="0" lon="0" rev="0"/>
            </a:camera>
            <a:lightRig rig="balanced" dir="t">
              <a:rot lat="0" lon="0" rev="8700000"/>
            </a:lightRig>
          </a:scene3d>
          <a:sp3d>
            <a:bevelT w="190500" h="38100"/>
          </a:sp3d>
        </p:spPr>
        <p:txBody>
          <a:bodyPr wrap="square">
            <a:spAutoFit/>
          </a:bodyPr>
          <a:lstStyle/>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项目总监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项目经理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测试组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软件开发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现场实施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售后服务     </a:t>
            </a:r>
            <a:r>
              <a:rPr lang="en-US" altLang="zh-CN"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2000" dirty="0">
              <a:ln w="0"/>
              <a:solidFill>
                <a:schemeClr val="tx1">
                  <a:lumMod val="75000"/>
                  <a:lumOff val="2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9134753" y="1641876"/>
            <a:ext cx="3057247" cy="1384995"/>
          </a:xfrm>
          <a:prstGeom prst="rect">
            <a:avLst/>
          </a:prstGeom>
        </p:spPr>
        <p:txBody>
          <a:bodyPr wrap="none">
            <a:spAutoFit/>
          </a:bodyPr>
          <a:lstStyle/>
          <a:p>
            <a:r>
              <a:rPr lang="zh-CN" altLang="en-US" sz="2800" b="1" dirty="0">
                <a:ln w="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项目计划参与人员</a:t>
            </a:r>
            <a:endParaRPr lang="en-US" altLang="zh-CN" sz="2800" b="1" dirty="0">
              <a:ln w="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2800" b="1" dirty="0">
              <a:ln w="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8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8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人</a:t>
            </a:r>
            <a:endParaRPr lang="en-US" altLang="zh-CN" sz="2800" b="1"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 name="直接连接符 8"/>
          <p:cNvCxnSpPr/>
          <p:nvPr/>
        </p:nvCxnSpPr>
        <p:spPr>
          <a:xfrm>
            <a:off x="8532468" y="2390425"/>
            <a:ext cx="3534614" cy="0"/>
          </a:xfrm>
          <a:prstGeom prst="line">
            <a:avLst/>
          </a:prstGeom>
          <a:ln w="19050"/>
        </p:spPr>
        <p:style>
          <a:lnRef idx="1">
            <a:schemeClr val="dk1"/>
          </a:lnRef>
          <a:fillRef idx="0">
            <a:schemeClr val="dk1"/>
          </a:fillRef>
          <a:effectRef idx="0">
            <a:schemeClr val="dk1"/>
          </a:effectRef>
          <a:fontRef idx="minor">
            <a:schemeClr val="tx1"/>
          </a:fontRef>
        </p:style>
      </p:cxnSp>
      <p:pic>
        <p:nvPicPr>
          <p:cNvPr id="7" name="图片 6"/>
          <p:cNvPicPr>
            <a:picLocks noChangeAspect="1"/>
          </p:cNvPicPr>
          <p:nvPr/>
        </p:nvPicPr>
        <p:blipFill>
          <a:blip r:embed="rId2" cstate="screen"/>
          <a:stretch>
            <a:fillRect/>
          </a:stretch>
        </p:blipFill>
        <p:spPr>
          <a:xfrm>
            <a:off x="8137206" y="1603877"/>
            <a:ext cx="997547" cy="997547"/>
          </a:xfrm>
          <a:prstGeom prst="rect">
            <a:avLst/>
          </a:prstGeom>
        </p:spPr>
      </p:pic>
      <p:graphicFrame>
        <p:nvGraphicFramePr>
          <p:cNvPr id="8" name="表格 7"/>
          <p:cNvGraphicFramePr>
            <a:graphicFrameLocks noGrp="1"/>
          </p:cNvGraphicFramePr>
          <p:nvPr/>
        </p:nvGraphicFramePr>
        <p:xfrm>
          <a:off x="585266" y="922011"/>
          <a:ext cx="7065817" cy="5640613"/>
        </p:xfrm>
        <a:graphic>
          <a:graphicData uri="http://schemas.openxmlformats.org/drawingml/2006/table">
            <a:tbl>
              <a:tblPr firstRow="1" firstCol="1" bandRow="1">
                <a:tableStyleId>{5C22544A-7EE6-4342-B048-85BDC9FD1C3A}</a:tableStyleId>
              </a:tblPr>
              <a:tblGrid>
                <a:gridCol w="1345029"/>
                <a:gridCol w="1461111"/>
                <a:gridCol w="1460269"/>
                <a:gridCol w="1461951"/>
                <a:gridCol w="1337457"/>
              </a:tblGrid>
              <a:tr h="548640">
                <a:tc>
                  <a:txBody>
                    <a:bodyPr/>
                    <a:lstStyle/>
                    <a:p>
                      <a:pPr algn="ctr">
                        <a:spcAft>
                          <a:spcPts val="0"/>
                        </a:spcAft>
                      </a:pPr>
                      <a:r>
                        <a:rPr lang="zh-CN" sz="2000" kern="100" dirty="0">
                          <a:effectLst/>
                          <a:latin typeface="黑体" panose="02010609060101010101" pitchFamily="49" charset="-122"/>
                          <a:ea typeface="黑体" panose="02010609060101010101" pitchFamily="49" charset="-122"/>
                        </a:rPr>
                        <a:t>姓名</a:t>
                      </a:r>
                      <a:endParaRPr lang="zh-CN" sz="2000" kern="100" dirty="0">
                        <a:effectLst/>
                        <a:latin typeface="黑体" panose="02010609060101010101" pitchFamily="49" charset="-122"/>
                        <a:ea typeface="黑体" panose="02010609060101010101" pitchFamily="49" charset="-122"/>
                      </a:endParaRPr>
                    </a:p>
                  </a:txBody>
                  <a:tcPr marL="8654" marR="8654" marT="8654" marB="0" anchor="ctr"/>
                </a:tc>
                <a:tc>
                  <a:txBody>
                    <a:bodyPr/>
                    <a:lstStyle/>
                    <a:p>
                      <a:pPr algn="ctr">
                        <a:spcAft>
                          <a:spcPts val="0"/>
                        </a:spcAft>
                      </a:pPr>
                      <a:r>
                        <a:rPr lang="zh-CN" sz="2000" kern="100" dirty="0">
                          <a:effectLst/>
                          <a:latin typeface="黑体" panose="02010609060101010101" pitchFamily="49" charset="-122"/>
                          <a:ea typeface="黑体" panose="02010609060101010101" pitchFamily="49" charset="-122"/>
                        </a:rPr>
                        <a:t>部门</a:t>
                      </a:r>
                      <a:endParaRPr lang="zh-CN" sz="2000" kern="100" dirty="0">
                        <a:effectLst/>
                        <a:latin typeface="黑体" panose="02010609060101010101" pitchFamily="49" charset="-122"/>
                        <a:ea typeface="黑体" panose="02010609060101010101" pitchFamily="49" charset="-122"/>
                      </a:endParaRPr>
                    </a:p>
                  </a:txBody>
                  <a:tcPr marL="8654" marR="8654" marT="8654" marB="0" anchor="ctr"/>
                </a:tc>
                <a:tc>
                  <a:txBody>
                    <a:bodyPr/>
                    <a:lstStyle/>
                    <a:p>
                      <a:pPr algn="ctr">
                        <a:spcAft>
                          <a:spcPts val="0"/>
                        </a:spcAft>
                      </a:pPr>
                      <a:r>
                        <a:rPr lang="zh-CN" sz="2000" kern="100" dirty="0">
                          <a:effectLst/>
                          <a:latin typeface="黑体" panose="02010609060101010101" pitchFamily="49" charset="-122"/>
                          <a:ea typeface="黑体" panose="02010609060101010101" pitchFamily="49" charset="-122"/>
                        </a:rPr>
                        <a:t>岗位</a:t>
                      </a:r>
                      <a:endParaRPr lang="zh-CN" sz="2000" kern="100" dirty="0">
                        <a:effectLst/>
                        <a:latin typeface="黑体" panose="02010609060101010101" pitchFamily="49" charset="-122"/>
                        <a:ea typeface="黑体" panose="02010609060101010101" pitchFamily="49" charset="-122"/>
                      </a:endParaRPr>
                    </a:p>
                  </a:txBody>
                  <a:tcPr marL="8654" marR="8654" marT="8654" marB="0" anchor="ctr"/>
                </a:tc>
                <a:tc>
                  <a:txBody>
                    <a:bodyPr/>
                    <a:lstStyle/>
                    <a:p>
                      <a:pPr algn="ctr">
                        <a:spcAft>
                          <a:spcPts val="0"/>
                        </a:spcAft>
                      </a:pPr>
                      <a:r>
                        <a:rPr lang="zh-CN" sz="2000" kern="100">
                          <a:effectLst/>
                          <a:latin typeface="黑体" panose="02010609060101010101" pitchFamily="49" charset="-122"/>
                          <a:ea typeface="黑体" panose="02010609060101010101" pitchFamily="49" charset="-122"/>
                        </a:rPr>
                        <a:t>学历</a:t>
                      </a:r>
                      <a:endParaRPr lang="zh-CN" sz="2000" kern="100">
                        <a:effectLst/>
                        <a:latin typeface="黑体" panose="02010609060101010101" pitchFamily="49" charset="-122"/>
                        <a:ea typeface="黑体" panose="02010609060101010101" pitchFamily="49" charset="-122"/>
                      </a:endParaRPr>
                    </a:p>
                  </a:txBody>
                  <a:tcPr marL="8654" marR="8654" marT="8654" marB="0" anchor="ctr"/>
                </a:tc>
                <a:tc>
                  <a:txBody>
                    <a:bodyPr/>
                    <a:lstStyle/>
                    <a:p>
                      <a:pPr algn="ctr">
                        <a:spcAft>
                          <a:spcPts val="0"/>
                        </a:spcAft>
                      </a:pPr>
                      <a:r>
                        <a:rPr lang="zh-CN" sz="2000" kern="100" dirty="0">
                          <a:effectLst/>
                          <a:latin typeface="黑体" panose="02010609060101010101" pitchFamily="49" charset="-122"/>
                          <a:ea typeface="黑体" panose="02010609060101010101" pitchFamily="49" charset="-122"/>
                        </a:rPr>
                        <a:t>从业时间</a:t>
                      </a:r>
                      <a:endParaRPr lang="zh-CN" sz="2000" kern="100" dirty="0">
                        <a:effectLst/>
                        <a:latin typeface="黑体" panose="02010609060101010101" pitchFamily="49" charset="-122"/>
                        <a:ea typeface="黑体" panose="02010609060101010101" pitchFamily="49" charset="-122"/>
                      </a:endParaRPr>
                    </a:p>
                  </a:txBody>
                  <a:tcPr marL="8654" marR="8654" marT="8654" marB="0" anchor="ctr"/>
                </a:tc>
              </a:tr>
              <a:tr h="338263">
                <a:tc>
                  <a:txBody>
                    <a:bodyPr/>
                    <a:lstStyle/>
                    <a:p>
                      <a:pPr algn="ctr">
                        <a:spcAft>
                          <a:spcPts val="0"/>
                        </a:spcAft>
                      </a:pPr>
                      <a:r>
                        <a:rPr lang="zh-CN" sz="1600" kern="100" dirty="0">
                          <a:effectLst/>
                          <a:latin typeface="+mn-ea"/>
                          <a:ea typeface="+mn-ea"/>
                        </a:rPr>
                        <a:t>王向阳</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智能研发部</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项目总监</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11</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338263">
                <a:tc>
                  <a:txBody>
                    <a:bodyPr/>
                    <a:lstStyle/>
                    <a:p>
                      <a:pPr algn="ctr">
                        <a:spcAft>
                          <a:spcPts val="0"/>
                        </a:spcAft>
                      </a:pPr>
                      <a:r>
                        <a:rPr lang="zh-CN" sz="1600" kern="100" dirty="0">
                          <a:effectLst/>
                          <a:latin typeface="+mn-ea"/>
                          <a:ea typeface="+mn-ea"/>
                        </a:rPr>
                        <a:t>于尚民</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智能研发部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硬件项目经理</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本科</a:t>
                      </a:r>
                      <a:endParaRPr lang="zh-CN" sz="1600" kern="10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8</a:t>
                      </a:r>
                      <a:r>
                        <a:rPr lang="zh-CN" sz="1600" kern="100">
                          <a:effectLst/>
                          <a:latin typeface="+mn-ea"/>
                          <a:ea typeface="+mn-ea"/>
                        </a:rPr>
                        <a:t>年</a:t>
                      </a:r>
                      <a:endParaRPr lang="zh-CN" sz="1600" kern="100">
                        <a:effectLst/>
                        <a:latin typeface="+mn-ea"/>
                        <a:ea typeface="+mn-ea"/>
                      </a:endParaRPr>
                    </a:p>
                  </a:txBody>
                  <a:tcPr marL="8654" marR="8654" marT="8654" marB="0" anchor="ctr"/>
                </a:tc>
              </a:tr>
              <a:tr h="338263">
                <a:tc>
                  <a:txBody>
                    <a:bodyPr/>
                    <a:lstStyle/>
                    <a:p>
                      <a:pPr algn="ctr">
                        <a:spcAft>
                          <a:spcPts val="0"/>
                        </a:spcAft>
                      </a:pPr>
                      <a:r>
                        <a:rPr lang="zh-CN" sz="1600" kern="100">
                          <a:effectLst/>
                          <a:latin typeface="+mn-ea"/>
                          <a:ea typeface="+mn-ea"/>
                        </a:rPr>
                        <a:t>王正</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智能研发部</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硬件项目经理</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本科</a:t>
                      </a:r>
                      <a:endParaRPr lang="zh-CN" sz="1600" kern="10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9</a:t>
                      </a:r>
                      <a:r>
                        <a:rPr lang="zh-CN" sz="1600" kern="100">
                          <a:effectLst/>
                          <a:latin typeface="+mn-ea"/>
                          <a:ea typeface="+mn-ea"/>
                        </a:rPr>
                        <a:t>年</a:t>
                      </a:r>
                      <a:endParaRPr lang="zh-CN" sz="1600" kern="100">
                        <a:effectLst/>
                        <a:latin typeface="+mn-ea"/>
                        <a:ea typeface="+mn-ea"/>
                      </a:endParaRPr>
                    </a:p>
                  </a:txBody>
                  <a:tcPr marL="8654" marR="8654" marT="8654" marB="0" anchor="ctr"/>
                </a:tc>
              </a:tr>
              <a:tr h="338263">
                <a:tc>
                  <a:txBody>
                    <a:bodyPr/>
                    <a:lstStyle/>
                    <a:p>
                      <a:pPr algn="ctr">
                        <a:spcAft>
                          <a:spcPts val="0"/>
                        </a:spcAft>
                      </a:pPr>
                      <a:r>
                        <a:rPr lang="zh-CN" sz="1600" kern="100">
                          <a:effectLst/>
                          <a:latin typeface="+mn-ea"/>
                          <a:ea typeface="+mn-ea"/>
                        </a:rPr>
                        <a:t>王营</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测试经理</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硕士</a:t>
                      </a:r>
                      <a:endParaRPr lang="zh-CN" sz="1600" kern="10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5</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409552">
                <a:tc>
                  <a:txBody>
                    <a:bodyPr/>
                    <a:lstStyle/>
                    <a:p>
                      <a:pPr algn="ctr">
                        <a:spcAft>
                          <a:spcPts val="0"/>
                        </a:spcAft>
                      </a:pPr>
                      <a:r>
                        <a:rPr lang="zh-CN" sz="1600" kern="100">
                          <a:effectLst/>
                          <a:latin typeface="+mn-ea"/>
                          <a:ea typeface="+mn-ea"/>
                        </a:rPr>
                        <a:t>杨准</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智能研发部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现场实施</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本科</a:t>
                      </a:r>
                      <a:endParaRPr lang="zh-CN" sz="1600" kern="10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5</a:t>
                      </a:r>
                      <a:r>
                        <a:rPr lang="zh-CN" sz="1600" kern="100">
                          <a:effectLst/>
                          <a:latin typeface="+mn-ea"/>
                          <a:ea typeface="+mn-ea"/>
                        </a:rPr>
                        <a:t>年</a:t>
                      </a:r>
                      <a:endParaRPr lang="zh-CN" sz="1600" kern="100">
                        <a:effectLst/>
                        <a:latin typeface="+mn-ea"/>
                        <a:ea typeface="+mn-ea"/>
                      </a:endParaRPr>
                    </a:p>
                  </a:txBody>
                  <a:tcPr marL="8654" marR="8654" marT="8654" marB="0" anchor="ctr"/>
                </a:tc>
              </a:tr>
              <a:tr h="409552">
                <a:tc>
                  <a:txBody>
                    <a:bodyPr/>
                    <a:lstStyle/>
                    <a:p>
                      <a:pPr algn="ctr">
                        <a:spcAft>
                          <a:spcPts val="0"/>
                        </a:spcAft>
                      </a:pPr>
                      <a:r>
                        <a:rPr lang="zh-CN" sz="1600" kern="100">
                          <a:effectLst/>
                          <a:latin typeface="+mn-ea"/>
                          <a:ea typeface="+mn-ea"/>
                        </a:rPr>
                        <a:t>王博</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智能研发部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现场实施</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2</a:t>
                      </a:r>
                      <a:r>
                        <a:rPr lang="zh-CN" sz="1600" kern="100">
                          <a:effectLst/>
                          <a:latin typeface="+mn-ea"/>
                          <a:ea typeface="+mn-ea"/>
                        </a:rPr>
                        <a:t>年</a:t>
                      </a:r>
                      <a:endParaRPr lang="zh-CN" sz="1600" kern="100">
                        <a:effectLst/>
                        <a:latin typeface="+mn-ea"/>
                        <a:ea typeface="+mn-ea"/>
                      </a:endParaRPr>
                    </a:p>
                  </a:txBody>
                  <a:tcPr marL="8654" marR="8654" marT="8654" marB="0" anchor="ctr"/>
                </a:tc>
              </a:tr>
              <a:tr h="409552">
                <a:tc>
                  <a:txBody>
                    <a:bodyPr/>
                    <a:lstStyle/>
                    <a:p>
                      <a:pPr algn="ctr">
                        <a:spcAft>
                          <a:spcPts val="0"/>
                        </a:spcAft>
                      </a:pPr>
                      <a:r>
                        <a:rPr lang="zh-CN" sz="1600" kern="100">
                          <a:effectLst/>
                          <a:latin typeface="+mn-ea"/>
                          <a:ea typeface="+mn-ea"/>
                        </a:rPr>
                        <a:t>辛本东</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智能研发部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现场实施</a:t>
                      </a:r>
                      <a:endParaRPr lang="zh-CN" sz="1600" kern="100" dirty="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2</a:t>
                      </a:r>
                      <a:r>
                        <a:rPr lang="zh-CN" sz="1600" kern="100">
                          <a:effectLst/>
                          <a:latin typeface="+mn-ea"/>
                          <a:ea typeface="+mn-ea"/>
                        </a:rPr>
                        <a:t>年</a:t>
                      </a:r>
                      <a:endParaRPr lang="zh-CN" sz="1600" kern="100">
                        <a:effectLst/>
                        <a:latin typeface="+mn-ea"/>
                        <a:ea typeface="+mn-ea"/>
                      </a:endParaRPr>
                    </a:p>
                  </a:txBody>
                  <a:tcPr marL="8654" marR="8654" marT="8654" marB="0" anchor="ctr"/>
                </a:tc>
              </a:tr>
              <a:tr h="353386">
                <a:tc>
                  <a:txBody>
                    <a:bodyPr/>
                    <a:lstStyle/>
                    <a:p>
                      <a:pPr algn="ctr">
                        <a:spcAft>
                          <a:spcPts val="0"/>
                        </a:spcAft>
                      </a:pPr>
                      <a:r>
                        <a:rPr lang="zh-CN" sz="1600" kern="100">
                          <a:effectLst/>
                          <a:latin typeface="+mn-ea"/>
                          <a:ea typeface="+mn-ea"/>
                        </a:rPr>
                        <a:t>王震</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智能研发部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测试人员</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13</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338263">
                <a:tc>
                  <a:txBody>
                    <a:bodyPr/>
                    <a:lstStyle/>
                    <a:p>
                      <a:pPr algn="ctr">
                        <a:spcAft>
                          <a:spcPts val="0"/>
                        </a:spcAft>
                      </a:pPr>
                      <a:r>
                        <a:rPr lang="zh-CN" sz="1600" kern="100">
                          <a:effectLst/>
                          <a:latin typeface="+mn-ea"/>
                          <a:ea typeface="+mn-ea"/>
                        </a:rPr>
                        <a:t>薄帅</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软件项目经理</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a:effectLst/>
                          <a:latin typeface="+mn-ea"/>
                          <a:ea typeface="+mn-ea"/>
                        </a:rPr>
                        <a:t>11</a:t>
                      </a:r>
                      <a:r>
                        <a:rPr lang="zh-CN" sz="1600" kern="100">
                          <a:effectLst/>
                          <a:latin typeface="+mn-ea"/>
                          <a:ea typeface="+mn-ea"/>
                        </a:rPr>
                        <a:t>年</a:t>
                      </a:r>
                      <a:endParaRPr lang="zh-CN" sz="1600" kern="100">
                        <a:effectLst/>
                        <a:latin typeface="+mn-ea"/>
                        <a:ea typeface="+mn-ea"/>
                      </a:endParaRPr>
                    </a:p>
                  </a:txBody>
                  <a:tcPr marL="8654" marR="8654" marT="8654" marB="0" anchor="ctr"/>
                </a:tc>
              </a:tr>
              <a:tr h="298253">
                <a:tc>
                  <a:txBody>
                    <a:bodyPr/>
                    <a:lstStyle/>
                    <a:p>
                      <a:pPr algn="ctr">
                        <a:spcAft>
                          <a:spcPts val="0"/>
                        </a:spcAft>
                      </a:pPr>
                      <a:r>
                        <a:rPr lang="zh-CN" sz="1600" kern="100">
                          <a:effectLst/>
                          <a:latin typeface="+mn-ea"/>
                          <a:ea typeface="+mn-ea"/>
                        </a:rPr>
                        <a:t>马海龙</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软件研发人员</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5</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298253">
                <a:tc>
                  <a:txBody>
                    <a:bodyPr/>
                    <a:lstStyle/>
                    <a:p>
                      <a:pPr algn="ctr">
                        <a:spcAft>
                          <a:spcPts val="0"/>
                        </a:spcAft>
                      </a:pPr>
                      <a:r>
                        <a:rPr lang="zh-CN" sz="1600" kern="100">
                          <a:effectLst/>
                          <a:latin typeface="+mn-ea"/>
                          <a:ea typeface="+mn-ea"/>
                        </a:rPr>
                        <a:t>杨晓菡</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软件研发人员</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5</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298253">
                <a:tc>
                  <a:txBody>
                    <a:bodyPr/>
                    <a:lstStyle/>
                    <a:p>
                      <a:pPr algn="ctr">
                        <a:spcAft>
                          <a:spcPts val="0"/>
                        </a:spcAft>
                      </a:pPr>
                      <a:r>
                        <a:rPr lang="zh-CN" sz="1600" kern="100">
                          <a:effectLst/>
                          <a:latin typeface="+mn-ea"/>
                          <a:ea typeface="+mn-ea"/>
                        </a:rPr>
                        <a:t>杨阳</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项目管理部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现场实施</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3</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298253">
                <a:tc>
                  <a:txBody>
                    <a:bodyPr/>
                    <a:lstStyle/>
                    <a:p>
                      <a:pPr algn="ctr">
                        <a:spcAft>
                          <a:spcPts val="0"/>
                        </a:spcAft>
                      </a:pPr>
                      <a:r>
                        <a:rPr lang="zh-CN" sz="1600" kern="100">
                          <a:effectLst/>
                          <a:latin typeface="+mn-ea"/>
                          <a:ea typeface="+mn-ea"/>
                        </a:rPr>
                        <a:t>杨峰</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项目管理部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现场实施</a:t>
                      </a:r>
                      <a:endParaRPr lang="zh-CN" sz="1600" kern="100">
                        <a:effectLst/>
                        <a:latin typeface="+mn-ea"/>
                        <a:ea typeface="+mn-ea"/>
                      </a:endParaRPr>
                    </a:p>
                  </a:txBody>
                  <a:tcPr marL="8654" marR="8654" marT="8654" marB="0" anchor="ctr"/>
                </a:tc>
                <a:tc>
                  <a:txBody>
                    <a:bodyPr/>
                    <a:lstStyle/>
                    <a:p>
                      <a:pPr algn="ctr">
                        <a:spcAft>
                          <a:spcPts val="0"/>
                        </a:spcAft>
                      </a:pPr>
                      <a:r>
                        <a:rPr lang="zh-CN" sz="1600" kern="100" dirty="0">
                          <a:effectLst/>
                          <a:latin typeface="+mn-ea"/>
                          <a:ea typeface="+mn-ea"/>
                        </a:rPr>
                        <a:t>本科</a:t>
                      </a:r>
                      <a:endParaRPr lang="zh-CN" sz="1600" kern="100" dirty="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1</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298253">
                <a:tc>
                  <a:txBody>
                    <a:bodyPr/>
                    <a:lstStyle/>
                    <a:p>
                      <a:pPr algn="ctr">
                        <a:spcAft>
                          <a:spcPts val="0"/>
                        </a:spcAft>
                      </a:pPr>
                      <a:r>
                        <a:rPr lang="zh-CN" sz="1600" kern="100">
                          <a:effectLst/>
                          <a:latin typeface="+mn-ea"/>
                          <a:ea typeface="+mn-ea"/>
                        </a:rPr>
                        <a:t>杜森</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项目管理部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现场实施</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本科</a:t>
                      </a:r>
                      <a:endParaRPr lang="zh-CN" sz="1600" kern="10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5</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r h="327351">
                <a:tc>
                  <a:txBody>
                    <a:bodyPr/>
                    <a:lstStyle/>
                    <a:p>
                      <a:pPr algn="ctr">
                        <a:spcAft>
                          <a:spcPts val="0"/>
                        </a:spcAft>
                      </a:pPr>
                      <a:r>
                        <a:rPr lang="zh-CN" sz="1600" kern="100">
                          <a:effectLst/>
                          <a:latin typeface="+mn-ea"/>
                          <a:ea typeface="+mn-ea"/>
                        </a:rPr>
                        <a:t>高君凯</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客户服务器</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维护人员</a:t>
                      </a:r>
                      <a:endParaRPr lang="zh-CN" sz="1600" kern="100">
                        <a:effectLst/>
                        <a:latin typeface="+mn-ea"/>
                        <a:ea typeface="+mn-ea"/>
                      </a:endParaRPr>
                    </a:p>
                  </a:txBody>
                  <a:tcPr marL="8654" marR="8654" marT="8654" marB="0" anchor="ctr"/>
                </a:tc>
                <a:tc>
                  <a:txBody>
                    <a:bodyPr/>
                    <a:lstStyle/>
                    <a:p>
                      <a:pPr algn="ctr">
                        <a:spcAft>
                          <a:spcPts val="0"/>
                        </a:spcAft>
                      </a:pPr>
                      <a:r>
                        <a:rPr lang="zh-CN" sz="1600" kern="100">
                          <a:effectLst/>
                          <a:latin typeface="+mn-ea"/>
                          <a:ea typeface="+mn-ea"/>
                        </a:rPr>
                        <a:t>本科</a:t>
                      </a:r>
                      <a:endParaRPr lang="zh-CN" sz="1600" kern="100">
                        <a:effectLst/>
                        <a:latin typeface="+mn-ea"/>
                        <a:ea typeface="+mn-ea"/>
                      </a:endParaRPr>
                    </a:p>
                  </a:txBody>
                  <a:tcPr marL="8654" marR="8654" marT="8654" marB="0" anchor="ctr"/>
                </a:tc>
                <a:tc>
                  <a:txBody>
                    <a:bodyPr/>
                    <a:lstStyle/>
                    <a:p>
                      <a:pPr algn="ctr">
                        <a:spcAft>
                          <a:spcPts val="0"/>
                        </a:spcAft>
                      </a:pPr>
                      <a:r>
                        <a:rPr lang="en-US" sz="1600" kern="100" dirty="0">
                          <a:effectLst/>
                          <a:latin typeface="+mn-ea"/>
                          <a:ea typeface="+mn-ea"/>
                        </a:rPr>
                        <a:t>3</a:t>
                      </a:r>
                      <a:r>
                        <a:rPr lang="zh-CN" sz="1600" kern="100" dirty="0">
                          <a:effectLst/>
                          <a:latin typeface="+mn-ea"/>
                          <a:ea typeface="+mn-ea"/>
                        </a:rPr>
                        <a:t>年</a:t>
                      </a:r>
                      <a:endParaRPr lang="zh-CN" sz="1600" kern="100" dirty="0">
                        <a:effectLst/>
                        <a:latin typeface="+mn-ea"/>
                        <a:ea typeface="+mn-ea"/>
                      </a:endParaRPr>
                    </a:p>
                  </a:txBody>
                  <a:tcPr marL="8654" marR="8654" marT="8654"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项目维护体系</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6314" b="21836"/>
          <a:stretch>
            <a:fillRect/>
          </a:stretch>
        </p:blipFill>
        <p:spPr>
          <a:xfrm>
            <a:off x="0" y="190491"/>
            <a:ext cx="1170533" cy="731520"/>
          </a:xfrm>
          <a:prstGeom prst="rect">
            <a:avLst/>
          </a:prstGeom>
        </p:spPr>
      </p:pic>
      <p:graphicFrame>
        <p:nvGraphicFramePr>
          <p:cNvPr id="4" name="表格 3"/>
          <p:cNvGraphicFramePr>
            <a:graphicFrameLocks noGrp="1"/>
          </p:cNvGraphicFramePr>
          <p:nvPr/>
        </p:nvGraphicFramePr>
        <p:xfrm>
          <a:off x="1019176" y="1370014"/>
          <a:ext cx="10190163" cy="4814886"/>
        </p:xfrm>
        <a:graphic>
          <a:graphicData uri="http://schemas.openxmlformats.org/drawingml/2006/table">
            <a:tbl>
              <a:tblPr firstRow="1" bandRow="1">
                <a:tableStyleId>{5C22544A-7EE6-4342-B048-85BDC9FD1C3A}</a:tableStyleId>
              </a:tblPr>
              <a:tblGrid>
                <a:gridCol w="1317000"/>
                <a:gridCol w="8873163"/>
              </a:tblGrid>
              <a:tr h="818595">
                <a:tc>
                  <a:txBody>
                    <a:bodyPr/>
                    <a:lstStyle/>
                    <a:p>
                      <a:pPr algn="ctr">
                        <a:lnSpc>
                          <a:spcPct val="150000"/>
                        </a:lnSpc>
                      </a:pPr>
                      <a:r>
                        <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rPr>
                        <a:t>升级维护</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60000"/>
                        <a:lumOff val="40000"/>
                      </a:schemeClr>
                    </a:solidFill>
                  </a:tcPr>
                </a:tc>
                <a:tc>
                  <a:txBody>
                    <a:bodyPr/>
                    <a:lstStyle/>
                    <a:p>
                      <a:pPr>
                        <a:lnSpc>
                          <a:spcPct val="150000"/>
                        </a:lnSpc>
                      </a:pPr>
                      <a:r>
                        <a:rPr lang="zh-CN" altLang="en-US"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为平台</a:t>
                      </a:r>
                      <a:r>
                        <a:rPr lang="zh-CN" altLang="zh-CN"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提</a:t>
                      </a:r>
                      <a:r>
                        <a:rPr lang="zh-CN" altLang="en-US"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供</a:t>
                      </a:r>
                      <a:r>
                        <a:rPr lang="zh-CN" altLang="en-US" sz="1700" b="1" kern="1200" dirty="0">
                          <a:solidFill>
                            <a:srgbClr val="FF0000"/>
                          </a:solidFill>
                          <a:effectLst/>
                          <a:latin typeface="微软雅黑" panose="020B0503020204020204" pitchFamily="34" charset="-122"/>
                          <a:ea typeface="微软雅黑" panose="020B0503020204020204" pitchFamily="34" charset="-122"/>
                          <a:cs typeface="+mn-cs"/>
                        </a:rPr>
                        <a:t>免费持续的升级服务</a:t>
                      </a:r>
                      <a:endParaRPr lang="zh-CN" altLang="en-US" sz="1700" b="1" dirty="0">
                        <a:solidFill>
                          <a:srgbClr val="FF0000"/>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20000"/>
                        <a:lumOff val="80000"/>
                      </a:schemeClr>
                    </a:solidFill>
                  </a:tcPr>
                </a:tc>
              </a:tr>
              <a:tr h="1011791">
                <a:tc>
                  <a:txBody>
                    <a:bodyPr/>
                    <a:lstStyle/>
                    <a:p>
                      <a:pPr algn="ctr">
                        <a:lnSpc>
                          <a:spcPct val="150000"/>
                        </a:lnSpc>
                      </a:pPr>
                      <a:r>
                        <a:rPr lang="zh-CN" altLang="en-US"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维护团队</a:t>
                      </a:r>
                      <a:r>
                        <a:rPr lang="zh-CN" altLang="zh-CN" sz="1700" b="1" dirty="0">
                          <a:solidFill>
                            <a:schemeClr val="tx1">
                              <a:lumMod val="75000"/>
                              <a:lumOff val="25000"/>
                            </a:schemeClr>
                          </a:solidFill>
                          <a:effectLst/>
                          <a:latin typeface="微软雅黑" panose="020B0503020204020204" pitchFamily="34" charset="-122"/>
                          <a:ea typeface="微软雅黑" panose="020B0503020204020204" pitchFamily="34" charset="-122"/>
                        </a:rPr>
                        <a:t> </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60000"/>
                        <a:lumOff val="4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rPr>
                        <a:t>总部位于青岛，在</a:t>
                      </a:r>
                      <a:r>
                        <a:rPr lang="zh-CN" altLang="en-US" sz="1700" b="1" dirty="0">
                          <a:solidFill>
                            <a:srgbClr val="FF0000"/>
                          </a:solidFill>
                          <a:latin typeface="微软雅黑" panose="020B0503020204020204" pitchFamily="34" charset="-122"/>
                          <a:ea typeface="微软雅黑" panose="020B0503020204020204" pitchFamily="34" charset="-122"/>
                        </a:rPr>
                        <a:t>济南</a:t>
                      </a:r>
                      <a:r>
                        <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rPr>
                        <a:t>、天津、宁波、连云港、日照、大连等全国</a:t>
                      </a:r>
                      <a:r>
                        <a:rPr lang="en-US" altLang="zh-CN" sz="1700" b="1"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rPr>
                        <a:t>个港口城市设有分支机构，随时响应处理紧急问题</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20000"/>
                        <a:lumOff val="80000"/>
                      </a:schemeClr>
                    </a:solidFill>
                  </a:tcPr>
                </a:tc>
              </a:tr>
              <a:tr h="1408008">
                <a:tc>
                  <a:txBody>
                    <a:bodyPr/>
                    <a:lstStyle/>
                    <a:p>
                      <a:pPr algn="ctr">
                        <a:lnSpc>
                          <a:spcPct val="150000"/>
                        </a:lnSpc>
                      </a:pPr>
                      <a:r>
                        <a:rPr lang="zh-CN" altLang="zh-CN"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响应时间</a:t>
                      </a:r>
                      <a:r>
                        <a:rPr lang="zh-CN" altLang="zh-CN" sz="1700" b="1" dirty="0">
                          <a:solidFill>
                            <a:schemeClr val="tx1">
                              <a:lumMod val="75000"/>
                              <a:lumOff val="25000"/>
                            </a:schemeClr>
                          </a:solidFill>
                          <a:effectLst/>
                          <a:latin typeface="微软雅黑" panose="020B0503020204020204" pitchFamily="34" charset="-122"/>
                          <a:ea typeface="微软雅黑" panose="020B0503020204020204" pitchFamily="34" charset="-122"/>
                        </a:rPr>
                        <a:t> </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60000"/>
                        <a:lumOff val="40000"/>
                      </a:schemeClr>
                    </a:solidFill>
                  </a:tcPr>
                </a:tc>
                <a:tc>
                  <a:txBody>
                    <a:bodyPr/>
                    <a:lstStyle/>
                    <a:p>
                      <a:pPr algn="just">
                        <a:lnSpc>
                          <a:spcPct val="150000"/>
                        </a:lnSpc>
                        <a:spcAft>
                          <a:spcPts val="0"/>
                        </a:spcAft>
                      </a:pPr>
                      <a:r>
                        <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提供每周</a:t>
                      </a:r>
                      <a:r>
                        <a:rPr 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lang="zh-CN"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24</a:t>
                      </a:r>
                      <a:r>
                        <a:rPr lang="zh-CN"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小时</a:t>
                      </a:r>
                      <a:r>
                        <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不间断的电话支持服务。及时解答用户在系统使用、维护过程中遇到的问题，及时提出解决问题的建议和操作方法。</a:t>
                      </a:r>
                      <a:endPar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16" marR="66016" marT="0" marB="0" anchor="ctr">
                    <a:solidFill>
                      <a:schemeClr val="tx2">
                        <a:lumMod val="20000"/>
                        <a:lumOff val="80000"/>
                      </a:schemeClr>
                    </a:solidFill>
                  </a:tcPr>
                </a:tc>
              </a:tr>
              <a:tr h="1576492">
                <a:tc>
                  <a:txBody>
                    <a:bodyPr/>
                    <a:lstStyle/>
                    <a:p>
                      <a:pPr algn="ctr">
                        <a:lnSpc>
                          <a:spcPct val="150000"/>
                        </a:lnSpc>
                      </a:pPr>
                      <a:r>
                        <a:rPr lang="zh-CN" altLang="en-US"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保障</a:t>
                      </a:r>
                      <a:r>
                        <a:rPr lang="zh-CN" altLang="zh-CN" sz="1700" b="1" kern="1200" dirty="0">
                          <a:solidFill>
                            <a:schemeClr val="tx1">
                              <a:lumMod val="75000"/>
                              <a:lumOff val="25000"/>
                            </a:schemeClr>
                          </a:solidFill>
                          <a:effectLst/>
                          <a:latin typeface="微软雅黑" panose="020B0503020204020204" pitchFamily="34" charset="-122"/>
                          <a:ea typeface="微软雅黑" panose="020B0503020204020204" pitchFamily="34" charset="-122"/>
                          <a:cs typeface="+mn-cs"/>
                        </a:rPr>
                        <a:t>服务</a:t>
                      </a:r>
                      <a:r>
                        <a:rPr lang="zh-CN" altLang="zh-CN" sz="1700" b="1" dirty="0">
                          <a:solidFill>
                            <a:schemeClr val="tx1">
                              <a:lumMod val="75000"/>
                              <a:lumOff val="25000"/>
                            </a:schemeClr>
                          </a:solidFill>
                          <a:effectLst/>
                          <a:latin typeface="微软雅黑" panose="020B0503020204020204" pitchFamily="34" charset="-122"/>
                          <a:ea typeface="微软雅黑" panose="020B0503020204020204" pitchFamily="34" charset="-122"/>
                        </a:rPr>
                        <a:t> </a:t>
                      </a:r>
                      <a:endParaRPr lang="zh-CN" altLang="en-US" sz="1700" b="1" dirty="0">
                        <a:solidFill>
                          <a:schemeClr val="tx1">
                            <a:lumMod val="75000"/>
                            <a:lumOff val="25000"/>
                          </a:schemeClr>
                        </a:solidFill>
                        <a:latin typeface="微软雅黑" panose="020B0503020204020204" pitchFamily="34" charset="-122"/>
                        <a:ea typeface="微软雅黑" panose="020B0503020204020204" pitchFamily="34" charset="-122"/>
                      </a:endParaRPr>
                    </a:p>
                  </a:txBody>
                  <a:tcPr marL="88023" marR="88023" marT="58667" marB="58667" anchor="ctr">
                    <a:solidFill>
                      <a:schemeClr val="tx2">
                        <a:lumMod val="60000"/>
                        <a:lumOff val="40000"/>
                      </a:schemeClr>
                    </a:solidFill>
                  </a:tcPr>
                </a:tc>
                <a:tc>
                  <a:txBody>
                    <a:bodyPr/>
                    <a:lstStyle/>
                    <a:p>
                      <a:pPr algn="just">
                        <a:lnSpc>
                          <a:spcPct val="150000"/>
                        </a:lnSpc>
                        <a:spcAft>
                          <a:spcPts val="0"/>
                        </a:spcAft>
                      </a:pPr>
                      <a:r>
                        <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产品升级、故障排除、客户化修改、提供接口，以及接到服务需要或者故障通知后</a:t>
                      </a:r>
                      <a:r>
                        <a:rPr 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小时内做出相应，</a:t>
                      </a:r>
                      <a:r>
                        <a:rPr 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6</a:t>
                      </a:r>
                      <a:r>
                        <a:rPr lang="zh-CN"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小时内到达现场，</a:t>
                      </a:r>
                      <a:r>
                        <a:rPr lang="en-US"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12</a:t>
                      </a:r>
                      <a:r>
                        <a:rPr lang="zh-CN" sz="17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小时内完成任务的服务或者维修</a:t>
                      </a:r>
                      <a:r>
                        <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，会及时解答用户在系统使用、维护过程中遇到的问题，及时提出解决问题的建议和操作方法。</a:t>
                      </a:r>
                      <a:endParaRPr lang="zh-CN" sz="1700" b="1" kern="100" dirty="0">
                        <a:solidFill>
                          <a:schemeClr val="tx1">
                            <a:lumMod val="75000"/>
                            <a:lumOff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16" marR="66016" marT="0" marB="0" anchor="ctr">
                    <a:solidFill>
                      <a:schemeClr val="tx2">
                        <a:lumMod val="20000"/>
                        <a:lumOff val="80000"/>
                      </a:schemeClr>
                    </a:solidFill>
                  </a:tcPr>
                </a:tc>
              </a:tr>
            </a:tbl>
          </a:graphicData>
        </a:graphic>
      </p:graphicFrame>
      <p:sp>
        <p:nvSpPr>
          <p:cNvPr id="6" name="文本框 5"/>
          <p:cNvSpPr txBox="1"/>
          <p:nvPr/>
        </p:nvSpPr>
        <p:spPr>
          <a:xfrm>
            <a:off x="1302110" y="201123"/>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项目维护体系</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7" name="图片 6"/>
          <p:cNvPicPr>
            <a:picLocks noChangeAspect="1"/>
          </p:cNvPicPr>
          <p:nvPr/>
        </p:nvPicPr>
        <p:blipFill rotWithShape="1">
          <a:blip r:embed="rId1" cstate="screen"/>
          <a:srcRect t="16314" b="21836"/>
          <a:stretch>
            <a:fillRect/>
          </a:stretch>
        </p:blipFill>
        <p:spPr>
          <a:xfrm>
            <a:off x="0" y="201123"/>
            <a:ext cx="1170533" cy="73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5362" y="1272537"/>
            <a:ext cx="11005706" cy="5011891"/>
            <a:chOff x="899592" y="277950"/>
            <a:chExt cx="7416824" cy="5982738"/>
          </a:xfrm>
        </p:grpSpPr>
        <p:sp>
          <p:nvSpPr>
            <p:cNvPr id="4" name="矩形 3"/>
            <p:cNvSpPr/>
            <p:nvPr/>
          </p:nvSpPr>
          <p:spPr bwMode="auto">
            <a:xfrm>
              <a:off x="899592" y="387053"/>
              <a:ext cx="7416824" cy="5764534"/>
            </a:xfrm>
            <a:prstGeom prst="rect">
              <a:avLst/>
            </a:prstGeom>
            <a:noFill/>
            <a:ln w="19050" cap="flat" cmpd="sng" algn="ctr">
              <a:solidFill>
                <a:schemeClr val="accent1"/>
              </a:solidFill>
              <a:prstDash val="dash"/>
              <a:round/>
              <a:headEnd type="none" w="med" len="med"/>
              <a:tailEnd type="none" w="med" len="med"/>
            </a:ln>
          </p:spPr>
          <p:txBody>
            <a:bodyPr rot="0" spcFirstLastPara="0" vertOverflow="overflow" horzOverflow="overflow" vert="horz" wrap="square" lIns="121920" tIns="60960" rIns="121920" bIns="60960" numCol="1" spcCol="0" rtlCol="0" fromWordArt="0" anchor="t" anchorCtr="0" forceAA="0" compatLnSpc="1">
              <a:noAutofit/>
            </a:bodyPr>
            <a:lstStyle/>
            <a:p>
              <a:pPr marL="228600" algn="ctr" defTabSz="824865" fontAlgn="base" hangingPunct="0">
                <a:spcBef>
                  <a:spcPct val="0"/>
                </a:spcBef>
                <a:spcAft>
                  <a:spcPct val="0"/>
                </a:spcAft>
              </a:pP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Helvetica Light" charset="0"/>
                <a:sym typeface="Helvetica Light" charset="0"/>
              </a:endParaRPr>
            </a:p>
          </p:txBody>
        </p:sp>
        <p:sp>
          <p:nvSpPr>
            <p:cNvPr id="5" name="TextBox 5"/>
            <p:cNvSpPr txBox="1">
              <a:spLocks noChangeArrowheads="1"/>
            </p:cNvSpPr>
            <p:nvPr/>
          </p:nvSpPr>
          <p:spPr bwMode="auto">
            <a:xfrm>
              <a:off x="971600" y="277950"/>
              <a:ext cx="7272808" cy="59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20000"/>
                </a:lnSpc>
                <a:spcBef>
                  <a:spcPct val="20000"/>
                </a:spcBef>
                <a:buClr>
                  <a:srgbClr val="FF0000"/>
                </a:buClr>
                <a:buFont typeface="Wingdings" panose="05000000000000000000" pitchFamily="2" charset="2"/>
                <a:buChar char="n"/>
                <a:defRPr sz="2400">
                  <a:solidFill>
                    <a:schemeClr val="tx1"/>
                  </a:solidFill>
                  <a:latin typeface="Verdana" panose="020B0604030504040204" pitchFamily="34" charset="0"/>
                  <a:ea typeface="微软雅黑" panose="020B0503020204020204" pitchFamily="34" charset="-122"/>
                </a:defRPr>
              </a:lvl1pPr>
              <a:lvl2pPr marL="742950" indent="-285750" eaLnBrk="0" hangingPunct="0">
                <a:lnSpc>
                  <a:spcPct val="120000"/>
                </a:lnSpc>
                <a:spcBef>
                  <a:spcPct val="20000"/>
                </a:spcBef>
                <a:buClr>
                  <a:srgbClr val="FF0000"/>
                </a:buClr>
                <a:buFont typeface="Wingdings" panose="05000000000000000000" pitchFamily="2" charset="2"/>
                <a:buChar char="p"/>
                <a:defRPr sz="2000">
                  <a:solidFill>
                    <a:schemeClr val="tx1"/>
                  </a:solidFill>
                  <a:latin typeface="Verdana" panose="020B0604030504040204" pitchFamily="34" charset="0"/>
                  <a:ea typeface="微软雅黑" panose="020B0503020204020204" pitchFamily="34" charset="-122"/>
                </a:defRPr>
              </a:lvl2pPr>
              <a:lvl3pPr marL="1143000" indent="-228600" eaLnBrk="0" hangingPunct="0">
                <a:lnSpc>
                  <a:spcPct val="120000"/>
                </a:lnSpc>
                <a:spcBef>
                  <a:spcPct val="20000"/>
                </a:spcBef>
                <a:buClr>
                  <a:srgbClr val="FF0000"/>
                </a:buClr>
                <a:buFont typeface="Wingdings" panose="05000000000000000000" pitchFamily="2" charset="2"/>
                <a:buChar char="Ø"/>
                <a:defRPr sz="2400">
                  <a:solidFill>
                    <a:schemeClr val="tx1"/>
                  </a:solidFill>
                  <a:latin typeface="Verdana" panose="020B0604030504040204" pitchFamily="34" charset="0"/>
                  <a:ea typeface="微软雅黑" panose="020B0503020204020204" pitchFamily="34" charset="-122"/>
                </a:defRPr>
              </a:lvl3pPr>
              <a:lvl4pPr marL="1600200" indent="-228600" eaLnBrk="0" hangingPunct="0">
                <a:lnSpc>
                  <a:spcPct val="120000"/>
                </a:lnSpc>
                <a:spcBef>
                  <a:spcPct val="20000"/>
                </a:spcBef>
                <a:buClr>
                  <a:srgbClr val="FF0000"/>
                </a:buClr>
                <a:buFont typeface="Wingdings" panose="05000000000000000000" pitchFamily="2" charset="2"/>
                <a:buChar char="§"/>
                <a:defRPr sz="1600">
                  <a:solidFill>
                    <a:schemeClr val="tx1"/>
                  </a:solidFill>
                  <a:latin typeface="Verdana" panose="020B0604030504040204" pitchFamily="34" charset="0"/>
                  <a:ea typeface="微软雅黑" panose="020B0503020204020204" pitchFamily="34" charset="-122"/>
                </a:defRPr>
              </a:lvl4pPr>
              <a:lvl5pPr marL="2057400" indent="-228600" eaLnBrk="0" hangingPunct="0">
                <a:lnSpc>
                  <a:spcPct val="120000"/>
                </a:lnSpc>
                <a:spcBef>
                  <a:spcPct val="20000"/>
                </a:spcBef>
                <a:buClr>
                  <a:srgbClr val="FF0000"/>
                </a:buClr>
                <a:buFont typeface="Arial" panose="020B0604020202020204" pitchFamily="34" charset="0"/>
                <a:buChar char="-"/>
                <a:defRPr sz="1400">
                  <a:solidFill>
                    <a:schemeClr val="tx1"/>
                  </a:solidFill>
                  <a:latin typeface="Verdana" panose="020B0604030504040204" pitchFamily="34" charset="0"/>
                  <a:ea typeface="微软雅黑" panose="020B0503020204020204" pitchFamily="34" charset="-122"/>
                </a:defRPr>
              </a:lvl5pPr>
              <a:lvl6pPr marL="2514600" indent="-228600" eaLnBrk="0" fontAlgn="base" hangingPunct="0">
                <a:lnSpc>
                  <a:spcPct val="120000"/>
                </a:lnSpc>
                <a:spcBef>
                  <a:spcPct val="20000"/>
                </a:spcBef>
                <a:spcAft>
                  <a:spcPct val="0"/>
                </a:spcAft>
                <a:buClr>
                  <a:srgbClr val="FF0000"/>
                </a:buClr>
                <a:buFont typeface="Arial" panose="020B0604020202020204" pitchFamily="34" charset="0"/>
                <a:buChar char="-"/>
                <a:defRPr sz="1400">
                  <a:solidFill>
                    <a:schemeClr val="tx1"/>
                  </a:solidFill>
                  <a:latin typeface="Verdana" panose="020B0604030504040204" pitchFamily="34" charset="0"/>
                  <a:ea typeface="微软雅黑" panose="020B0503020204020204" pitchFamily="34" charset="-122"/>
                </a:defRPr>
              </a:lvl6pPr>
              <a:lvl7pPr marL="2971800" indent="-228600" eaLnBrk="0" fontAlgn="base" hangingPunct="0">
                <a:lnSpc>
                  <a:spcPct val="120000"/>
                </a:lnSpc>
                <a:spcBef>
                  <a:spcPct val="20000"/>
                </a:spcBef>
                <a:spcAft>
                  <a:spcPct val="0"/>
                </a:spcAft>
                <a:buClr>
                  <a:srgbClr val="FF0000"/>
                </a:buClr>
                <a:buFont typeface="Arial" panose="020B0604020202020204" pitchFamily="34" charset="0"/>
                <a:buChar char="-"/>
                <a:defRPr sz="1400">
                  <a:solidFill>
                    <a:schemeClr val="tx1"/>
                  </a:solidFill>
                  <a:latin typeface="Verdana" panose="020B0604030504040204" pitchFamily="34" charset="0"/>
                  <a:ea typeface="微软雅黑" panose="020B0503020204020204" pitchFamily="34" charset="-122"/>
                </a:defRPr>
              </a:lvl7pPr>
              <a:lvl8pPr marL="3429000" indent="-228600" eaLnBrk="0" fontAlgn="base" hangingPunct="0">
                <a:lnSpc>
                  <a:spcPct val="120000"/>
                </a:lnSpc>
                <a:spcBef>
                  <a:spcPct val="20000"/>
                </a:spcBef>
                <a:spcAft>
                  <a:spcPct val="0"/>
                </a:spcAft>
                <a:buClr>
                  <a:srgbClr val="FF0000"/>
                </a:buClr>
                <a:buFont typeface="Arial" panose="020B0604020202020204" pitchFamily="34" charset="0"/>
                <a:buChar char="-"/>
                <a:defRPr sz="1400">
                  <a:solidFill>
                    <a:schemeClr val="tx1"/>
                  </a:solidFill>
                  <a:latin typeface="Verdana" panose="020B0604030504040204" pitchFamily="34" charset="0"/>
                  <a:ea typeface="微软雅黑" panose="020B0503020204020204" pitchFamily="34" charset="-122"/>
                </a:defRPr>
              </a:lvl8pPr>
              <a:lvl9pPr marL="3886200" indent="-228600" eaLnBrk="0" fontAlgn="base" hangingPunct="0">
                <a:lnSpc>
                  <a:spcPct val="120000"/>
                </a:lnSpc>
                <a:spcBef>
                  <a:spcPct val="20000"/>
                </a:spcBef>
                <a:spcAft>
                  <a:spcPct val="0"/>
                </a:spcAft>
                <a:buClr>
                  <a:srgbClr val="FF0000"/>
                </a:buClr>
                <a:buFont typeface="Arial" panose="020B0604020202020204" pitchFamily="34" charset="0"/>
                <a:buChar char="-"/>
                <a:defRPr sz="1400">
                  <a:solidFill>
                    <a:schemeClr val="tx1"/>
                  </a:solidFill>
                  <a:latin typeface="Verdana" panose="020B0604030504040204" pitchFamily="34" charset="0"/>
                  <a:ea typeface="微软雅黑" panose="020B0503020204020204" pitchFamily="34" charset="-122"/>
                </a:defRPr>
              </a:lvl9pPr>
            </a:lstStyle>
            <a:p>
              <a:pPr indent="228600" algn="just" eaLnBrk="1" hangingPunct="1">
                <a:lnSpc>
                  <a:spcPct val="150000"/>
                </a:lnSpc>
                <a:spcBef>
                  <a:spcPct val="0"/>
                </a:spcBef>
                <a:buClrTx/>
                <a:buFont typeface="Wingdings" panose="05000000000000000000" pitchFamily="2" charset="2"/>
                <a:buChar char="ü"/>
              </a:pPr>
              <a:r>
                <a:rPr lang="zh-CN" altLang="en-US" sz="1800" dirty="0">
                  <a:latin typeface="微软雅黑" panose="020B0503020204020204" pitchFamily="34" charset="-122"/>
                </a:rPr>
                <a:t>系统采用备份数据库对数据进行实时同步，并进行远程数据备份到云服务器，每小时、每天、每周循环备份。</a:t>
              </a:r>
              <a:endParaRPr lang="en-US" altLang="zh-CN" sz="1800" dirty="0">
                <a:latin typeface="微软雅黑" panose="020B0503020204020204" pitchFamily="34" charset="-122"/>
              </a:endParaRPr>
            </a:p>
            <a:p>
              <a:pPr indent="228600" algn="just" eaLnBrk="1" hangingPunct="1">
                <a:lnSpc>
                  <a:spcPct val="150000"/>
                </a:lnSpc>
                <a:spcBef>
                  <a:spcPct val="0"/>
                </a:spcBef>
                <a:buClrTx/>
                <a:buFont typeface="Wingdings" panose="05000000000000000000" pitchFamily="2" charset="2"/>
                <a:buChar char="ü"/>
              </a:pPr>
              <a:r>
                <a:rPr lang="zh-CN" altLang="en-US" sz="1800" dirty="0">
                  <a:latin typeface="微软雅黑" panose="020B0503020204020204" pitchFamily="34" charset="-122"/>
                </a:rPr>
                <a:t>电源故障应对：机房加装 </a:t>
              </a:r>
              <a:r>
                <a:rPr lang="en-US" altLang="zh-CN" sz="1800" dirty="0">
                  <a:latin typeface="微软雅黑" panose="020B0503020204020204" pitchFamily="34" charset="-122"/>
                </a:rPr>
                <a:t>UPS </a:t>
              </a:r>
              <a:r>
                <a:rPr lang="zh-CN" altLang="en-US" sz="1800" dirty="0">
                  <a:latin typeface="微软雅黑" panose="020B0503020204020204" pitchFamily="34" charset="-122"/>
                </a:rPr>
                <a:t>电源，保证在外部供电不稳定情况下系统良好运转。</a:t>
              </a:r>
              <a:endParaRPr lang="en-US" altLang="zh-CN" sz="1800" dirty="0">
                <a:latin typeface="微软雅黑" panose="020B0503020204020204" pitchFamily="34" charset="-122"/>
              </a:endParaRPr>
            </a:p>
            <a:p>
              <a:pPr indent="228600" algn="just" eaLnBrk="1" hangingPunct="1">
                <a:lnSpc>
                  <a:spcPct val="150000"/>
                </a:lnSpc>
                <a:spcBef>
                  <a:spcPct val="0"/>
                </a:spcBef>
                <a:buClrTx/>
                <a:buFont typeface="Wingdings" panose="05000000000000000000" pitchFamily="2" charset="2"/>
                <a:buChar char="ü"/>
              </a:pPr>
              <a:r>
                <a:rPr lang="zh-CN" altLang="en-US" sz="1800" dirty="0">
                  <a:latin typeface="微软雅黑" panose="020B0503020204020204" pitchFamily="34" charset="-122"/>
                </a:rPr>
                <a:t>软件故障应对：系统支持远程维护，通过 </a:t>
              </a:r>
              <a:r>
                <a:rPr lang="en-US" altLang="zh-CN" sz="1800" dirty="0">
                  <a:latin typeface="微软雅黑" panose="020B0503020204020204" pitchFamily="34" charset="-122"/>
                </a:rPr>
                <a:t>VPN </a:t>
              </a:r>
              <a:r>
                <a:rPr lang="zh-CN" altLang="en-US" sz="1800" dirty="0">
                  <a:latin typeface="微软雅黑" panose="020B0503020204020204" pitchFamily="34" charset="-122"/>
                </a:rPr>
                <a:t>连接到服务器进行远程操作。如果在系统运行中发生软件故障，例如由异常数据引发的单据异常，技术人员可以远程到服务进行故障排查和数据修复，或者进行系统升级。一般情况下，单据数据异常不影响整个系统作业，对故障单据进行数据修复即可。极端情况如果发生系统宕机，系统支持快速恢复功能，此时所有机器人会自动停止，服务器排除故障并远程重启后，从数据库恢复任务数据，机器人继续运行，实现系统快速恢复；</a:t>
              </a:r>
              <a:endParaRPr lang="en-US" altLang="zh-CN" sz="1800" dirty="0">
                <a:latin typeface="微软雅黑" panose="020B0503020204020204" pitchFamily="34" charset="-122"/>
              </a:endParaRPr>
            </a:p>
            <a:p>
              <a:pPr indent="228600" algn="just" eaLnBrk="1" hangingPunct="1">
                <a:lnSpc>
                  <a:spcPct val="150000"/>
                </a:lnSpc>
                <a:spcBef>
                  <a:spcPct val="0"/>
                </a:spcBef>
                <a:buClrTx/>
                <a:buFont typeface="Wingdings" panose="05000000000000000000" pitchFamily="2" charset="2"/>
                <a:buChar char="ü"/>
              </a:pPr>
              <a:r>
                <a:rPr lang="en-US" altLang="zh-CN" sz="1800" dirty="0">
                  <a:latin typeface="微软雅黑" panose="020B0503020204020204" pitchFamily="34" charset="-122"/>
                </a:rPr>
                <a:t>AGV</a:t>
              </a:r>
              <a:r>
                <a:rPr lang="zh-CN" altLang="en-US" sz="1800" dirty="0">
                  <a:latin typeface="微软雅黑" panose="020B0503020204020204" pitchFamily="34" charset="-122"/>
                </a:rPr>
                <a:t>支持离线小车控制，可通过手机</a:t>
              </a:r>
              <a:r>
                <a:rPr lang="en-US" altLang="zh-CN" sz="1800" dirty="0">
                  <a:latin typeface="微软雅黑" panose="020B0503020204020204" pitchFamily="34" charset="-122"/>
                </a:rPr>
                <a:t>APP</a:t>
              </a:r>
              <a:r>
                <a:rPr lang="zh-CN" altLang="en-US" sz="1800" dirty="0">
                  <a:latin typeface="微软雅黑" panose="020B0503020204020204" pitchFamily="34" charset="-122"/>
                </a:rPr>
                <a:t>完成小车命令式移动；</a:t>
              </a:r>
              <a:endParaRPr lang="en-US" altLang="zh-CN" sz="1800" dirty="0">
                <a:latin typeface="微软雅黑" panose="020B0503020204020204" pitchFamily="34" charset="-122"/>
              </a:endParaRPr>
            </a:p>
            <a:p>
              <a:pPr eaLnBrk="1" hangingPunct="1">
                <a:lnSpc>
                  <a:spcPct val="150000"/>
                </a:lnSpc>
                <a:spcBef>
                  <a:spcPct val="0"/>
                </a:spcBef>
                <a:buClrTx/>
                <a:buNone/>
              </a:pPr>
              <a:r>
                <a:rPr lang="zh-CN" altLang="en-US" sz="1800" b="1" dirty="0">
                  <a:latin typeface="微软雅黑" panose="020B0503020204020204" pitchFamily="34" charset="-122"/>
                </a:rPr>
                <a:t>优势</a:t>
              </a:r>
              <a:r>
                <a:rPr lang="en-US" altLang="zh-CN" sz="1800" b="1" dirty="0">
                  <a:latin typeface="微软雅黑" panose="020B0503020204020204" pitchFamily="34" charset="-122"/>
                </a:rPr>
                <a:t>:</a:t>
              </a:r>
              <a:r>
                <a:rPr lang="zh-CN" altLang="en-US" sz="1800" b="1" dirty="0">
                  <a:latin typeface="微软雅黑" panose="020B0503020204020204" pitchFamily="34" charset="-122"/>
                </a:rPr>
                <a:t>综合考量各个节点发生故障的可能性，从系统</a:t>
              </a:r>
              <a:r>
                <a:rPr lang="en-US" altLang="zh-CN" sz="1800" b="1" dirty="0">
                  <a:latin typeface="微软雅黑" panose="020B0503020204020204" pitchFamily="34" charset="-122"/>
                </a:rPr>
                <a:t>/</a:t>
              </a:r>
              <a:r>
                <a:rPr lang="zh-CN" altLang="en-US" sz="1800" b="1" dirty="0">
                  <a:latin typeface="微软雅黑" panose="020B0503020204020204" pitchFamily="34" charset="-122"/>
                </a:rPr>
                <a:t>网络</a:t>
              </a:r>
              <a:r>
                <a:rPr lang="en-US" altLang="zh-CN" sz="1800" b="1" dirty="0">
                  <a:latin typeface="微软雅黑" panose="020B0503020204020204" pitchFamily="34" charset="-122"/>
                </a:rPr>
                <a:t>/</a:t>
              </a:r>
              <a:r>
                <a:rPr lang="zh-CN" altLang="en-US" sz="1800" b="1" dirty="0">
                  <a:latin typeface="微软雅黑" panose="020B0503020204020204" pitchFamily="34" charset="-122"/>
                </a:rPr>
                <a:t>电源</a:t>
              </a:r>
              <a:r>
                <a:rPr lang="en-US" altLang="zh-CN" sz="1800" b="1" dirty="0">
                  <a:latin typeface="微软雅黑" panose="020B0503020204020204" pitchFamily="34" charset="-122"/>
                </a:rPr>
                <a:t>/</a:t>
              </a:r>
              <a:r>
                <a:rPr lang="zh-CN" altLang="en-US" sz="1800" b="1" dirty="0">
                  <a:latin typeface="微软雅黑" panose="020B0503020204020204" pitchFamily="34" charset="-122"/>
                </a:rPr>
                <a:t>设备等多个方面避免了故障发生，保证设备稳定运行。</a:t>
              </a:r>
              <a:endParaRPr lang="zh-CN" altLang="zh-CN" sz="1800" dirty="0">
                <a:latin typeface="微软雅黑" panose="020B0503020204020204" pitchFamily="34" charset="-122"/>
                <a:cs typeface="Times New Roman" panose="02020603050405020304" pitchFamily="18" charset="0"/>
              </a:endParaRPr>
            </a:p>
          </p:txBody>
        </p:sp>
      </p:grpSp>
      <p:sp>
        <p:nvSpPr>
          <p:cNvPr id="6" name="文本框 5"/>
          <p:cNvSpPr txBox="1"/>
          <p:nvPr/>
        </p:nvSpPr>
        <p:spPr>
          <a:xfrm>
            <a:off x="1351986" y="171670"/>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应急预案措施</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7" name="图片 6"/>
          <p:cNvPicPr>
            <a:picLocks noChangeAspect="1"/>
          </p:cNvPicPr>
          <p:nvPr/>
        </p:nvPicPr>
        <p:blipFill rotWithShape="1">
          <a:blip r:embed="rId1" cstate="screen"/>
          <a:srcRect t="16314" b="21836"/>
          <a:stretch>
            <a:fillRect/>
          </a:stretch>
        </p:blipFill>
        <p:spPr>
          <a:xfrm>
            <a:off x="0" y="201123"/>
            <a:ext cx="1170533" cy="731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7677150" y="-533400"/>
            <a:ext cx="2381250" cy="8191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10"/>
          <p:cNvSpPr/>
          <p:nvPr/>
        </p:nvSpPr>
        <p:spPr>
          <a:xfrm rot="16200000">
            <a:off x="6707874" y="1417415"/>
            <a:ext cx="6901544" cy="4066712"/>
          </a:xfrm>
          <a:custGeom>
            <a:avLst/>
            <a:gdLst>
              <a:gd name="connsiteX0" fmla="*/ 0 w 6858001"/>
              <a:gd name="connsiteY0" fmla="*/ 0 h 2063744"/>
              <a:gd name="connsiteX1" fmla="*/ 6858001 w 6858001"/>
              <a:gd name="connsiteY1" fmla="*/ 0 h 2063744"/>
              <a:gd name="connsiteX2" fmla="*/ 6858001 w 6858001"/>
              <a:gd name="connsiteY2" fmla="*/ 2063744 h 2063744"/>
              <a:gd name="connsiteX3" fmla="*/ 0 w 6858001"/>
              <a:gd name="connsiteY3" fmla="*/ 2063744 h 2063744"/>
              <a:gd name="connsiteX4" fmla="*/ 0 w 6858001"/>
              <a:gd name="connsiteY4" fmla="*/ 0 h 2063744"/>
              <a:gd name="connsiteX0-1" fmla="*/ 0 w 6901544"/>
              <a:gd name="connsiteY0-2" fmla="*/ 0 h 3936084"/>
              <a:gd name="connsiteX1-3" fmla="*/ 6901544 w 6901544"/>
              <a:gd name="connsiteY1-4" fmla="*/ 1872340 h 3936084"/>
              <a:gd name="connsiteX2-5" fmla="*/ 6901544 w 6901544"/>
              <a:gd name="connsiteY2-6" fmla="*/ 3936084 h 3936084"/>
              <a:gd name="connsiteX3-7" fmla="*/ 43543 w 6901544"/>
              <a:gd name="connsiteY3-8" fmla="*/ 3936084 h 3936084"/>
              <a:gd name="connsiteX4-9" fmla="*/ 0 w 6901544"/>
              <a:gd name="connsiteY4-10" fmla="*/ 0 h 3936084"/>
              <a:gd name="connsiteX0-11" fmla="*/ 0 w 6901544"/>
              <a:gd name="connsiteY0-12" fmla="*/ 0 h 4066712"/>
              <a:gd name="connsiteX1-13" fmla="*/ 6901544 w 6901544"/>
              <a:gd name="connsiteY1-14" fmla="*/ 2002968 h 4066712"/>
              <a:gd name="connsiteX2-15" fmla="*/ 6901544 w 6901544"/>
              <a:gd name="connsiteY2-16" fmla="*/ 4066712 h 4066712"/>
              <a:gd name="connsiteX3-17" fmla="*/ 43543 w 6901544"/>
              <a:gd name="connsiteY3-18" fmla="*/ 4066712 h 4066712"/>
              <a:gd name="connsiteX4-19" fmla="*/ 0 w 6901544"/>
              <a:gd name="connsiteY4-20" fmla="*/ 0 h 40667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01544" h="4066712">
                <a:moveTo>
                  <a:pt x="0" y="0"/>
                </a:moveTo>
                <a:lnTo>
                  <a:pt x="6901544" y="2002968"/>
                </a:lnTo>
                <a:lnTo>
                  <a:pt x="6901544" y="4066712"/>
                </a:lnTo>
                <a:lnTo>
                  <a:pt x="43543" y="4066712"/>
                </a:lnTo>
                <a:lnTo>
                  <a:pt x="0" y="0"/>
                </a:lnTo>
                <a:close/>
              </a:path>
            </a:pathLst>
          </a:custGeom>
          <a:gradFill>
            <a:gsLst>
              <a:gs pos="100000">
                <a:srgbClr val="00518E"/>
              </a:gs>
              <a:gs pos="0">
                <a:srgbClr val="0088EE"/>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06136" y="5745512"/>
            <a:ext cx="10979727" cy="1058985"/>
          </a:xfrm>
          <a:prstGeom prst="ellipse">
            <a:avLst/>
          </a:prstGeom>
          <a:gradFill flip="none" rotWithShape="1">
            <a:gsLst>
              <a:gs pos="0">
                <a:schemeClr val="tx1">
                  <a:alpha val="90000"/>
                </a:schemeClr>
              </a:gs>
              <a:gs pos="100000">
                <a:schemeClr val="tx1">
                  <a:alpha val="0"/>
                </a:schemeClr>
              </a:gs>
            </a:gsLst>
            <a:lin ang="5400000" scaled="1"/>
            <a:tileRect/>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01372" y="498764"/>
            <a:ext cx="10678981" cy="5860472"/>
            <a:chOff x="122622" y="498764"/>
            <a:chExt cx="11463241" cy="5860472"/>
          </a:xfrm>
        </p:grpSpPr>
        <p:sp>
          <p:nvSpPr>
            <p:cNvPr id="6" name="圆角矩形 5"/>
            <p:cNvSpPr/>
            <p:nvPr/>
          </p:nvSpPr>
          <p:spPr>
            <a:xfrm>
              <a:off x="606136" y="498764"/>
              <a:ext cx="10979727" cy="5860472"/>
            </a:xfrm>
            <a:prstGeom prst="roundRect">
              <a:avLst>
                <a:gd name="adj" fmla="val 2955"/>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22622" y="498764"/>
              <a:ext cx="5266232" cy="5860472"/>
            </a:xfrm>
            <a:custGeom>
              <a:avLst/>
              <a:gdLst>
                <a:gd name="connsiteX0" fmla="*/ 173177 w 5489863"/>
                <a:gd name="connsiteY0" fmla="*/ 0 h 5860472"/>
                <a:gd name="connsiteX1" fmla="*/ 5489863 w 5489863"/>
                <a:gd name="connsiteY1" fmla="*/ 0 h 5860472"/>
                <a:gd name="connsiteX2" fmla="*/ 5489863 w 5489863"/>
                <a:gd name="connsiteY2" fmla="*/ 5860472 h 5860472"/>
                <a:gd name="connsiteX3" fmla="*/ 173177 w 5489863"/>
                <a:gd name="connsiteY3" fmla="*/ 5860472 h 5860472"/>
                <a:gd name="connsiteX4" fmla="*/ 0 w 5489863"/>
                <a:gd name="connsiteY4" fmla="*/ 5687295 h 5860472"/>
                <a:gd name="connsiteX5" fmla="*/ 0 w 5489863"/>
                <a:gd name="connsiteY5" fmla="*/ 173177 h 5860472"/>
                <a:gd name="connsiteX6" fmla="*/ 173177 w 5489863"/>
                <a:gd name="connsiteY6" fmla="*/ 0 h 58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9863" h="5860472">
                  <a:moveTo>
                    <a:pt x="173177" y="0"/>
                  </a:moveTo>
                  <a:lnTo>
                    <a:pt x="5489863" y="0"/>
                  </a:lnTo>
                  <a:lnTo>
                    <a:pt x="5489863" y="5860472"/>
                  </a:lnTo>
                  <a:lnTo>
                    <a:pt x="173177" y="5860472"/>
                  </a:lnTo>
                  <a:cubicBezTo>
                    <a:pt x="77534" y="5860472"/>
                    <a:pt x="0" y="5782938"/>
                    <a:pt x="0" y="5687295"/>
                  </a:cubicBezTo>
                  <a:lnTo>
                    <a:pt x="0" y="173177"/>
                  </a:lnTo>
                  <a:cubicBezTo>
                    <a:pt x="0" y="77534"/>
                    <a:pt x="77534" y="0"/>
                    <a:pt x="173177" y="0"/>
                  </a:cubicBezTo>
                  <a:close/>
                </a:path>
              </a:pathLst>
            </a:custGeom>
            <a:blipFill>
              <a:blip r:embed="rId1" cstate="screen"/>
              <a:srcRect/>
              <a:stretch>
                <a:fillRect t="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898762" y="973667"/>
            <a:ext cx="4933488" cy="584775"/>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rPr>
              <a:t>青岛盈智科技有限公司</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279188" y="1611086"/>
            <a:ext cx="4563197" cy="0"/>
          </a:xfrm>
          <a:prstGeom prst="line">
            <a:avLst/>
          </a:prstGeom>
          <a:ln>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155453" y="1744628"/>
            <a:ext cx="4953636" cy="3669081"/>
          </a:xfrm>
          <a:prstGeom prst="rect">
            <a:avLst/>
          </a:prstGeom>
        </p:spPr>
        <p:txBody>
          <a:bodyPr wrap="square">
            <a:spAutoFit/>
          </a:bodyPr>
          <a:lstStyle/>
          <a:p>
            <a:pPr lvl="0" algn="just">
              <a:lnSpc>
                <a:spcPct val="150000"/>
              </a:lnSpc>
            </a:pPr>
            <a:r>
              <a:rPr lang="zh-CN" altLang="en-US"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盈智科技，是一家专业的智慧物流</a:t>
            </a:r>
            <a:r>
              <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zh-CN" altLang="en-US"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智能仓储系统综合解决方案提供商，为生产制造、流通配送企业提供生产自动化及物流系统的规划设计、系统集成、软件开发、现场安装调试、客户培训和售后服务等一系列业务。使客户实现物料出入库、存储、搬运输送、分拣与拣选、进出口等生产配送过程的自动化、信息化和智能化，提高效率，降低成本，提升管理水平，致力为客户创造价值，并为企业实现工业</a:t>
            </a:r>
            <a:r>
              <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4.0</a:t>
            </a:r>
            <a:r>
              <a:rPr lang="zh-CN" altLang="en-US"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和中国制造</a:t>
            </a:r>
            <a:r>
              <a:rPr lang="en-US" altLang="zh-CN"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2025</a:t>
            </a:r>
            <a:r>
              <a:rPr lang="zh-CN" altLang="en-US"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打下坚实的基础。</a:t>
            </a:r>
            <a:endParaRPr lang="zh-CN" altLang="en-US" sz="1600" dirty="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nSpc>
                <a:spcPct val="130000"/>
              </a:lnSpc>
            </a:pP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2" name="五边形 11"/>
          <p:cNvSpPr/>
          <p:nvPr/>
        </p:nvSpPr>
        <p:spPr>
          <a:xfrm flipH="1">
            <a:off x="6285958" y="5685981"/>
            <a:ext cx="1786576" cy="461822"/>
          </a:xfrm>
          <a:prstGeom prst="homePlate">
            <a:avLst>
              <a:gd name="adj" fmla="val 34532"/>
            </a:avLst>
          </a:prstGeom>
          <a:solidFill>
            <a:srgbClr val="008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中创大厦</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8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80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1" presetClass="entr" presetSubtype="0" fill="hold" grpId="0" nodeType="withEffect">
                                  <p:stCondLst>
                                    <p:cond delay="1000"/>
                                  </p:stCondLst>
                                  <p:iterate type="lt">
                                    <p:tmPct val="5000"/>
                                  </p:iterate>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8"/>
                                        </p:tgtEl>
                                        <p:attrNameLst>
                                          <p:attrName>ppt_y</p:attrName>
                                        </p:attrNameLst>
                                      </p:cBhvr>
                                      <p:tavLst>
                                        <p:tav tm="0">
                                          <p:val>
                                            <p:strVal val="#ppt_y"/>
                                          </p:val>
                                        </p:tav>
                                        <p:tav tm="100000">
                                          <p:val>
                                            <p:strVal val="#ppt_y"/>
                                          </p:val>
                                        </p:tav>
                                      </p:tavLst>
                                    </p:anim>
                                    <p:anim calcmode="lin" valueType="num">
                                      <p:cBhvr>
                                        <p:cTn id="2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8"/>
                                        </p:tgtEl>
                                      </p:cBhvr>
                                    </p:animEffect>
                                  </p:childTnLst>
                                </p:cTn>
                              </p:par>
                              <p:par>
                                <p:cTn id="26" presetID="22" presetClass="entr" presetSubtype="8" fill="hold" nodeType="withEffect">
                                  <p:stCondLst>
                                    <p:cond delay="150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P spid="10"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2110" y="190491"/>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方案实施计划</a:t>
            </a:r>
            <a:r>
              <a:rPr lang="en-US" altLang="zh-CN" sz="3800" b="1" dirty="0">
                <a:solidFill>
                  <a:schemeClr val="tx1">
                    <a:lumMod val="65000"/>
                    <a:lumOff val="35000"/>
                  </a:schemeClr>
                </a:solidFill>
                <a:latin typeface="Agency FB" panose="020B0503020202020204" pitchFamily="34" charset="0"/>
                <a:ea typeface="微软雅黑" panose="020B0503020204020204" pitchFamily="34" charset="-122"/>
              </a:rPr>
              <a:t>-</a:t>
            </a:r>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项目进度计划</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2" name="图片 1"/>
          <p:cNvPicPr>
            <a:picLocks noChangeAspect="1"/>
          </p:cNvPicPr>
          <p:nvPr/>
        </p:nvPicPr>
        <p:blipFill rotWithShape="1">
          <a:blip r:embed="rId1" cstate="screen"/>
          <a:srcRect t="16314" b="21836"/>
          <a:stretch>
            <a:fillRect/>
          </a:stretch>
        </p:blipFill>
        <p:spPr>
          <a:xfrm>
            <a:off x="0" y="190491"/>
            <a:ext cx="1170533" cy="731520"/>
          </a:xfrm>
          <a:prstGeom prst="rect">
            <a:avLst/>
          </a:prstGeom>
        </p:spPr>
      </p:pic>
      <p:sp>
        <p:nvSpPr>
          <p:cNvPr id="42" name="矩形 41"/>
          <p:cNvSpPr/>
          <p:nvPr/>
        </p:nvSpPr>
        <p:spPr>
          <a:xfrm>
            <a:off x="654264" y="5710274"/>
            <a:ext cx="11006539" cy="461665"/>
          </a:xfrm>
          <a:prstGeom prst="rect">
            <a:avLst/>
          </a:prstGeom>
        </p:spPr>
        <p:txBody>
          <a:bodyPr wrap="none">
            <a:spAutoFit/>
          </a:bodyPr>
          <a:lstStyle/>
          <a:p>
            <a:pPr marL="0" lvl="1">
              <a:spcBef>
                <a:spcPts val="475"/>
              </a:spcBef>
              <a:defRPr/>
            </a:pPr>
            <a:r>
              <a:rPr kumimoji="1" lang="zh-CN" altLang="en-US" sz="2400" b="1" dirty="0">
                <a:ln w="0"/>
                <a:solidFill>
                  <a:srgbClr val="00206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项目监控：始终</a:t>
            </a:r>
            <a:r>
              <a:rPr kumimoji="1" lang="en-US" altLang="zh-CN" sz="2400" b="1" dirty="0">
                <a:ln w="0"/>
                <a:solidFill>
                  <a:srgbClr val="00206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2400" b="1" dirty="0">
                <a:ln w="0"/>
                <a:solidFill>
                  <a:srgbClr val="00206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项目经理在项目全周期经行监控和测试，直至项目验收完成</a:t>
            </a:r>
            <a:endParaRPr kumimoji="1" lang="en-US" altLang="zh-CN" sz="2400" b="1" dirty="0">
              <a:ln w="0"/>
              <a:solidFill>
                <a:srgbClr val="00206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97685" y="1537921"/>
            <a:ext cx="11940153" cy="3480883"/>
            <a:chOff x="97685" y="1253111"/>
            <a:chExt cx="11940153" cy="3480883"/>
          </a:xfrm>
        </p:grpSpPr>
        <p:grpSp>
          <p:nvGrpSpPr>
            <p:cNvPr id="4" name="组合 3"/>
            <p:cNvGrpSpPr/>
            <p:nvPr/>
          </p:nvGrpSpPr>
          <p:grpSpPr>
            <a:xfrm>
              <a:off x="97685" y="1253111"/>
              <a:ext cx="11940153" cy="3480883"/>
              <a:chOff x="673204" y="1364462"/>
              <a:chExt cx="8103944" cy="2492543"/>
            </a:xfrm>
          </p:grpSpPr>
          <p:sp>
            <p:nvSpPr>
              <p:cNvPr id="6" name="原创设计师QQ598969553             _5"/>
              <p:cNvSpPr>
                <a:spLocks noChangeShapeType="1"/>
              </p:cNvSpPr>
              <p:nvPr/>
            </p:nvSpPr>
            <p:spPr bwMode="auto">
              <a:xfrm flipV="1">
                <a:off x="1522064"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原创设计师QQ598969553             _6"/>
              <p:cNvSpPr>
                <a:spLocks noChangeShapeType="1"/>
              </p:cNvSpPr>
              <p:nvPr/>
            </p:nvSpPr>
            <p:spPr bwMode="auto">
              <a:xfrm flipV="1">
                <a:off x="2902471"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原创设计师QQ598969553             _7"/>
              <p:cNvSpPr>
                <a:spLocks noChangeShapeType="1"/>
              </p:cNvSpPr>
              <p:nvPr/>
            </p:nvSpPr>
            <p:spPr bwMode="auto">
              <a:xfrm flipV="1">
                <a:off x="5350743"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原创设计师QQ598969553             _8"/>
              <p:cNvSpPr>
                <a:spLocks noChangeShapeType="1"/>
              </p:cNvSpPr>
              <p:nvPr/>
            </p:nvSpPr>
            <p:spPr bwMode="auto">
              <a:xfrm flipV="1">
                <a:off x="4126607"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原创设计师QQ598969553             _9"/>
              <p:cNvSpPr>
                <a:spLocks noChangeShapeType="1"/>
              </p:cNvSpPr>
              <p:nvPr/>
            </p:nvSpPr>
            <p:spPr bwMode="auto">
              <a:xfrm flipV="1">
                <a:off x="6573292"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原创设计师QQ598969553             _10"/>
              <p:cNvSpPr>
                <a:spLocks noChangeArrowheads="1"/>
              </p:cNvSpPr>
              <p:nvPr/>
            </p:nvSpPr>
            <p:spPr bwMode="auto">
              <a:xfrm>
                <a:off x="1283939" y="1724225"/>
                <a:ext cx="474663" cy="474663"/>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2" name="原创设计师QQ598969553             _11"/>
              <p:cNvSpPr>
                <a:spLocks noChangeArrowheads="1"/>
              </p:cNvSpPr>
              <p:nvPr/>
            </p:nvSpPr>
            <p:spPr bwMode="auto">
              <a:xfrm>
                <a:off x="3890070" y="1724225"/>
                <a:ext cx="473075" cy="474663"/>
              </a:xfrm>
              <a:prstGeom prst="ellipse">
                <a:avLst/>
              </a:pr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13" name="原创设计师QQ598969553             _12"/>
              <p:cNvSpPr>
                <a:spLocks noChangeArrowheads="1"/>
              </p:cNvSpPr>
              <p:nvPr/>
            </p:nvSpPr>
            <p:spPr bwMode="auto">
              <a:xfrm>
                <a:off x="5111030" y="3340300"/>
                <a:ext cx="476250" cy="477838"/>
              </a:xfrm>
              <a:prstGeom prst="ellipse">
                <a:avLst/>
              </a:prstGeom>
              <a:solidFill>
                <a:schemeClr val="tx2">
                  <a:lumMod val="60000"/>
                  <a:lumOff val="40000"/>
                </a:schemeClr>
              </a:solidFill>
              <a:ln>
                <a:noFill/>
              </a:ln>
            </p:spPr>
            <p:txBody>
              <a:bodyPr vert="horz" wrap="square" lIns="91440" tIns="45720" rIns="91440" bIns="45720" numCol="1" anchor="t" anchorCtr="0" compatLnSpc="1"/>
              <a:lstStyle/>
              <a:p>
                <a:endParaRPr lang="zh-CN" altLang="en-US"/>
              </a:p>
            </p:txBody>
          </p:sp>
          <p:sp>
            <p:nvSpPr>
              <p:cNvPr id="14" name="原创设计师QQ598969553             _13"/>
              <p:cNvSpPr>
                <a:spLocks noChangeShapeType="1"/>
              </p:cNvSpPr>
              <p:nvPr/>
            </p:nvSpPr>
            <p:spPr bwMode="auto">
              <a:xfrm flipV="1">
                <a:off x="7799016"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原创设计师QQ598969553             _14"/>
              <p:cNvSpPr>
                <a:spLocks noChangeArrowheads="1"/>
              </p:cNvSpPr>
              <p:nvPr/>
            </p:nvSpPr>
            <p:spPr bwMode="auto">
              <a:xfrm>
                <a:off x="7562478" y="3340300"/>
                <a:ext cx="473075" cy="477838"/>
              </a:xfrm>
              <a:prstGeom prst="ellipse">
                <a:avLst/>
              </a:pr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16" name="原创设计师QQ598969553             _15"/>
              <p:cNvSpPr>
                <a:spLocks noChangeArrowheads="1"/>
              </p:cNvSpPr>
              <p:nvPr/>
            </p:nvSpPr>
            <p:spPr bwMode="auto">
              <a:xfrm>
                <a:off x="2665932" y="3379167"/>
                <a:ext cx="473075" cy="477838"/>
              </a:xfrm>
              <a:prstGeom prst="ellipse">
                <a:avLst/>
              </a:prstGeom>
              <a:solidFill>
                <a:schemeClr val="tx2">
                  <a:lumMod val="60000"/>
                  <a:lumOff val="40000"/>
                </a:schemeClr>
              </a:solidFill>
              <a:ln>
                <a:noFill/>
              </a:ln>
            </p:spPr>
            <p:txBody>
              <a:bodyPr vert="horz" wrap="square" lIns="91440" tIns="45720" rIns="91440" bIns="45720" numCol="1" anchor="t" anchorCtr="0" compatLnSpc="1"/>
              <a:lstStyle/>
              <a:p>
                <a:endParaRPr lang="zh-CN" altLang="en-US"/>
              </a:p>
            </p:txBody>
          </p:sp>
          <p:sp>
            <p:nvSpPr>
              <p:cNvPr id="17" name="原创设计师QQ598969553             _16"/>
              <p:cNvSpPr>
                <a:spLocks noChangeArrowheads="1"/>
              </p:cNvSpPr>
              <p:nvPr/>
            </p:nvSpPr>
            <p:spPr bwMode="auto">
              <a:xfrm>
                <a:off x="6336755" y="1724225"/>
                <a:ext cx="473075" cy="474663"/>
              </a:xfrm>
              <a:prstGeom prst="ellipse">
                <a:avLst/>
              </a:prstGeom>
              <a:solidFill>
                <a:schemeClr val="accent5"/>
              </a:solidFill>
              <a:ln>
                <a:noFill/>
              </a:ln>
            </p:spPr>
            <p:txBody>
              <a:bodyPr vert="horz" wrap="square" lIns="91440" tIns="45720" rIns="91440" bIns="45720" numCol="1" anchor="t" anchorCtr="0" compatLnSpc="1"/>
              <a:lstStyle/>
              <a:p>
                <a:endParaRPr lang="zh-CN" altLang="en-US"/>
              </a:p>
            </p:txBody>
          </p:sp>
          <p:sp>
            <p:nvSpPr>
              <p:cNvPr id="18" name="原创设计师QQ598969553             _17"/>
              <p:cNvSpPr/>
              <p:nvPr/>
            </p:nvSpPr>
            <p:spPr bwMode="auto">
              <a:xfrm>
                <a:off x="673204" y="2525813"/>
                <a:ext cx="1466021" cy="515568"/>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原创设计师QQ598969553             _18"/>
              <p:cNvSpPr/>
              <p:nvPr/>
            </p:nvSpPr>
            <p:spPr bwMode="auto">
              <a:xfrm>
                <a:off x="2032442" y="2525813"/>
                <a:ext cx="1466021" cy="515568"/>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原创设计师QQ598969553             _19"/>
              <p:cNvSpPr/>
              <p:nvPr/>
            </p:nvSpPr>
            <p:spPr bwMode="auto">
              <a:xfrm>
                <a:off x="3358265" y="2529327"/>
                <a:ext cx="1466021" cy="515568"/>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21" name="原创设计师QQ598969553             _20"/>
              <p:cNvSpPr/>
              <p:nvPr/>
            </p:nvSpPr>
            <p:spPr bwMode="auto">
              <a:xfrm>
                <a:off x="4689721" y="2532841"/>
                <a:ext cx="1466021" cy="515568"/>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原创设计师QQ598969553             _21"/>
              <p:cNvSpPr/>
              <p:nvPr/>
            </p:nvSpPr>
            <p:spPr bwMode="auto">
              <a:xfrm>
                <a:off x="5996738" y="2532841"/>
                <a:ext cx="1466021" cy="515568"/>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23" name="原创设计师QQ598969553             _22"/>
              <p:cNvSpPr/>
              <p:nvPr/>
            </p:nvSpPr>
            <p:spPr bwMode="auto">
              <a:xfrm>
                <a:off x="7311127" y="2525813"/>
                <a:ext cx="1466021" cy="515568"/>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24" name="原创设计师QQ598969553             _23"/>
              <p:cNvSpPr>
                <a:spLocks noEditPoints="1"/>
              </p:cNvSpPr>
              <p:nvPr/>
            </p:nvSpPr>
            <p:spPr bwMode="auto">
              <a:xfrm>
                <a:off x="1433164" y="1842106"/>
                <a:ext cx="177800" cy="238900"/>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5" name="原创设计师QQ598969553             _24"/>
              <p:cNvSpPr>
                <a:spLocks noEditPoints="1"/>
              </p:cNvSpPr>
              <p:nvPr/>
            </p:nvSpPr>
            <p:spPr bwMode="auto">
              <a:xfrm>
                <a:off x="4027320" y="1843147"/>
                <a:ext cx="198574" cy="235232"/>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原创设计师QQ598969553             _25"/>
              <p:cNvSpPr>
                <a:spLocks noEditPoints="1"/>
              </p:cNvSpPr>
              <p:nvPr/>
            </p:nvSpPr>
            <p:spPr bwMode="auto">
              <a:xfrm>
                <a:off x="5247424" y="3444313"/>
                <a:ext cx="203462" cy="268226"/>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原创设计师QQ598969553             _26"/>
              <p:cNvSpPr>
                <a:spLocks noEditPoints="1"/>
              </p:cNvSpPr>
              <p:nvPr/>
            </p:nvSpPr>
            <p:spPr bwMode="auto">
              <a:xfrm>
                <a:off x="2784853" y="3469546"/>
                <a:ext cx="235234" cy="219346"/>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原创设计师QQ598969553             _27"/>
              <p:cNvSpPr>
                <a:spLocks noChangeArrowheads="1"/>
              </p:cNvSpPr>
              <p:nvPr/>
            </p:nvSpPr>
            <p:spPr bwMode="auto">
              <a:xfrm>
                <a:off x="788639" y="3256550"/>
                <a:ext cx="1466850" cy="3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合同签署</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现场勘查及沟通规划</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原创设计师QQ598969553             _28"/>
              <p:cNvSpPr>
                <a:spLocks noEditPoints="1"/>
              </p:cNvSpPr>
              <p:nvPr/>
            </p:nvSpPr>
            <p:spPr bwMode="auto">
              <a:xfrm>
                <a:off x="7678865" y="3466897"/>
                <a:ext cx="240302" cy="24564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原创设计师QQ598969553             _29"/>
              <p:cNvSpPr>
                <a:spLocks noEditPoints="1"/>
              </p:cNvSpPr>
              <p:nvPr/>
            </p:nvSpPr>
            <p:spPr bwMode="auto">
              <a:xfrm>
                <a:off x="6455817" y="1856177"/>
                <a:ext cx="238125" cy="224829"/>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原创设计师QQ598969553             _30"/>
              <p:cNvSpPr>
                <a:spLocks noChangeArrowheads="1"/>
              </p:cNvSpPr>
              <p:nvPr/>
            </p:nvSpPr>
            <p:spPr bwMode="auto">
              <a:xfrm>
                <a:off x="3438755" y="3247923"/>
                <a:ext cx="1602881" cy="3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定制设备生产</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软件开发工作</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原创设计师QQ598969553             _31"/>
              <p:cNvSpPr>
                <a:spLocks noChangeArrowheads="1"/>
              </p:cNvSpPr>
              <p:nvPr/>
            </p:nvSpPr>
            <p:spPr bwMode="auto">
              <a:xfrm>
                <a:off x="5841454" y="3256550"/>
                <a:ext cx="1466850" cy="35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完成设备运输至项目实施地</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原创设计师QQ598969553             _32"/>
              <p:cNvSpPr>
                <a:spLocks noChangeArrowheads="1"/>
              </p:cNvSpPr>
              <p:nvPr/>
            </p:nvSpPr>
            <p:spPr bwMode="auto">
              <a:xfrm>
                <a:off x="2086923" y="1364462"/>
                <a:ext cx="2056848" cy="106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项目实施进度计划</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关键设备</a:t>
                </a:r>
                <a:r>
                  <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AGV</a:t>
                </a: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进场计划</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软件对接进度计划</a:t>
                </a:r>
                <a:endPar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测试上线计划</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完工验收计划</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原创设计师QQ598969553             _33"/>
              <p:cNvSpPr>
                <a:spLocks noChangeArrowheads="1"/>
              </p:cNvSpPr>
              <p:nvPr/>
            </p:nvSpPr>
            <p:spPr bwMode="auto">
              <a:xfrm>
                <a:off x="4754752" y="2207070"/>
                <a:ext cx="1262941" cy="17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lvl="1" indent="-285750">
                  <a:spcBef>
                    <a:spcPts val="475"/>
                  </a:spcBef>
                  <a:buFont typeface="Arial" panose="020B0604020202020204" pitchFamily="34" charset="0"/>
                  <a:buChar char="•"/>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整体实施测试</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原创设计师QQ598969553             _34"/>
              <p:cNvSpPr>
                <a:spLocks noChangeArrowheads="1"/>
              </p:cNvSpPr>
              <p:nvPr/>
            </p:nvSpPr>
            <p:spPr bwMode="auto">
              <a:xfrm>
                <a:off x="7227380" y="1724225"/>
                <a:ext cx="1466850" cy="17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原创设计师QQ598969553             _35"/>
              <p:cNvSpPr>
                <a:spLocks noChangeArrowheads="1"/>
              </p:cNvSpPr>
              <p:nvPr/>
            </p:nvSpPr>
            <p:spPr bwMode="auto">
              <a:xfrm>
                <a:off x="1050962" y="2580023"/>
                <a:ext cx="853254"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启动阶段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   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原创设计师QQ598969553             _36"/>
              <p:cNvSpPr>
                <a:spLocks noChangeArrowheads="1"/>
              </p:cNvSpPr>
              <p:nvPr/>
            </p:nvSpPr>
            <p:spPr bwMode="auto">
              <a:xfrm>
                <a:off x="2275045" y="2580023"/>
                <a:ext cx="1055438"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   规划阶段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原创设计师QQ598969553             _37"/>
              <p:cNvSpPr>
                <a:spLocks noChangeArrowheads="1"/>
              </p:cNvSpPr>
              <p:nvPr/>
            </p:nvSpPr>
            <p:spPr bwMode="auto">
              <a:xfrm>
                <a:off x="3608076" y="2580023"/>
                <a:ext cx="1004834"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   生产阶段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15</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20</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原创设计师QQ598969553             _38"/>
              <p:cNvSpPr>
                <a:spLocks noChangeArrowheads="1"/>
              </p:cNvSpPr>
              <p:nvPr/>
            </p:nvSpPr>
            <p:spPr bwMode="auto">
              <a:xfrm>
                <a:off x="4939157" y="2580023"/>
                <a:ext cx="1037814"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 内测试阶段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22</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lang="en-US" altLang="zh-CN" sz="1050" dirty="0">
                  <a:solidFill>
                    <a:schemeClr val="bg1"/>
                  </a:solidFill>
                </a:endParaRPr>
              </a:p>
            </p:txBody>
          </p:sp>
          <p:sp>
            <p:nvSpPr>
              <p:cNvPr id="40" name="原创设计师QQ598969553             _39"/>
              <p:cNvSpPr>
                <a:spLocks noChangeArrowheads="1"/>
              </p:cNvSpPr>
              <p:nvPr/>
            </p:nvSpPr>
            <p:spPr bwMode="auto">
              <a:xfrm>
                <a:off x="6243700" y="2580023"/>
                <a:ext cx="1089694"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  实施阶段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22</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原创设计师QQ598969553             _40"/>
              <p:cNvSpPr>
                <a:spLocks noChangeArrowheads="1"/>
              </p:cNvSpPr>
              <p:nvPr/>
            </p:nvSpPr>
            <p:spPr bwMode="auto">
              <a:xfrm>
                <a:off x="7608377" y="2575927"/>
                <a:ext cx="1085853" cy="42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lvl="1">
                  <a:spcBef>
                    <a:spcPts val="475"/>
                  </a:spcBef>
                  <a:defRPr/>
                </a:pPr>
                <a:r>
                  <a:rPr kumimoji="1" lang="zh-CN" altLang="en-US"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验收阶段</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marL="0" lvl="1">
                  <a:spcBef>
                    <a:spcPts val="475"/>
                  </a:spcBef>
                  <a:defRPr/>
                </a:pP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24</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30</a:t>
                </a:r>
                <a:r>
                  <a:rPr kumimoji="1" lang="zh-CN" altLang="en-US" sz="14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kumimoji="1" lang="en-US" altLang="zh-CN" sz="2000" dirty="0">
                  <a:ln w="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3" name="矩形 42"/>
            <p:cNvSpPr/>
            <p:nvPr/>
          </p:nvSpPr>
          <p:spPr>
            <a:xfrm>
              <a:off x="9841123" y="2283060"/>
              <a:ext cx="1826141" cy="338554"/>
            </a:xfrm>
            <a:prstGeom prst="rect">
              <a:avLst/>
            </a:prstGeom>
          </p:spPr>
          <p:txBody>
            <a:bodyPr wrap="none">
              <a:spAutoFit/>
            </a:bodyPr>
            <a:lstStyle/>
            <a:p>
              <a:pPr marL="0" lvl="1">
                <a:spcBef>
                  <a:spcPts val="475"/>
                </a:spcBef>
                <a:defRPr/>
              </a:pPr>
              <a:r>
                <a:rPr kumimoji="1" lang="zh-CN" altLang="en-US"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项目整体实施完毕</a:t>
              </a:r>
              <a:endParaRPr kumimoji="1" lang="en-US" altLang="zh-CN" sz="160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20656" y="3077765"/>
            <a:ext cx="4365202" cy="1569660"/>
          </a:xfrm>
          <a:prstGeom prst="rect">
            <a:avLst/>
          </a:prstGeom>
          <a:noFill/>
        </p:spPr>
        <p:txBody>
          <a:bodyPr wrap="square" rtlCol="0">
            <a:spAutoFit/>
          </a:bodyPr>
          <a:lstStyle/>
          <a:p>
            <a:pPr algn="ctr"/>
            <a:r>
              <a:rPr lang="zh-CN" altLang="en-US" sz="48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智能化集成项目案例展示</a:t>
            </a:r>
            <a:endParaRPr lang="zh-CN" altLang="en-US" sz="48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screen"/>
          <a:srcRect/>
          <a:stretch>
            <a:fillRect/>
          </a:stretch>
        </p:blipFill>
        <p:spPr>
          <a:xfrm>
            <a:off x="4717048" y="360684"/>
            <a:ext cx="3030582" cy="27170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drap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600" fill="hold"/>
                                        <p:tgtEl>
                                          <p:spTgt spid="6"/>
                                        </p:tgtEl>
                                        <p:attrNameLst>
                                          <p:attrName>ppt_w</p:attrName>
                                        </p:attrNameLst>
                                      </p:cBhvr>
                                      <p:tavLst>
                                        <p:tav tm="0">
                                          <p:val>
                                            <p:strVal val="#ppt_w+.3"/>
                                          </p:val>
                                        </p:tav>
                                        <p:tav tm="100000">
                                          <p:val>
                                            <p:strVal val="#ppt_w"/>
                                          </p:val>
                                        </p:tav>
                                      </p:tavLst>
                                    </p:anim>
                                    <p:anim calcmode="lin" valueType="num">
                                      <p:cBhvr>
                                        <p:cTn id="12" dur="600" fill="hold"/>
                                        <p:tgtEl>
                                          <p:spTgt spid="6"/>
                                        </p:tgtEl>
                                        <p:attrNameLst>
                                          <p:attrName>ppt_h</p:attrName>
                                        </p:attrNameLst>
                                      </p:cBhvr>
                                      <p:tavLst>
                                        <p:tav tm="0">
                                          <p:val>
                                            <p:strVal val="#ppt_h"/>
                                          </p:val>
                                        </p:tav>
                                        <p:tav tm="100000">
                                          <p:val>
                                            <p:strVal val="#ppt_h"/>
                                          </p:val>
                                        </p:tav>
                                      </p:tavLst>
                                    </p:anim>
                                    <p:animEffect transition="in" filter="fade">
                                      <p:cBhvr>
                                        <p:cTn id="13" dur="6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8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800" fill="hold"/>
                                        <p:tgtEl>
                                          <p:spTgt spid="19"/>
                                        </p:tgtEl>
                                        <p:attrNameLst>
                                          <p:attrName>ppt_w</p:attrName>
                                        </p:attrNameLst>
                                      </p:cBhvr>
                                      <p:tavLst>
                                        <p:tav tm="0">
                                          <p:val>
                                            <p:strVal val="#ppt_w*0.70"/>
                                          </p:val>
                                        </p:tav>
                                        <p:tav tm="100000">
                                          <p:val>
                                            <p:strVal val="#ppt_w"/>
                                          </p:val>
                                        </p:tav>
                                      </p:tavLst>
                                    </p:anim>
                                    <p:anim calcmode="lin" valueType="num">
                                      <p:cBhvr>
                                        <p:cTn id="29" dur="800" fill="hold"/>
                                        <p:tgtEl>
                                          <p:spTgt spid="19"/>
                                        </p:tgtEl>
                                        <p:attrNameLst>
                                          <p:attrName>ppt_h</p:attrName>
                                        </p:attrNameLst>
                                      </p:cBhvr>
                                      <p:tavLst>
                                        <p:tav tm="0">
                                          <p:val>
                                            <p:strVal val="#ppt_h"/>
                                          </p:val>
                                        </p:tav>
                                        <p:tav tm="100000">
                                          <p:val>
                                            <p:strVal val="#ppt_h"/>
                                          </p:val>
                                        </p:tav>
                                      </p:tavLst>
                                    </p:anim>
                                    <p:animEffect transition="in" filter="fade">
                                      <p:cBhvr>
                                        <p:cTn id="30" dur="8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800" fill="hold"/>
                                        <p:tgtEl>
                                          <p:spTgt spid="20"/>
                                        </p:tgtEl>
                                        <p:attrNameLst>
                                          <p:attrName>ppt_w</p:attrName>
                                        </p:attrNameLst>
                                      </p:cBhvr>
                                      <p:tavLst>
                                        <p:tav tm="0">
                                          <p:val>
                                            <p:strVal val="#ppt_w*0.70"/>
                                          </p:val>
                                        </p:tav>
                                        <p:tav tm="100000">
                                          <p:val>
                                            <p:strVal val="#ppt_w"/>
                                          </p:val>
                                        </p:tav>
                                      </p:tavLst>
                                    </p:anim>
                                    <p:anim calcmode="lin" valueType="num">
                                      <p:cBhvr>
                                        <p:cTn id="34" dur="800" fill="hold"/>
                                        <p:tgtEl>
                                          <p:spTgt spid="20"/>
                                        </p:tgtEl>
                                        <p:attrNameLst>
                                          <p:attrName>ppt_h</p:attrName>
                                        </p:attrNameLst>
                                      </p:cBhvr>
                                      <p:tavLst>
                                        <p:tav tm="0">
                                          <p:val>
                                            <p:strVal val="#ppt_h"/>
                                          </p:val>
                                        </p:tav>
                                        <p:tav tm="100000">
                                          <p:val>
                                            <p:strVal val="#ppt_h"/>
                                          </p:val>
                                        </p:tav>
                                      </p:tavLst>
                                    </p:anim>
                                    <p:animEffect transition="in" filter="fade">
                                      <p:cBhvr>
                                        <p:cTn id="35" dur="800"/>
                                        <p:tgtEl>
                                          <p:spTgt spid="2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rot="10800000">
            <a:off x="1509040" y="0"/>
            <a:ext cx="9207414" cy="7261019"/>
          </a:xfrm>
          <a:prstGeom prst="triangle">
            <a:avLst/>
          </a:prstGeom>
          <a:gradFill flip="none" rotWithShape="1">
            <a:gsLst>
              <a:gs pos="0">
                <a:schemeClr val="tx1">
                  <a:alpha val="19000"/>
                </a:schemeClr>
              </a:gs>
              <a:gs pos="100000">
                <a:schemeClr val="tx1">
                  <a:alpha val="22000"/>
                </a:schemeClr>
              </a:gs>
            </a:gsLst>
            <a:lin ang="54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2940551" y="1077509"/>
            <a:ext cx="6259287" cy="4936109"/>
          </a:xfrm>
          <a:prstGeom prst="triangle">
            <a:avLst/>
          </a:prstGeom>
          <a:gradFill flip="none" rotWithShape="1">
            <a:gsLst>
              <a:gs pos="0">
                <a:schemeClr val="tx1">
                  <a:alpha val="19000"/>
                </a:schemeClr>
              </a:gs>
              <a:gs pos="100000">
                <a:schemeClr val="tx1">
                  <a:alpha val="22000"/>
                </a:schemeClr>
              </a:gs>
            </a:gsLst>
            <a:lin ang="5400000" scaled="1"/>
            <a:tileRect/>
          </a:gra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345543" y="6278978"/>
            <a:ext cx="5500913" cy="400110"/>
          </a:xfrm>
          <a:prstGeom prst="rect">
            <a:avLst/>
          </a:prstGeom>
          <a:noFill/>
        </p:spPr>
        <p:txBody>
          <a:bodyPr wrap="square" rtlCol="0">
            <a:spAutoFit/>
          </a:bodyPr>
          <a:lstStyle/>
          <a:p>
            <a:pPr algn="ctr"/>
            <a:r>
              <a:rPr lang="en-US" altLang="zh-CN" sz="2000" dirty="0">
                <a:solidFill>
                  <a:schemeClr val="bg1">
                    <a:lumMod val="85000"/>
                  </a:schemeClr>
                </a:solidFill>
              </a:rPr>
              <a:t>www.cmlog.com</a:t>
            </a:r>
            <a:endParaRPr lang="zh-CN" altLang="en-US" sz="2000" dirty="0">
              <a:solidFill>
                <a:schemeClr val="bg1">
                  <a:lumMod val="85000"/>
                </a:schemeClr>
              </a:solidFill>
            </a:endParaRPr>
          </a:p>
        </p:txBody>
      </p:sp>
      <p:grpSp>
        <p:nvGrpSpPr>
          <p:cNvPr id="3" name="组合 2"/>
          <p:cNvGrpSpPr/>
          <p:nvPr/>
        </p:nvGrpSpPr>
        <p:grpSpPr>
          <a:xfrm>
            <a:off x="9950495" y="-885376"/>
            <a:ext cx="2313066" cy="7743376"/>
            <a:chOff x="9950495" y="-885376"/>
            <a:chExt cx="2313066" cy="7743376"/>
          </a:xfrm>
        </p:grpSpPr>
        <p:sp>
          <p:nvSpPr>
            <p:cNvPr id="17" name="等腰三角形 1"/>
            <p:cNvSpPr/>
            <p:nvPr/>
          </p:nvSpPr>
          <p:spPr>
            <a:xfrm rot="5400000" flipV="1">
              <a:off x="7199560" y="1865559"/>
              <a:ext cx="7743376" cy="2241505"/>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gradFill flip="none" rotWithShape="1">
              <a:gsLst>
                <a:gs pos="0">
                  <a:schemeClr val="tx1">
                    <a:alpha val="13000"/>
                  </a:schemeClr>
                </a:gs>
                <a:gs pos="100000">
                  <a:schemeClr val="tx1">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1"/>
            <p:cNvSpPr/>
            <p:nvPr/>
          </p:nvSpPr>
          <p:spPr>
            <a:xfrm rot="5400000" flipV="1">
              <a:off x="9336422" y="2635860"/>
              <a:ext cx="4449010" cy="1287872"/>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solidFill>
              <a:srgbClr val="0070C0"/>
            </a:solidFill>
            <a:ln>
              <a:noFill/>
            </a:ln>
            <a:effectLst>
              <a:outerShdw blurRad="1270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
            <p:cNvSpPr/>
            <p:nvPr/>
          </p:nvSpPr>
          <p:spPr>
            <a:xfrm rot="5400000" flipV="1">
              <a:off x="10157688" y="2845149"/>
              <a:ext cx="3266251" cy="945494"/>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10450" y="-771079"/>
            <a:ext cx="2313717" cy="7629079"/>
            <a:chOff x="-110450" y="-771079"/>
            <a:chExt cx="2313717" cy="7629079"/>
          </a:xfrm>
        </p:grpSpPr>
        <p:sp>
          <p:nvSpPr>
            <p:cNvPr id="18" name="等腰三角形 1"/>
            <p:cNvSpPr/>
            <p:nvPr/>
          </p:nvSpPr>
          <p:spPr>
            <a:xfrm rot="5400000">
              <a:off x="-2715482" y="1939251"/>
              <a:ext cx="7629079" cy="2208419"/>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gradFill flip="none" rotWithShape="1">
              <a:gsLst>
                <a:gs pos="0">
                  <a:schemeClr val="tx1">
                    <a:alpha val="12000"/>
                  </a:schemeClr>
                </a:gs>
                <a:gs pos="100000">
                  <a:schemeClr val="tx1">
                    <a:alpha val="1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1564783" y="2642292"/>
              <a:ext cx="4404575" cy="1275009"/>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solidFill>
              <a:srgbClr val="0070C0"/>
            </a:solidFill>
            <a:ln>
              <a:noFill/>
            </a:ln>
            <a:effectLst>
              <a:outerShdw blurRad="1270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
            <p:cNvSpPr/>
            <p:nvPr/>
          </p:nvSpPr>
          <p:spPr>
            <a:xfrm rot="5400000">
              <a:off x="-1278300" y="2833570"/>
              <a:ext cx="3287282" cy="951582"/>
            </a:xfrm>
            <a:custGeom>
              <a:avLst/>
              <a:gdLst>
                <a:gd name="connsiteX0" fmla="*/ 0 w 4404575"/>
                <a:gd name="connsiteY0" fmla="*/ 2253803 h 2253803"/>
                <a:gd name="connsiteX1" fmla="*/ 2202288 w 4404575"/>
                <a:gd name="connsiteY1" fmla="*/ 0 h 2253803"/>
                <a:gd name="connsiteX2" fmla="*/ 4404575 w 4404575"/>
                <a:gd name="connsiteY2" fmla="*/ 2253803 h 2253803"/>
                <a:gd name="connsiteX3" fmla="*/ 0 w 4404575"/>
                <a:gd name="connsiteY3" fmla="*/ 2253803 h 2253803"/>
                <a:gd name="connsiteX0-1" fmla="*/ 0 w 4404575"/>
                <a:gd name="connsiteY0-2" fmla="*/ 1815921 h 1815921"/>
                <a:gd name="connsiteX1-3" fmla="*/ 1455314 w 4404575"/>
                <a:gd name="connsiteY1-4" fmla="*/ 0 h 1815921"/>
                <a:gd name="connsiteX2-5" fmla="*/ 4404575 w 4404575"/>
                <a:gd name="connsiteY2-6" fmla="*/ 1815921 h 1815921"/>
                <a:gd name="connsiteX3-7" fmla="*/ 0 w 4404575"/>
                <a:gd name="connsiteY3-8" fmla="*/ 1815921 h 1815921"/>
                <a:gd name="connsiteX0-9" fmla="*/ 0 w 4404575"/>
                <a:gd name="connsiteY0-10" fmla="*/ 1854558 h 1854558"/>
                <a:gd name="connsiteX1-11" fmla="*/ 1519709 w 4404575"/>
                <a:gd name="connsiteY1-12" fmla="*/ 0 h 1854558"/>
                <a:gd name="connsiteX2-13" fmla="*/ 4404575 w 4404575"/>
                <a:gd name="connsiteY2-14" fmla="*/ 1854558 h 1854558"/>
                <a:gd name="connsiteX3-15" fmla="*/ 0 w 4404575"/>
                <a:gd name="connsiteY3-16" fmla="*/ 1854558 h 1854558"/>
                <a:gd name="connsiteX0-17" fmla="*/ 0 w 4404575"/>
                <a:gd name="connsiteY0-18" fmla="*/ 1326524 h 1326524"/>
                <a:gd name="connsiteX1-19" fmla="*/ 2318202 w 4404575"/>
                <a:gd name="connsiteY1-20" fmla="*/ 0 h 1326524"/>
                <a:gd name="connsiteX2-21" fmla="*/ 4404575 w 4404575"/>
                <a:gd name="connsiteY2-22" fmla="*/ 1326524 h 1326524"/>
                <a:gd name="connsiteX3-23" fmla="*/ 0 w 4404575"/>
                <a:gd name="connsiteY3-24" fmla="*/ 1326524 h 1326524"/>
                <a:gd name="connsiteX0-25" fmla="*/ 0 w 4404575"/>
                <a:gd name="connsiteY0-26" fmla="*/ 1275009 h 1275009"/>
                <a:gd name="connsiteX1-27" fmla="*/ 2369721 w 4404575"/>
                <a:gd name="connsiteY1-28" fmla="*/ 0 h 1275009"/>
                <a:gd name="connsiteX2-29" fmla="*/ 4404575 w 4404575"/>
                <a:gd name="connsiteY2-30" fmla="*/ 1275009 h 1275009"/>
                <a:gd name="connsiteX3-31" fmla="*/ 0 w 4404575"/>
                <a:gd name="connsiteY3-32" fmla="*/ 1275009 h 1275009"/>
              </a:gdLst>
              <a:ahLst/>
              <a:cxnLst>
                <a:cxn ang="0">
                  <a:pos x="connsiteX0-1" y="connsiteY0-2"/>
                </a:cxn>
                <a:cxn ang="0">
                  <a:pos x="connsiteX1-3" y="connsiteY1-4"/>
                </a:cxn>
                <a:cxn ang="0">
                  <a:pos x="connsiteX2-5" y="connsiteY2-6"/>
                </a:cxn>
                <a:cxn ang="0">
                  <a:pos x="connsiteX3-7" y="connsiteY3-8"/>
                </a:cxn>
              </a:cxnLst>
              <a:rect l="l" t="t" r="r" b="b"/>
              <a:pathLst>
                <a:path w="4404575" h="1275009">
                  <a:moveTo>
                    <a:pt x="0" y="1275009"/>
                  </a:moveTo>
                  <a:lnTo>
                    <a:pt x="2369721" y="0"/>
                  </a:lnTo>
                  <a:lnTo>
                    <a:pt x="4404575" y="1275009"/>
                  </a:lnTo>
                  <a:lnTo>
                    <a:pt x="0" y="1275009"/>
                  </a:lnTo>
                  <a:close/>
                </a:path>
              </a:pathLst>
            </a:cu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5686424" y="4877520"/>
            <a:ext cx="819150" cy="706164"/>
            <a:chOff x="5686424" y="4775920"/>
            <a:chExt cx="819150" cy="706164"/>
          </a:xfrm>
          <a:effectLst>
            <a:outerShdw blurRad="50800" dist="38100" dir="2700000" algn="tl" rotWithShape="0">
              <a:prstClr val="black">
                <a:alpha val="40000"/>
              </a:prstClr>
            </a:outerShdw>
          </a:effectLst>
        </p:grpSpPr>
        <p:sp>
          <p:nvSpPr>
            <p:cNvPr id="5" name="等腰三角形 4"/>
            <p:cNvSpPr/>
            <p:nvPr/>
          </p:nvSpPr>
          <p:spPr>
            <a:xfrm rot="10800000">
              <a:off x="5686424" y="4775920"/>
              <a:ext cx="819150" cy="70616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5884246" y="4879774"/>
              <a:ext cx="423508" cy="3650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2036545" y="1250221"/>
            <a:ext cx="8542418" cy="830997"/>
          </a:xfrm>
          <a:prstGeom prst="rect">
            <a:avLst/>
          </a:prstGeom>
          <a:noFill/>
          <a:effectLst/>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物流行业智能化建设的领跑者</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036545" y="1250221"/>
            <a:ext cx="8096190" cy="48833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800" fill="hold"/>
                                        <p:tgtEl>
                                          <p:spTgt spid="16"/>
                                        </p:tgtEl>
                                        <p:attrNameLst>
                                          <p:attrName>ppt_x</p:attrName>
                                        </p:attrNameLst>
                                      </p:cBhvr>
                                      <p:tavLst>
                                        <p:tav tm="0">
                                          <p:val>
                                            <p:strVal val="#ppt_x"/>
                                          </p:val>
                                        </p:tav>
                                        <p:tav tm="100000">
                                          <p:val>
                                            <p:strVal val="#ppt_x"/>
                                          </p:val>
                                        </p:tav>
                                      </p:tavLst>
                                    </p:anim>
                                    <p:anim calcmode="lin" valueType="num">
                                      <p:cBhvr additive="base">
                                        <p:cTn id="8" dur="8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6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2" presetClass="entr" presetSubtype="2" decel="5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800" fill="hold"/>
                                        <p:tgtEl>
                                          <p:spTgt spid="3"/>
                                        </p:tgtEl>
                                        <p:attrNameLst>
                                          <p:attrName>ppt_x</p:attrName>
                                        </p:attrNameLst>
                                      </p:cBhvr>
                                      <p:tavLst>
                                        <p:tav tm="0">
                                          <p:val>
                                            <p:strVal val="1+#ppt_w/2"/>
                                          </p:val>
                                        </p:tav>
                                        <p:tav tm="100000">
                                          <p:val>
                                            <p:strVal val="#ppt_x"/>
                                          </p:val>
                                        </p:tav>
                                      </p:tavLst>
                                    </p:anim>
                                    <p:anim calcmode="lin" valueType="num">
                                      <p:cBhvr additive="base">
                                        <p:cTn id="20" dur="8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decel="5000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800" fill="hold"/>
                                        <p:tgtEl>
                                          <p:spTgt spid="4"/>
                                        </p:tgtEl>
                                        <p:attrNameLst>
                                          <p:attrName>ppt_x</p:attrName>
                                        </p:attrNameLst>
                                      </p:cBhvr>
                                      <p:tavLst>
                                        <p:tav tm="0">
                                          <p:val>
                                            <p:strVal val="0-#ppt_w/2"/>
                                          </p:val>
                                        </p:tav>
                                        <p:tav tm="100000">
                                          <p:val>
                                            <p:strVal val="#ppt_x"/>
                                          </p:val>
                                        </p:tav>
                                      </p:tavLst>
                                    </p:anim>
                                    <p:anim calcmode="lin" valueType="num">
                                      <p:cBhvr additive="base">
                                        <p:cTn id="24" dur="800" fill="hold"/>
                                        <p:tgtEl>
                                          <p:spTgt spid="4"/>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2200"/>
                            </p:stCondLst>
                            <p:childTnLst>
                              <p:par>
                                <p:cTn id="32" presetID="10" presetClass="exit" presetSubtype="0" fill="hold" grpId="1" nodeType="afterEffect">
                                  <p:stCondLst>
                                    <p:cond delay="2000"/>
                                  </p:stCondLst>
                                  <p:iterate type="lt">
                                    <p:tmPct val="0"/>
                                  </p:iterate>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par>
                          <p:cTn id="35" fill="hold">
                            <p:stCondLst>
                              <p:cond delay="4699"/>
                            </p:stCondLst>
                            <p:childTnLst>
                              <p:par>
                                <p:cTn id="36" presetID="53"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0" grpId="0"/>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76430" y="248368"/>
            <a:ext cx="6992260"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科技团队</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6" name="图片 5"/>
          <p:cNvPicPr>
            <a:picLocks noChangeAspect="1"/>
          </p:cNvPicPr>
          <p:nvPr/>
        </p:nvPicPr>
        <p:blipFill rotWithShape="1">
          <a:blip r:embed="rId1" cstate="screen"/>
          <a:srcRect t="11045" b="22687"/>
          <a:stretch>
            <a:fillRect/>
          </a:stretch>
        </p:blipFill>
        <p:spPr>
          <a:xfrm>
            <a:off x="130629" y="195943"/>
            <a:ext cx="1162594" cy="858985"/>
          </a:xfrm>
          <a:prstGeom prst="rect">
            <a:avLst/>
          </a:prstGeom>
        </p:spPr>
      </p:pic>
      <p:sp>
        <p:nvSpPr>
          <p:cNvPr id="4" name="Text Box 10"/>
          <p:cNvSpPr txBox="1">
            <a:spLocks noChangeArrowheads="1"/>
          </p:cNvSpPr>
          <p:nvPr/>
        </p:nvSpPr>
        <p:spPr bwMode="auto">
          <a:xfrm>
            <a:off x="5807364" y="1402252"/>
            <a:ext cx="5784108" cy="4720157"/>
          </a:xfrm>
          <a:prstGeom prst="rect">
            <a:avLst/>
          </a:prstGeom>
          <a:noFill/>
          <a:ln>
            <a:noFill/>
          </a:ln>
        </p:spPr>
        <p:txBody>
          <a:bodyPr wrap="square" lIns="87269" tIns="43634" rIns="87269" bIns="43634">
            <a:spAutoFit/>
          </a:bodyPr>
          <a:lstStyle>
            <a:lvl1pPr marL="285750" indent="-285750" defTabSz="8731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873125">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873125">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873125">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873125"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chemeClr val="tx1">
                  <a:lumMod val="65000"/>
                  <a:lumOff val="35000"/>
                </a:schemeClr>
              </a:buClr>
              <a:buSzPct val="55000"/>
              <a:buFont typeface="Wingdings" panose="05000000000000000000" pitchFamily="2" charset="2"/>
              <a:buChar char="l"/>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产品团队：多名业务专家和设计师组成</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buClr>
                <a:schemeClr val="tx1">
                  <a:lumMod val="65000"/>
                  <a:lumOff val="35000"/>
                </a:schemeClr>
              </a:buClr>
              <a:buSzPct val="55000"/>
              <a:buFont typeface="Wingdings" panose="05000000000000000000" pitchFamily="2" charset="2"/>
              <a:buChar char="l"/>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研发团队：</a:t>
            </a:r>
            <a:r>
              <a:rPr lang="en-US" altLang="en-US" sz="1600" b="1" dirty="0" err="1">
                <a:solidFill>
                  <a:schemeClr val="tx1">
                    <a:lumMod val="65000"/>
                    <a:lumOff val="35000"/>
                  </a:schemeClr>
                </a:solidFill>
                <a:latin typeface="微软雅黑" panose="020B0503020204020204" pitchFamily="34" charset="-122"/>
                <a:ea typeface="微软雅黑" panose="020B0503020204020204" pitchFamily="34" charset="-122"/>
              </a:rPr>
              <a:t>项目经理、架构师、软件工程师、测试工程师。规模</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约</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1500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人，研发团队</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100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多人。</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spcBef>
                <a:spcPct val="50000"/>
              </a:spcBef>
              <a:buClr>
                <a:schemeClr val="tx1">
                  <a:lumMod val="65000"/>
                  <a:lumOff val="35000"/>
                </a:schemeClr>
              </a:buClr>
              <a:buSzPct val="55000"/>
              <a:buFont typeface="Wingdings" panose="05000000000000000000" pitchFamily="2" charset="2"/>
              <a:buChar char="l"/>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售后服务团队</a:t>
            </a:r>
            <a:r>
              <a:rPr lang="zh-CN" altLang="zh-CN" sz="1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客服、运维工程师，为客户解决上线后的使用疑问和提供系统运维技术支持；</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buClr>
                <a:schemeClr val="tx1">
                  <a:lumMod val="65000"/>
                  <a:lumOff val="35000"/>
                </a:schemeClr>
              </a:buClr>
              <a:buSzPct val="55000"/>
              <a:buFont typeface="Wingdings" panose="05000000000000000000" pitchFamily="2" charset="2"/>
              <a:buChar char="l"/>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团队核心人员具有数十年物流行业信息化建设的经验：</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1">
              <a:spcBef>
                <a:spcPct val="50000"/>
              </a:spcBef>
              <a:buClr>
                <a:schemeClr val="tx1">
                  <a:lumMod val="65000"/>
                  <a:lumOff val="35000"/>
                </a:schemeClr>
              </a:buClr>
              <a:buSzPct val="55000"/>
              <a:buFont typeface="Wingdings" panose="05000000000000000000" pitchFamily="2" charset="2"/>
              <a:buChar char="Ø"/>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公司技术</a:t>
            </a:r>
            <a:r>
              <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rPr>
              <a:t>CTO</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从事物流行业信息化建设</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年之久，是电商协会、物流协会外聘专家，在进出口物流、内物流运输等领域有精湛的行业见解。</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lvl="1">
              <a:spcBef>
                <a:spcPct val="50000"/>
              </a:spcBef>
              <a:buClr>
                <a:schemeClr val="tx1">
                  <a:lumMod val="65000"/>
                  <a:lumOff val="35000"/>
                </a:schemeClr>
              </a:buClr>
              <a:buSzPct val="55000"/>
              <a:buFont typeface="Wingdings" panose="05000000000000000000" pitchFamily="2" charset="2"/>
              <a:buChar char="Ø"/>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首席架构师，前</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朗讯系统架构师，在朗讯从事技术研究</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余年，是山东大学物流学院外聘讲师，拥有丰富的互联网建设的技术经验，参与过众多国际项目的开发，并多次获得技术创新奖。</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lvl="1">
              <a:spcBef>
                <a:spcPct val="50000"/>
              </a:spcBef>
              <a:buClr>
                <a:schemeClr val="tx1">
                  <a:lumMod val="65000"/>
                  <a:lumOff val="35000"/>
                </a:schemeClr>
              </a:buClr>
              <a:buSzPct val="55000"/>
              <a:buFont typeface="Wingdings" panose="05000000000000000000" pitchFamily="2" charset="2"/>
              <a:buChar char="Ø"/>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智能研发总监，</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从事物流行业</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18</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年，负责中创物流整体信息化建设和实施，所负责的智能化项目多次获得物流行业技术奖。</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cstate="screen"/>
          <a:stretch>
            <a:fillRect/>
          </a:stretch>
        </p:blipFill>
        <p:spPr>
          <a:xfrm>
            <a:off x="252967" y="1715255"/>
            <a:ext cx="5283200" cy="35133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3752" y="1204869"/>
            <a:ext cx="11536037" cy="5048676"/>
            <a:chOff x="-177801" y="684213"/>
            <a:chExt cx="10882314" cy="4872038"/>
          </a:xfrm>
          <a:solidFill>
            <a:schemeClr val="tx1">
              <a:alpha val="8000"/>
            </a:schemeClr>
          </a:solidFill>
        </p:grpSpPr>
        <p:sp>
          <p:nvSpPr>
            <p:cNvPr id="3" name="Freeform 141"/>
            <p:cNvSpPr/>
            <p:nvPr/>
          </p:nvSpPr>
          <p:spPr bwMode="auto">
            <a:xfrm>
              <a:off x="5048250" y="1098551"/>
              <a:ext cx="4883150" cy="2771775"/>
            </a:xfrm>
            <a:custGeom>
              <a:avLst/>
              <a:gdLst>
                <a:gd name="T0" fmla="*/ 430 w 1828"/>
                <a:gd name="T1" fmla="*/ 679 h 1038"/>
                <a:gd name="T2" fmla="*/ 320 w 1828"/>
                <a:gd name="T3" fmla="*/ 638 h 1038"/>
                <a:gd name="T4" fmla="*/ 221 w 1828"/>
                <a:gd name="T5" fmla="*/ 574 h 1038"/>
                <a:gd name="T6" fmla="*/ 240 w 1828"/>
                <a:gd name="T7" fmla="*/ 677 h 1038"/>
                <a:gd name="T8" fmla="*/ 169 w 1828"/>
                <a:gd name="T9" fmla="*/ 589 h 1038"/>
                <a:gd name="T10" fmla="*/ 44 w 1828"/>
                <a:gd name="T11" fmla="*/ 683 h 1038"/>
                <a:gd name="T12" fmla="*/ 74 w 1828"/>
                <a:gd name="T13" fmla="*/ 548 h 1038"/>
                <a:gd name="T14" fmla="*/ 108 w 1828"/>
                <a:gd name="T15" fmla="*/ 497 h 1038"/>
                <a:gd name="T16" fmla="*/ 181 w 1828"/>
                <a:gd name="T17" fmla="*/ 386 h 1038"/>
                <a:gd name="T18" fmla="*/ 197 w 1828"/>
                <a:gd name="T19" fmla="*/ 437 h 1038"/>
                <a:gd name="T20" fmla="*/ 319 w 1828"/>
                <a:gd name="T21" fmla="*/ 385 h 1038"/>
                <a:gd name="T22" fmla="*/ 365 w 1828"/>
                <a:gd name="T23" fmla="*/ 342 h 1038"/>
                <a:gd name="T24" fmla="*/ 298 w 1828"/>
                <a:gd name="T25" fmla="*/ 288 h 1038"/>
                <a:gd name="T26" fmla="*/ 269 w 1828"/>
                <a:gd name="T27" fmla="*/ 321 h 1038"/>
                <a:gd name="T28" fmla="*/ 191 w 1828"/>
                <a:gd name="T29" fmla="*/ 357 h 1038"/>
                <a:gd name="T30" fmla="*/ 147 w 1828"/>
                <a:gd name="T31" fmla="*/ 330 h 1038"/>
                <a:gd name="T32" fmla="*/ 240 w 1828"/>
                <a:gd name="T33" fmla="*/ 182 h 1038"/>
                <a:gd name="T34" fmla="*/ 300 w 1828"/>
                <a:gd name="T35" fmla="*/ 137 h 1038"/>
                <a:gd name="T36" fmla="*/ 466 w 1828"/>
                <a:gd name="T37" fmla="*/ 199 h 1038"/>
                <a:gd name="T38" fmla="*/ 414 w 1828"/>
                <a:gd name="T39" fmla="*/ 229 h 1038"/>
                <a:gd name="T40" fmla="*/ 462 w 1828"/>
                <a:gd name="T41" fmla="*/ 229 h 1038"/>
                <a:gd name="T42" fmla="*/ 517 w 1828"/>
                <a:gd name="T43" fmla="*/ 193 h 1038"/>
                <a:gd name="T44" fmla="*/ 622 w 1828"/>
                <a:gd name="T45" fmla="*/ 165 h 1038"/>
                <a:gd name="T46" fmla="*/ 714 w 1828"/>
                <a:gd name="T47" fmla="*/ 163 h 1038"/>
                <a:gd name="T48" fmla="*/ 736 w 1828"/>
                <a:gd name="T49" fmla="*/ 94 h 1038"/>
                <a:gd name="T50" fmla="*/ 755 w 1828"/>
                <a:gd name="T51" fmla="*/ 184 h 1038"/>
                <a:gd name="T52" fmla="*/ 763 w 1828"/>
                <a:gd name="T53" fmla="*/ 137 h 1038"/>
                <a:gd name="T54" fmla="*/ 781 w 1828"/>
                <a:gd name="T55" fmla="*/ 123 h 1038"/>
                <a:gd name="T56" fmla="*/ 830 w 1828"/>
                <a:gd name="T57" fmla="*/ 105 h 1038"/>
                <a:gd name="T58" fmla="*/ 935 w 1828"/>
                <a:gd name="T59" fmla="*/ 30 h 1038"/>
                <a:gd name="T60" fmla="*/ 1062 w 1828"/>
                <a:gd name="T61" fmla="*/ 20 h 1038"/>
                <a:gd name="T62" fmla="*/ 1098 w 1828"/>
                <a:gd name="T63" fmla="*/ 77 h 1038"/>
                <a:gd name="T64" fmla="*/ 1243 w 1828"/>
                <a:gd name="T65" fmla="*/ 88 h 1038"/>
                <a:gd name="T66" fmla="*/ 1344 w 1828"/>
                <a:gd name="T67" fmla="*/ 115 h 1038"/>
                <a:gd name="T68" fmla="*/ 1466 w 1828"/>
                <a:gd name="T69" fmla="*/ 128 h 1038"/>
                <a:gd name="T70" fmla="*/ 1636 w 1828"/>
                <a:gd name="T71" fmla="*/ 158 h 1038"/>
                <a:gd name="T72" fmla="*/ 1812 w 1828"/>
                <a:gd name="T73" fmla="*/ 229 h 1038"/>
                <a:gd name="T74" fmla="*/ 1741 w 1828"/>
                <a:gd name="T75" fmla="*/ 215 h 1038"/>
                <a:gd name="T76" fmla="*/ 1753 w 1828"/>
                <a:gd name="T77" fmla="*/ 285 h 1038"/>
                <a:gd name="T78" fmla="*/ 1622 w 1828"/>
                <a:gd name="T79" fmla="*/ 344 h 1038"/>
                <a:gd name="T80" fmla="*/ 1628 w 1828"/>
                <a:gd name="T81" fmla="*/ 427 h 1038"/>
                <a:gd name="T82" fmla="*/ 1566 w 1828"/>
                <a:gd name="T83" fmla="*/ 392 h 1038"/>
                <a:gd name="T84" fmla="*/ 1604 w 1828"/>
                <a:gd name="T85" fmla="*/ 303 h 1038"/>
                <a:gd name="T86" fmla="*/ 1546 w 1828"/>
                <a:gd name="T87" fmla="*/ 344 h 1038"/>
                <a:gd name="T88" fmla="*/ 1424 w 1828"/>
                <a:gd name="T89" fmla="*/ 367 h 1038"/>
                <a:gd name="T90" fmla="*/ 1448 w 1828"/>
                <a:gd name="T91" fmla="*/ 480 h 1038"/>
                <a:gd name="T92" fmla="*/ 1371 w 1828"/>
                <a:gd name="T93" fmla="*/ 624 h 1038"/>
                <a:gd name="T94" fmla="*/ 1334 w 1828"/>
                <a:gd name="T95" fmla="*/ 660 h 1038"/>
                <a:gd name="T96" fmla="*/ 1300 w 1828"/>
                <a:gd name="T97" fmla="*/ 661 h 1038"/>
                <a:gd name="T98" fmla="*/ 1280 w 1828"/>
                <a:gd name="T99" fmla="*/ 830 h 1038"/>
                <a:gd name="T100" fmla="*/ 1192 w 1828"/>
                <a:gd name="T101" fmla="*/ 965 h 1038"/>
                <a:gd name="T102" fmla="*/ 1177 w 1828"/>
                <a:gd name="T103" fmla="*/ 1027 h 1038"/>
                <a:gd name="T104" fmla="*/ 1044 w 1828"/>
                <a:gd name="T105" fmla="*/ 849 h 1038"/>
                <a:gd name="T106" fmla="*/ 902 w 1828"/>
                <a:gd name="T107" fmla="*/ 969 h 1038"/>
                <a:gd name="T108" fmla="*/ 782 w 1828"/>
                <a:gd name="T109" fmla="*/ 820 h 1038"/>
                <a:gd name="T110" fmla="*/ 608 w 1828"/>
                <a:gd name="T111" fmla="*/ 774 h 1038"/>
                <a:gd name="T112" fmla="*/ 661 w 1828"/>
                <a:gd name="T113" fmla="*/ 797 h 1038"/>
                <a:gd name="T114" fmla="*/ 633 w 1828"/>
                <a:gd name="T115" fmla="*/ 887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8" h="1038">
                  <a:moveTo>
                    <a:pt x="541" y="926"/>
                  </a:moveTo>
                  <a:cubicBezTo>
                    <a:pt x="521" y="908"/>
                    <a:pt x="526" y="906"/>
                    <a:pt x="517" y="886"/>
                  </a:cubicBezTo>
                  <a:cubicBezTo>
                    <a:pt x="509" y="866"/>
                    <a:pt x="505" y="870"/>
                    <a:pt x="499" y="853"/>
                  </a:cubicBezTo>
                  <a:cubicBezTo>
                    <a:pt x="493" y="837"/>
                    <a:pt x="481" y="821"/>
                    <a:pt x="472" y="810"/>
                  </a:cubicBezTo>
                  <a:cubicBezTo>
                    <a:pt x="462" y="799"/>
                    <a:pt x="452" y="786"/>
                    <a:pt x="452" y="786"/>
                  </a:cubicBezTo>
                  <a:cubicBezTo>
                    <a:pt x="433" y="766"/>
                    <a:pt x="433" y="766"/>
                    <a:pt x="433" y="766"/>
                  </a:cubicBezTo>
                  <a:cubicBezTo>
                    <a:pt x="433" y="766"/>
                    <a:pt x="423" y="765"/>
                    <a:pt x="423" y="755"/>
                  </a:cubicBezTo>
                  <a:cubicBezTo>
                    <a:pt x="423" y="745"/>
                    <a:pt x="426" y="730"/>
                    <a:pt x="426" y="730"/>
                  </a:cubicBezTo>
                  <a:cubicBezTo>
                    <a:pt x="426" y="730"/>
                    <a:pt x="440" y="714"/>
                    <a:pt x="446" y="708"/>
                  </a:cubicBezTo>
                  <a:cubicBezTo>
                    <a:pt x="452" y="702"/>
                    <a:pt x="456" y="693"/>
                    <a:pt x="451" y="688"/>
                  </a:cubicBezTo>
                  <a:cubicBezTo>
                    <a:pt x="446" y="683"/>
                    <a:pt x="442" y="679"/>
                    <a:pt x="442" y="679"/>
                  </a:cubicBezTo>
                  <a:cubicBezTo>
                    <a:pt x="442" y="679"/>
                    <a:pt x="435" y="679"/>
                    <a:pt x="430" y="679"/>
                  </a:cubicBezTo>
                  <a:cubicBezTo>
                    <a:pt x="425" y="679"/>
                    <a:pt x="404" y="680"/>
                    <a:pt x="404" y="680"/>
                  </a:cubicBezTo>
                  <a:cubicBezTo>
                    <a:pt x="404" y="680"/>
                    <a:pt x="395" y="672"/>
                    <a:pt x="392" y="672"/>
                  </a:cubicBezTo>
                  <a:cubicBezTo>
                    <a:pt x="388" y="672"/>
                    <a:pt x="387" y="677"/>
                    <a:pt x="382" y="677"/>
                  </a:cubicBezTo>
                  <a:cubicBezTo>
                    <a:pt x="377" y="677"/>
                    <a:pt x="378" y="676"/>
                    <a:pt x="372" y="676"/>
                  </a:cubicBezTo>
                  <a:cubicBezTo>
                    <a:pt x="366" y="676"/>
                    <a:pt x="366" y="678"/>
                    <a:pt x="362" y="675"/>
                  </a:cubicBezTo>
                  <a:cubicBezTo>
                    <a:pt x="359" y="672"/>
                    <a:pt x="349" y="662"/>
                    <a:pt x="349" y="662"/>
                  </a:cubicBezTo>
                  <a:cubicBezTo>
                    <a:pt x="350" y="651"/>
                    <a:pt x="350" y="651"/>
                    <a:pt x="350" y="651"/>
                  </a:cubicBezTo>
                  <a:cubicBezTo>
                    <a:pt x="350" y="651"/>
                    <a:pt x="348" y="644"/>
                    <a:pt x="351" y="641"/>
                  </a:cubicBezTo>
                  <a:cubicBezTo>
                    <a:pt x="353" y="638"/>
                    <a:pt x="354" y="634"/>
                    <a:pt x="354" y="634"/>
                  </a:cubicBezTo>
                  <a:cubicBezTo>
                    <a:pt x="350" y="629"/>
                    <a:pt x="349" y="625"/>
                    <a:pt x="344" y="628"/>
                  </a:cubicBezTo>
                  <a:cubicBezTo>
                    <a:pt x="339" y="631"/>
                    <a:pt x="339" y="632"/>
                    <a:pt x="334" y="632"/>
                  </a:cubicBezTo>
                  <a:cubicBezTo>
                    <a:pt x="330" y="632"/>
                    <a:pt x="316" y="632"/>
                    <a:pt x="320" y="638"/>
                  </a:cubicBezTo>
                  <a:cubicBezTo>
                    <a:pt x="324" y="644"/>
                    <a:pt x="329" y="651"/>
                    <a:pt x="329" y="651"/>
                  </a:cubicBezTo>
                  <a:cubicBezTo>
                    <a:pt x="329" y="651"/>
                    <a:pt x="341" y="658"/>
                    <a:pt x="332" y="665"/>
                  </a:cubicBezTo>
                  <a:cubicBezTo>
                    <a:pt x="323" y="671"/>
                    <a:pt x="326" y="669"/>
                    <a:pt x="323" y="675"/>
                  </a:cubicBezTo>
                  <a:cubicBezTo>
                    <a:pt x="321" y="682"/>
                    <a:pt x="311" y="677"/>
                    <a:pt x="307" y="675"/>
                  </a:cubicBezTo>
                  <a:cubicBezTo>
                    <a:pt x="304" y="674"/>
                    <a:pt x="302" y="665"/>
                    <a:pt x="301" y="661"/>
                  </a:cubicBezTo>
                  <a:cubicBezTo>
                    <a:pt x="300" y="658"/>
                    <a:pt x="295" y="661"/>
                    <a:pt x="289" y="657"/>
                  </a:cubicBezTo>
                  <a:cubicBezTo>
                    <a:pt x="283" y="652"/>
                    <a:pt x="278" y="646"/>
                    <a:pt x="284" y="643"/>
                  </a:cubicBezTo>
                  <a:cubicBezTo>
                    <a:pt x="291" y="641"/>
                    <a:pt x="296" y="637"/>
                    <a:pt x="285" y="629"/>
                  </a:cubicBezTo>
                  <a:cubicBezTo>
                    <a:pt x="274" y="621"/>
                    <a:pt x="277" y="613"/>
                    <a:pt x="278" y="610"/>
                  </a:cubicBezTo>
                  <a:cubicBezTo>
                    <a:pt x="280" y="606"/>
                    <a:pt x="283" y="610"/>
                    <a:pt x="266" y="603"/>
                  </a:cubicBezTo>
                  <a:cubicBezTo>
                    <a:pt x="250" y="596"/>
                    <a:pt x="255" y="596"/>
                    <a:pt x="248" y="589"/>
                  </a:cubicBezTo>
                  <a:cubicBezTo>
                    <a:pt x="240" y="581"/>
                    <a:pt x="225" y="574"/>
                    <a:pt x="221" y="574"/>
                  </a:cubicBezTo>
                  <a:cubicBezTo>
                    <a:pt x="217" y="574"/>
                    <a:pt x="214" y="577"/>
                    <a:pt x="218" y="585"/>
                  </a:cubicBezTo>
                  <a:cubicBezTo>
                    <a:pt x="221" y="592"/>
                    <a:pt x="217" y="592"/>
                    <a:pt x="236" y="606"/>
                  </a:cubicBezTo>
                  <a:cubicBezTo>
                    <a:pt x="255" y="619"/>
                    <a:pt x="256" y="612"/>
                    <a:pt x="257" y="616"/>
                  </a:cubicBezTo>
                  <a:cubicBezTo>
                    <a:pt x="259" y="619"/>
                    <a:pt x="268" y="622"/>
                    <a:pt x="273" y="628"/>
                  </a:cubicBezTo>
                  <a:cubicBezTo>
                    <a:pt x="277" y="635"/>
                    <a:pt x="277" y="639"/>
                    <a:pt x="277" y="639"/>
                  </a:cubicBezTo>
                  <a:cubicBezTo>
                    <a:pt x="277" y="639"/>
                    <a:pt x="268" y="639"/>
                    <a:pt x="266" y="639"/>
                  </a:cubicBezTo>
                  <a:cubicBezTo>
                    <a:pt x="264" y="638"/>
                    <a:pt x="262" y="643"/>
                    <a:pt x="262" y="643"/>
                  </a:cubicBezTo>
                  <a:cubicBezTo>
                    <a:pt x="262" y="643"/>
                    <a:pt x="267" y="649"/>
                    <a:pt x="263" y="651"/>
                  </a:cubicBezTo>
                  <a:cubicBezTo>
                    <a:pt x="258" y="653"/>
                    <a:pt x="257" y="660"/>
                    <a:pt x="252" y="660"/>
                  </a:cubicBezTo>
                  <a:cubicBezTo>
                    <a:pt x="247" y="660"/>
                    <a:pt x="253" y="664"/>
                    <a:pt x="247" y="667"/>
                  </a:cubicBezTo>
                  <a:cubicBezTo>
                    <a:pt x="240" y="670"/>
                    <a:pt x="245" y="671"/>
                    <a:pt x="243" y="673"/>
                  </a:cubicBezTo>
                  <a:cubicBezTo>
                    <a:pt x="242" y="675"/>
                    <a:pt x="242" y="678"/>
                    <a:pt x="240" y="677"/>
                  </a:cubicBezTo>
                  <a:cubicBezTo>
                    <a:pt x="238" y="677"/>
                    <a:pt x="237" y="679"/>
                    <a:pt x="225" y="671"/>
                  </a:cubicBezTo>
                  <a:cubicBezTo>
                    <a:pt x="213" y="662"/>
                    <a:pt x="213" y="662"/>
                    <a:pt x="213" y="662"/>
                  </a:cubicBezTo>
                  <a:cubicBezTo>
                    <a:pt x="213" y="662"/>
                    <a:pt x="207" y="654"/>
                    <a:pt x="219" y="657"/>
                  </a:cubicBezTo>
                  <a:cubicBezTo>
                    <a:pt x="231" y="661"/>
                    <a:pt x="236" y="663"/>
                    <a:pt x="240" y="660"/>
                  </a:cubicBezTo>
                  <a:cubicBezTo>
                    <a:pt x="244" y="657"/>
                    <a:pt x="244" y="657"/>
                    <a:pt x="244" y="653"/>
                  </a:cubicBezTo>
                  <a:cubicBezTo>
                    <a:pt x="244" y="650"/>
                    <a:pt x="246" y="650"/>
                    <a:pt x="243" y="646"/>
                  </a:cubicBezTo>
                  <a:cubicBezTo>
                    <a:pt x="240" y="641"/>
                    <a:pt x="251" y="636"/>
                    <a:pt x="241" y="632"/>
                  </a:cubicBezTo>
                  <a:cubicBezTo>
                    <a:pt x="232" y="628"/>
                    <a:pt x="228" y="627"/>
                    <a:pt x="223" y="622"/>
                  </a:cubicBezTo>
                  <a:cubicBezTo>
                    <a:pt x="218" y="617"/>
                    <a:pt x="223" y="621"/>
                    <a:pt x="211" y="611"/>
                  </a:cubicBezTo>
                  <a:cubicBezTo>
                    <a:pt x="198" y="601"/>
                    <a:pt x="198" y="602"/>
                    <a:pt x="195" y="598"/>
                  </a:cubicBezTo>
                  <a:cubicBezTo>
                    <a:pt x="192" y="594"/>
                    <a:pt x="188" y="581"/>
                    <a:pt x="186" y="581"/>
                  </a:cubicBezTo>
                  <a:cubicBezTo>
                    <a:pt x="185" y="581"/>
                    <a:pt x="178" y="585"/>
                    <a:pt x="169" y="589"/>
                  </a:cubicBezTo>
                  <a:cubicBezTo>
                    <a:pt x="160" y="593"/>
                    <a:pt x="165" y="600"/>
                    <a:pt x="158" y="599"/>
                  </a:cubicBezTo>
                  <a:cubicBezTo>
                    <a:pt x="150" y="597"/>
                    <a:pt x="153" y="598"/>
                    <a:pt x="145" y="597"/>
                  </a:cubicBezTo>
                  <a:cubicBezTo>
                    <a:pt x="138" y="596"/>
                    <a:pt x="131" y="596"/>
                    <a:pt x="130" y="597"/>
                  </a:cubicBezTo>
                  <a:cubicBezTo>
                    <a:pt x="128" y="598"/>
                    <a:pt x="128" y="606"/>
                    <a:pt x="128" y="606"/>
                  </a:cubicBezTo>
                  <a:cubicBezTo>
                    <a:pt x="128" y="606"/>
                    <a:pt x="128" y="606"/>
                    <a:pt x="123" y="613"/>
                  </a:cubicBezTo>
                  <a:cubicBezTo>
                    <a:pt x="117" y="619"/>
                    <a:pt x="112" y="617"/>
                    <a:pt x="108" y="622"/>
                  </a:cubicBezTo>
                  <a:cubicBezTo>
                    <a:pt x="103" y="628"/>
                    <a:pt x="96" y="630"/>
                    <a:pt x="96" y="637"/>
                  </a:cubicBezTo>
                  <a:cubicBezTo>
                    <a:pt x="96" y="644"/>
                    <a:pt x="98" y="641"/>
                    <a:pt x="90" y="655"/>
                  </a:cubicBezTo>
                  <a:cubicBezTo>
                    <a:pt x="82" y="670"/>
                    <a:pt x="85" y="675"/>
                    <a:pt x="79" y="675"/>
                  </a:cubicBezTo>
                  <a:cubicBezTo>
                    <a:pt x="73" y="676"/>
                    <a:pt x="68" y="677"/>
                    <a:pt x="65" y="678"/>
                  </a:cubicBezTo>
                  <a:cubicBezTo>
                    <a:pt x="61" y="679"/>
                    <a:pt x="52" y="680"/>
                    <a:pt x="52" y="680"/>
                  </a:cubicBezTo>
                  <a:cubicBezTo>
                    <a:pt x="52" y="680"/>
                    <a:pt x="47" y="687"/>
                    <a:pt x="44" y="683"/>
                  </a:cubicBezTo>
                  <a:cubicBezTo>
                    <a:pt x="41" y="679"/>
                    <a:pt x="42" y="671"/>
                    <a:pt x="40" y="675"/>
                  </a:cubicBezTo>
                  <a:cubicBezTo>
                    <a:pt x="37" y="678"/>
                    <a:pt x="41" y="695"/>
                    <a:pt x="39" y="695"/>
                  </a:cubicBezTo>
                  <a:cubicBezTo>
                    <a:pt x="37" y="695"/>
                    <a:pt x="33" y="695"/>
                    <a:pt x="31" y="694"/>
                  </a:cubicBezTo>
                  <a:cubicBezTo>
                    <a:pt x="30" y="694"/>
                    <a:pt x="30" y="679"/>
                    <a:pt x="27" y="680"/>
                  </a:cubicBezTo>
                  <a:cubicBezTo>
                    <a:pt x="25" y="681"/>
                    <a:pt x="24" y="680"/>
                    <a:pt x="14" y="676"/>
                  </a:cubicBezTo>
                  <a:cubicBezTo>
                    <a:pt x="5" y="672"/>
                    <a:pt x="5" y="671"/>
                    <a:pt x="3" y="670"/>
                  </a:cubicBezTo>
                  <a:cubicBezTo>
                    <a:pt x="0" y="669"/>
                    <a:pt x="10" y="638"/>
                    <a:pt x="7" y="618"/>
                  </a:cubicBezTo>
                  <a:cubicBezTo>
                    <a:pt x="4" y="599"/>
                    <a:pt x="5" y="601"/>
                    <a:pt x="10" y="595"/>
                  </a:cubicBezTo>
                  <a:cubicBezTo>
                    <a:pt x="14" y="588"/>
                    <a:pt x="18" y="589"/>
                    <a:pt x="46" y="593"/>
                  </a:cubicBezTo>
                  <a:cubicBezTo>
                    <a:pt x="73" y="598"/>
                    <a:pt x="82" y="590"/>
                    <a:pt x="81" y="585"/>
                  </a:cubicBezTo>
                  <a:cubicBezTo>
                    <a:pt x="80" y="581"/>
                    <a:pt x="83" y="555"/>
                    <a:pt x="83" y="555"/>
                  </a:cubicBezTo>
                  <a:cubicBezTo>
                    <a:pt x="83" y="555"/>
                    <a:pt x="75" y="551"/>
                    <a:pt x="74" y="548"/>
                  </a:cubicBezTo>
                  <a:cubicBezTo>
                    <a:pt x="73" y="545"/>
                    <a:pt x="74" y="541"/>
                    <a:pt x="70" y="541"/>
                  </a:cubicBezTo>
                  <a:cubicBezTo>
                    <a:pt x="67" y="541"/>
                    <a:pt x="57" y="538"/>
                    <a:pt x="55" y="535"/>
                  </a:cubicBezTo>
                  <a:cubicBezTo>
                    <a:pt x="54" y="533"/>
                    <a:pt x="51" y="524"/>
                    <a:pt x="51" y="524"/>
                  </a:cubicBezTo>
                  <a:cubicBezTo>
                    <a:pt x="51" y="524"/>
                    <a:pt x="56" y="524"/>
                    <a:pt x="56" y="523"/>
                  </a:cubicBezTo>
                  <a:cubicBezTo>
                    <a:pt x="57" y="521"/>
                    <a:pt x="58" y="523"/>
                    <a:pt x="65" y="522"/>
                  </a:cubicBezTo>
                  <a:cubicBezTo>
                    <a:pt x="71" y="520"/>
                    <a:pt x="80" y="521"/>
                    <a:pt x="80" y="521"/>
                  </a:cubicBezTo>
                  <a:cubicBezTo>
                    <a:pt x="76" y="513"/>
                    <a:pt x="76" y="513"/>
                    <a:pt x="76" y="513"/>
                  </a:cubicBezTo>
                  <a:cubicBezTo>
                    <a:pt x="76" y="513"/>
                    <a:pt x="74" y="505"/>
                    <a:pt x="81" y="507"/>
                  </a:cubicBezTo>
                  <a:cubicBezTo>
                    <a:pt x="88" y="508"/>
                    <a:pt x="97" y="514"/>
                    <a:pt x="98" y="513"/>
                  </a:cubicBezTo>
                  <a:cubicBezTo>
                    <a:pt x="98" y="512"/>
                    <a:pt x="98" y="505"/>
                    <a:pt x="99" y="504"/>
                  </a:cubicBezTo>
                  <a:cubicBezTo>
                    <a:pt x="100" y="502"/>
                    <a:pt x="103" y="498"/>
                    <a:pt x="103" y="498"/>
                  </a:cubicBezTo>
                  <a:cubicBezTo>
                    <a:pt x="103" y="498"/>
                    <a:pt x="104" y="496"/>
                    <a:pt x="108" y="497"/>
                  </a:cubicBezTo>
                  <a:cubicBezTo>
                    <a:pt x="113" y="498"/>
                    <a:pt x="114" y="489"/>
                    <a:pt x="114" y="489"/>
                  </a:cubicBezTo>
                  <a:cubicBezTo>
                    <a:pt x="114" y="489"/>
                    <a:pt x="121" y="482"/>
                    <a:pt x="125" y="483"/>
                  </a:cubicBezTo>
                  <a:cubicBezTo>
                    <a:pt x="129" y="484"/>
                    <a:pt x="137" y="480"/>
                    <a:pt x="136" y="476"/>
                  </a:cubicBezTo>
                  <a:cubicBezTo>
                    <a:pt x="135" y="472"/>
                    <a:pt x="145" y="458"/>
                    <a:pt x="145" y="458"/>
                  </a:cubicBezTo>
                  <a:cubicBezTo>
                    <a:pt x="145" y="458"/>
                    <a:pt x="145" y="453"/>
                    <a:pt x="148" y="452"/>
                  </a:cubicBezTo>
                  <a:cubicBezTo>
                    <a:pt x="151" y="452"/>
                    <a:pt x="158" y="454"/>
                    <a:pt x="159" y="451"/>
                  </a:cubicBezTo>
                  <a:cubicBezTo>
                    <a:pt x="161" y="449"/>
                    <a:pt x="163" y="440"/>
                    <a:pt x="163" y="443"/>
                  </a:cubicBezTo>
                  <a:cubicBezTo>
                    <a:pt x="164" y="446"/>
                    <a:pt x="176" y="443"/>
                    <a:pt x="176" y="443"/>
                  </a:cubicBezTo>
                  <a:cubicBezTo>
                    <a:pt x="176" y="443"/>
                    <a:pt x="176" y="433"/>
                    <a:pt x="176" y="432"/>
                  </a:cubicBezTo>
                  <a:cubicBezTo>
                    <a:pt x="176" y="430"/>
                    <a:pt x="176" y="409"/>
                    <a:pt x="174" y="407"/>
                  </a:cubicBezTo>
                  <a:cubicBezTo>
                    <a:pt x="172" y="405"/>
                    <a:pt x="169" y="400"/>
                    <a:pt x="171" y="398"/>
                  </a:cubicBezTo>
                  <a:cubicBezTo>
                    <a:pt x="174" y="396"/>
                    <a:pt x="180" y="389"/>
                    <a:pt x="181" y="386"/>
                  </a:cubicBezTo>
                  <a:cubicBezTo>
                    <a:pt x="181" y="384"/>
                    <a:pt x="180" y="384"/>
                    <a:pt x="183" y="382"/>
                  </a:cubicBezTo>
                  <a:cubicBezTo>
                    <a:pt x="186" y="380"/>
                    <a:pt x="201" y="382"/>
                    <a:pt x="199" y="383"/>
                  </a:cubicBezTo>
                  <a:cubicBezTo>
                    <a:pt x="197" y="385"/>
                    <a:pt x="195" y="382"/>
                    <a:pt x="195" y="388"/>
                  </a:cubicBezTo>
                  <a:cubicBezTo>
                    <a:pt x="195" y="394"/>
                    <a:pt x="198" y="394"/>
                    <a:pt x="199" y="397"/>
                  </a:cubicBezTo>
                  <a:cubicBezTo>
                    <a:pt x="200" y="399"/>
                    <a:pt x="208" y="405"/>
                    <a:pt x="207" y="407"/>
                  </a:cubicBezTo>
                  <a:cubicBezTo>
                    <a:pt x="206" y="408"/>
                    <a:pt x="206" y="411"/>
                    <a:pt x="208" y="413"/>
                  </a:cubicBezTo>
                  <a:cubicBezTo>
                    <a:pt x="210" y="415"/>
                    <a:pt x="217" y="419"/>
                    <a:pt x="216" y="421"/>
                  </a:cubicBezTo>
                  <a:cubicBezTo>
                    <a:pt x="215" y="422"/>
                    <a:pt x="214" y="422"/>
                    <a:pt x="210" y="423"/>
                  </a:cubicBezTo>
                  <a:cubicBezTo>
                    <a:pt x="206" y="423"/>
                    <a:pt x="202" y="421"/>
                    <a:pt x="197" y="421"/>
                  </a:cubicBezTo>
                  <a:cubicBezTo>
                    <a:pt x="192" y="422"/>
                    <a:pt x="190" y="427"/>
                    <a:pt x="190" y="427"/>
                  </a:cubicBezTo>
                  <a:cubicBezTo>
                    <a:pt x="194" y="435"/>
                    <a:pt x="194" y="435"/>
                    <a:pt x="194" y="435"/>
                  </a:cubicBezTo>
                  <a:cubicBezTo>
                    <a:pt x="194" y="435"/>
                    <a:pt x="192" y="434"/>
                    <a:pt x="197" y="437"/>
                  </a:cubicBezTo>
                  <a:cubicBezTo>
                    <a:pt x="202" y="439"/>
                    <a:pt x="195" y="438"/>
                    <a:pt x="205" y="437"/>
                  </a:cubicBezTo>
                  <a:cubicBezTo>
                    <a:pt x="215" y="437"/>
                    <a:pt x="216" y="429"/>
                    <a:pt x="220" y="431"/>
                  </a:cubicBezTo>
                  <a:cubicBezTo>
                    <a:pt x="224" y="433"/>
                    <a:pt x="223" y="437"/>
                    <a:pt x="223" y="437"/>
                  </a:cubicBezTo>
                  <a:cubicBezTo>
                    <a:pt x="223" y="437"/>
                    <a:pt x="244" y="438"/>
                    <a:pt x="248" y="436"/>
                  </a:cubicBezTo>
                  <a:cubicBezTo>
                    <a:pt x="252" y="434"/>
                    <a:pt x="252" y="429"/>
                    <a:pt x="259" y="428"/>
                  </a:cubicBezTo>
                  <a:cubicBezTo>
                    <a:pt x="266" y="428"/>
                    <a:pt x="273" y="423"/>
                    <a:pt x="276" y="429"/>
                  </a:cubicBezTo>
                  <a:cubicBezTo>
                    <a:pt x="279" y="434"/>
                    <a:pt x="277" y="434"/>
                    <a:pt x="282" y="433"/>
                  </a:cubicBezTo>
                  <a:cubicBezTo>
                    <a:pt x="287" y="433"/>
                    <a:pt x="294" y="415"/>
                    <a:pt x="295" y="412"/>
                  </a:cubicBezTo>
                  <a:cubicBezTo>
                    <a:pt x="295" y="410"/>
                    <a:pt x="285" y="414"/>
                    <a:pt x="293" y="403"/>
                  </a:cubicBezTo>
                  <a:cubicBezTo>
                    <a:pt x="300" y="393"/>
                    <a:pt x="302" y="387"/>
                    <a:pt x="304" y="386"/>
                  </a:cubicBezTo>
                  <a:cubicBezTo>
                    <a:pt x="305" y="384"/>
                    <a:pt x="288" y="371"/>
                    <a:pt x="299" y="375"/>
                  </a:cubicBezTo>
                  <a:cubicBezTo>
                    <a:pt x="310" y="379"/>
                    <a:pt x="316" y="385"/>
                    <a:pt x="319" y="385"/>
                  </a:cubicBezTo>
                  <a:cubicBezTo>
                    <a:pt x="322" y="386"/>
                    <a:pt x="333" y="390"/>
                    <a:pt x="331" y="388"/>
                  </a:cubicBezTo>
                  <a:cubicBezTo>
                    <a:pt x="329" y="386"/>
                    <a:pt x="321" y="382"/>
                    <a:pt x="323" y="379"/>
                  </a:cubicBezTo>
                  <a:cubicBezTo>
                    <a:pt x="325" y="376"/>
                    <a:pt x="330" y="376"/>
                    <a:pt x="323" y="373"/>
                  </a:cubicBezTo>
                  <a:cubicBezTo>
                    <a:pt x="316" y="370"/>
                    <a:pt x="315" y="367"/>
                    <a:pt x="311" y="370"/>
                  </a:cubicBezTo>
                  <a:cubicBezTo>
                    <a:pt x="308" y="373"/>
                    <a:pt x="308" y="372"/>
                    <a:pt x="306" y="368"/>
                  </a:cubicBezTo>
                  <a:cubicBezTo>
                    <a:pt x="305" y="364"/>
                    <a:pt x="306" y="364"/>
                    <a:pt x="307" y="361"/>
                  </a:cubicBezTo>
                  <a:cubicBezTo>
                    <a:pt x="308" y="358"/>
                    <a:pt x="313" y="357"/>
                    <a:pt x="316" y="357"/>
                  </a:cubicBezTo>
                  <a:cubicBezTo>
                    <a:pt x="319" y="356"/>
                    <a:pt x="321" y="355"/>
                    <a:pt x="319" y="353"/>
                  </a:cubicBezTo>
                  <a:cubicBezTo>
                    <a:pt x="317" y="350"/>
                    <a:pt x="311" y="350"/>
                    <a:pt x="316" y="346"/>
                  </a:cubicBezTo>
                  <a:cubicBezTo>
                    <a:pt x="321" y="343"/>
                    <a:pt x="319" y="342"/>
                    <a:pt x="327" y="343"/>
                  </a:cubicBezTo>
                  <a:cubicBezTo>
                    <a:pt x="335" y="344"/>
                    <a:pt x="333" y="346"/>
                    <a:pt x="343" y="345"/>
                  </a:cubicBezTo>
                  <a:cubicBezTo>
                    <a:pt x="352" y="343"/>
                    <a:pt x="364" y="343"/>
                    <a:pt x="365" y="342"/>
                  </a:cubicBezTo>
                  <a:cubicBezTo>
                    <a:pt x="366" y="341"/>
                    <a:pt x="366" y="333"/>
                    <a:pt x="366" y="333"/>
                  </a:cubicBezTo>
                  <a:cubicBezTo>
                    <a:pt x="369" y="333"/>
                    <a:pt x="369" y="333"/>
                    <a:pt x="369" y="333"/>
                  </a:cubicBezTo>
                  <a:cubicBezTo>
                    <a:pt x="369" y="333"/>
                    <a:pt x="360" y="330"/>
                    <a:pt x="356" y="330"/>
                  </a:cubicBezTo>
                  <a:cubicBezTo>
                    <a:pt x="352" y="329"/>
                    <a:pt x="353" y="325"/>
                    <a:pt x="342" y="329"/>
                  </a:cubicBezTo>
                  <a:cubicBezTo>
                    <a:pt x="331" y="334"/>
                    <a:pt x="324" y="339"/>
                    <a:pt x="321" y="339"/>
                  </a:cubicBezTo>
                  <a:cubicBezTo>
                    <a:pt x="318" y="339"/>
                    <a:pt x="306" y="337"/>
                    <a:pt x="306" y="337"/>
                  </a:cubicBezTo>
                  <a:cubicBezTo>
                    <a:pt x="301" y="329"/>
                    <a:pt x="301" y="329"/>
                    <a:pt x="301" y="329"/>
                  </a:cubicBezTo>
                  <a:cubicBezTo>
                    <a:pt x="301" y="329"/>
                    <a:pt x="298" y="325"/>
                    <a:pt x="297" y="322"/>
                  </a:cubicBezTo>
                  <a:cubicBezTo>
                    <a:pt x="296" y="320"/>
                    <a:pt x="296" y="318"/>
                    <a:pt x="295" y="313"/>
                  </a:cubicBezTo>
                  <a:cubicBezTo>
                    <a:pt x="294" y="309"/>
                    <a:pt x="294" y="303"/>
                    <a:pt x="294" y="303"/>
                  </a:cubicBezTo>
                  <a:cubicBezTo>
                    <a:pt x="294" y="303"/>
                    <a:pt x="293" y="299"/>
                    <a:pt x="293" y="296"/>
                  </a:cubicBezTo>
                  <a:cubicBezTo>
                    <a:pt x="293" y="293"/>
                    <a:pt x="297" y="290"/>
                    <a:pt x="298" y="288"/>
                  </a:cubicBezTo>
                  <a:cubicBezTo>
                    <a:pt x="298" y="286"/>
                    <a:pt x="304" y="268"/>
                    <a:pt x="308" y="264"/>
                  </a:cubicBezTo>
                  <a:cubicBezTo>
                    <a:pt x="311" y="259"/>
                    <a:pt x="328" y="246"/>
                    <a:pt x="328" y="242"/>
                  </a:cubicBezTo>
                  <a:cubicBezTo>
                    <a:pt x="329" y="239"/>
                    <a:pt x="334" y="222"/>
                    <a:pt x="334" y="222"/>
                  </a:cubicBezTo>
                  <a:cubicBezTo>
                    <a:pt x="334" y="222"/>
                    <a:pt x="328" y="217"/>
                    <a:pt x="324" y="215"/>
                  </a:cubicBezTo>
                  <a:cubicBezTo>
                    <a:pt x="320" y="212"/>
                    <a:pt x="324" y="217"/>
                    <a:pt x="315" y="219"/>
                  </a:cubicBezTo>
                  <a:cubicBezTo>
                    <a:pt x="307" y="222"/>
                    <a:pt x="302" y="224"/>
                    <a:pt x="299" y="229"/>
                  </a:cubicBezTo>
                  <a:cubicBezTo>
                    <a:pt x="296" y="235"/>
                    <a:pt x="296" y="245"/>
                    <a:pt x="293" y="249"/>
                  </a:cubicBezTo>
                  <a:cubicBezTo>
                    <a:pt x="290" y="252"/>
                    <a:pt x="291" y="258"/>
                    <a:pt x="287" y="262"/>
                  </a:cubicBezTo>
                  <a:cubicBezTo>
                    <a:pt x="282" y="267"/>
                    <a:pt x="282" y="268"/>
                    <a:pt x="276" y="274"/>
                  </a:cubicBezTo>
                  <a:cubicBezTo>
                    <a:pt x="270" y="280"/>
                    <a:pt x="265" y="291"/>
                    <a:pt x="264" y="292"/>
                  </a:cubicBezTo>
                  <a:cubicBezTo>
                    <a:pt x="264" y="294"/>
                    <a:pt x="263" y="298"/>
                    <a:pt x="263" y="306"/>
                  </a:cubicBezTo>
                  <a:cubicBezTo>
                    <a:pt x="264" y="313"/>
                    <a:pt x="265" y="316"/>
                    <a:pt x="269" y="321"/>
                  </a:cubicBezTo>
                  <a:cubicBezTo>
                    <a:pt x="272" y="325"/>
                    <a:pt x="281" y="338"/>
                    <a:pt x="273" y="347"/>
                  </a:cubicBezTo>
                  <a:cubicBezTo>
                    <a:pt x="266" y="357"/>
                    <a:pt x="258" y="350"/>
                    <a:pt x="258" y="365"/>
                  </a:cubicBezTo>
                  <a:cubicBezTo>
                    <a:pt x="259" y="381"/>
                    <a:pt x="256" y="390"/>
                    <a:pt x="254" y="394"/>
                  </a:cubicBezTo>
                  <a:cubicBezTo>
                    <a:pt x="251" y="397"/>
                    <a:pt x="237" y="408"/>
                    <a:pt x="237" y="409"/>
                  </a:cubicBezTo>
                  <a:cubicBezTo>
                    <a:pt x="237" y="410"/>
                    <a:pt x="239" y="414"/>
                    <a:pt x="232" y="414"/>
                  </a:cubicBezTo>
                  <a:cubicBezTo>
                    <a:pt x="226" y="414"/>
                    <a:pt x="224" y="414"/>
                    <a:pt x="222" y="414"/>
                  </a:cubicBezTo>
                  <a:cubicBezTo>
                    <a:pt x="221" y="413"/>
                    <a:pt x="218" y="409"/>
                    <a:pt x="217" y="404"/>
                  </a:cubicBezTo>
                  <a:cubicBezTo>
                    <a:pt x="216" y="399"/>
                    <a:pt x="215" y="397"/>
                    <a:pt x="213" y="391"/>
                  </a:cubicBezTo>
                  <a:cubicBezTo>
                    <a:pt x="211" y="386"/>
                    <a:pt x="211" y="383"/>
                    <a:pt x="209" y="378"/>
                  </a:cubicBezTo>
                  <a:cubicBezTo>
                    <a:pt x="207" y="373"/>
                    <a:pt x="209" y="365"/>
                    <a:pt x="206" y="363"/>
                  </a:cubicBezTo>
                  <a:cubicBezTo>
                    <a:pt x="204" y="361"/>
                    <a:pt x="201" y="350"/>
                    <a:pt x="201" y="350"/>
                  </a:cubicBezTo>
                  <a:cubicBezTo>
                    <a:pt x="201" y="350"/>
                    <a:pt x="195" y="355"/>
                    <a:pt x="191" y="357"/>
                  </a:cubicBezTo>
                  <a:cubicBezTo>
                    <a:pt x="188" y="358"/>
                    <a:pt x="190" y="361"/>
                    <a:pt x="187" y="362"/>
                  </a:cubicBezTo>
                  <a:cubicBezTo>
                    <a:pt x="183" y="362"/>
                    <a:pt x="183" y="363"/>
                    <a:pt x="179" y="368"/>
                  </a:cubicBezTo>
                  <a:cubicBezTo>
                    <a:pt x="175" y="372"/>
                    <a:pt x="172" y="373"/>
                    <a:pt x="169" y="374"/>
                  </a:cubicBezTo>
                  <a:cubicBezTo>
                    <a:pt x="167" y="374"/>
                    <a:pt x="166" y="378"/>
                    <a:pt x="162" y="375"/>
                  </a:cubicBezTo>
                  <a:cubicBezTo>
                    <a:pt x="159" y="372"/>
                    <a:pt x="159" y="371"/>
                    <a:pt x="157" y="369"/>
                  </a:cubicBezTo>
                  <a:cubicBezTo>
                    <a:pt x="156" y="367"/>
                    <a:pt x="149" y="363"/>
                    <a:pt x="149" y="363"/>
                  </a:cubicBezTo>
                  <a:cubicBezTo>
                    <a:pt x="149" y="363"/>
                    <a:pt x="148" y="366"/>
                    <a:pt x="149" y="359"/>
                  </a:cubicBezTo>
                  <a:cubicBezTo>
                    <a:pt x="149" y="353"/>
                    <a:pt x="150" y="350"/>
                    <a:pt x="151" y="346"/>
                  </a:cubicBezTo>
                  <a:cubicBezTo>
                    <a:pt x="153" y="343"/>
                    <a:pt x="153" y="343"/>
                    <a:pt x="153" y="343"/>
                  </a:cubicBezTo>
                  <a:cubicBezTo>
                    <a:pt x="153" y="343"/>
                    <a:pt x="152" y="343"/>
                    <a:pt x="153" y="339"/>
                  </a:cubicBezTo>
                  <a:cubicBezTo>
                    <a:pt x="155" y="335"/>
                    <a:pt x="151" y="334"/>
                    <a:pt x="149" y="332"/>
                  </a:cubicBezTo>
                  <a:cubicBezTo>
                    <a:pt x="147" y="330"/>
                    <a:pt x="146" y="335"/>
                    <a:pt x="147" y="330"/>
                  </a:cubicBezTo>
                  <a:cubicBezTo>
                    <a:pt x="148" y="326"/>
                    <a:pt x="147" y="299"/>
                    <a:pt x="147" y="299"/>
                  </a:cubicBezTo>
                  <a:cubicBezTo>
                    <a:pt x="147" y="299"/>
                    <a:pt x="154" y="296"/>
                    <a:pt x="153" y="294"/>
                  </a:cubicBezTo>
                  <a:cubicBezTo>
                    <a:pt x="153" y="292"/>
                    <a:pt x="160" y="286"/>
                    <a:pt x="160" y="286"/>
                  </a:cubicBezTo>
                  <a:cubicBezTo>
                    <a:pt x="160" y="286"/>
                    <a:pt x="166" y="285"/>
                    <a:pt x="168" y="281"/>
                  </a:cubicBezTo>
                  <a:cubicBezTo>
                    <a:pt x="171" y="277"/>
                    <a:pt x="173" y="271"/>
                    <a:pt x="179" y="268"/>
                  </a:cubicBezTo>
                  <a:cubicBezTo>
                    <a:pt x="184" y="265"/>
                    <a:pt x="186" y="263"/>
                    <a:pt x="187" y="261"/>
                  </a:cubicBezTo>
                  <a:cubicBezTo>
                    <a:pt x="188" y="260"/>
                    <a:pt x="185" y="266"/>
                    <a:pt x="189" y="257"/>
                  </a:cubicBezTo>
                  <a:cubicBezTo>
                    <a:pt x="193" y="249"/>
                    <a:pt x="208" y="239"/>
                    <a:pt x="211" y="232"/>
                  </a:cubicBezTo>
                  <a:cubicBezTo>
                    <a:pt x="215" y="225"/>
                    <a:pt x="219" y="213"/>
                    <a:pt x="219" y="213"/>
                  </a:cubicBezTo>
                  <a:cubicBezTo>
                    <a:pt x="219" y="213"/>
                    <a:pt x="215" y="208"/>
                    <a:pt x="220" y="202"/>
                  </a:cubicBezTo>
                  <a:cubicBezTo>
                    <a:pt x="224" y="196"/>
                    <a:pt x="230" y="194"/>
                    <a:pt x="233" y="191"/>
                  </a:cubicBezTo>
                  <a:cubicBezTo>
                    <a:pt x="237" y="188"/>
                    <a:pt x="241" y="183"/>
                    <a:pt x="240" y="182"/>
                  </a:cubicBezTo>
                  <a:cubicBezTo>
                    <a:pt x="238" y="182"/>
                    <a:pt x="242" y="183"/>
                    <a:pt x="242" y="181"/>
                  </a:cubicBezTo>
                  <a:cubicBezTo>
                    <a:pt x="243" y="178"/>
                    <a:pt x="246" y="174"/>
                    <a:pt x="246" y="174"/>
                  </a:cubicBezTo>
                  <a:cubicBezTo>
                    <a:pt x="239" y="173"/>
                    <a:pt x="241" y="174"/>
                    <a:pt x="237" y="176"/>
                  </a:cubicBezTo>
                  <a:cubicBezTo>
                    <a:pt x="233" y="177"/>
                    <a:pt x="235" y="175"/>
                    <a:pt x="233" y="173"/>
                  </a:cubicBezTo>
                  <a:cubicBezTo>
                    <a:pt x="231" y="171"/>
                    <a:pt x="231" y="171"/>
                    <a:pt x="232" y="170"/>
                  </a:cubicBezTo>
                  <a:cubicBezTo>
                    <a:pt x="233" y="168"/>
                    <a:pt x="236" y="166"/>
                    <a:pt x="236" y="166"/>
                  </a:cubicBezTo>
                  <a:cubicBezTo>
                    <a:pt x="236" y="166"/>
                    <a:pt x="238" y="170"/>
                    <a:pt x="243" y="165"/>
                  </a:cubicBezTo>
                  <a:cubicBezTo>
                    <a:pt x="249" y="160"/>
                    <a:pt x="258" y="155"/>
                    <a:pt x="258" y="155"/>
                  </a:cubicBezTo>
                  <a:cubicBezTo>
                    <a:pt x="272" y="144"/>
                    <a:pt x="272" y="144"/>
                    <a:pt x="272" y="144"/>
                  </a:cubicBezTo>
                  <a:cubicBezTo>
                    <a:pt x="272" y="144"/>
                    <a:pt x="284" y="140"/>
                    <a:pt x="286" y="140"/>
                  </a:cubicBezTo>
                  <a:cubicBezTo>
                    <a:pt x="288" y="141"/>
                    <a:pt x="290" y="141"/>
                    <a:pt x="291" y="141"/>
                  </a:cubicBezTo>
                  <a:cubicBezTo>
                    <a:pt x="292" y="141"/>
                    <a:pt x="296" y="141"/>
                    <a:pt x="300" y="137"/>
                  </a:cubicBezTo>
                  <a:cubicBezTo>
                    <a:pt x="303" y="134"/>
                    <a:pt x="301" y="131"/>
                    <a:pt x="306" y="130"/>
                  </a:cubicBezTo>
                  <a:cubicBezTo>
                    <a:pt x="311" y="129"/>
                    <a:pt x="315" y="130"/>
                    <a:pt x="318" y="127"/>
                  </a:cubicBezTo>
                  <a:cubicBezTo>
                    <a:pt x="321" y="123"/>
                    <a:pt x="356" y="127"/>
                    <a:pt x="356" y="127"/>
                  </a:cubicBezTo>
                  <a:cubicBezTo>
                    <a:pt x="356" y="127"/>
                    <a:pt x="371" y="131"/>
                    <a:pt x="373" y="134"/>
                  </a:cubicBezTo>
                  <a:cubicBezTo>
                    <a:pt x="375" y="137"/>
                    <a:pt x="382" y="139"/>
                    <a:pt x="379" y="143"/>
                  </a:cubicBezTo>
                  <a:cubicBezTo>
                    <a:pt x="375" y="146"/>
                    <a:pt x="379" y="151"/>
                    <a:pt x="381" y="152"/>
                  </a:cubicBezTo>
                  <a:cubicBezTo>
                    <a:pt x="383" y="153"/>
                    <a:pt x="383" y="144"/>
                    <a:pt x="387" y="145"/>
                  </a:cubicBezTo>
                  <a:cubicBezTo>
                    <a:pt x="390" y="146"/>
                    <a:pt x="392" y="151"/>
                    <a:pt x="395" y="152"/>
                  </a:cubicBezTo>
                  <a:cubicBezTo>
                    <a:pt x="398" y="153"/>
                    <a:pt x="412" y="154"/>
                    <a:pt x="414" y="155"/>
                  </a:cubicBezTo>
                  <a:cubicBezTo>
                    <a:pt x="416" y="157"/>
                    <a:pt x="419" y="159"/>
                    <a:pt x="425" y="162"/>
                  </a:cubicBezTo>
                  <a:cubicBezTo>
                    <a:pt x="430" y="165"/>
                    <a:pt x="468" y="180"/>
                    <a:pt x="469" y="182"/>
                  </a:cubicBezTo>
                  <a:cubicBezTo>
                    <a:pt x="470" y="184"/>
                    <a:pt x="466" y="199"/>
                    <a:pt x="466" y="199"/>
                  </a:cubicBezTo>
                  <a:cubicBezTo>
                    <a:pt x="466" y="199"/>
                    <a:pt x="467" y="204"/>
                    <a:pt x="462" y="205"/>
                  </a:cubicBezTo>
                  <a:cubicBezTo>
                    <a:pt x="457" y="205"/>
                    <a:pt x="462" y="204"/>
                    <a:pt x="454" y="205"/>
                  </a:cubicBezTo>
                  <a:cubicBezTo>
                    <a:pt x="446" y="206"/>
                    <a:pt x="447" y="210"/>
                    <a:pt x="441" y="208"/>
                  </a:cubicBezTo>
                  <a:cubicBezTo>
                    <a:pt x="436" y="206"/>
                    <a:pt x="437" y="206"/>
                    <a:pt x="433" y="203"/>
                  </a:cubicBezTo>
                  <a:cubicBezTo>
                    <a:pt x="429" y="201"/>
                    <a:pt x="425" y="197"/>
                    <a:pt x="421" y="199"/>
                  </a:cubicBezTo>
                  <a:cubicBezTo>
                    <a:pt x="417" y="202"/>
                    <a:pt x="419" y="206"/>
                    <a:pt x="412" y="202"/>
                  </a:cubicBezTo>
                  <a:cubicBezTo>
                    <a:pt x="405" y="197"/>
                    <a:pt x="401" y="196"/>
                    <a:pt x="401" y="196"/>
                  </a:cubicBezTo>
                  <a:cubicBezTo>
                    <a:pt x="401" y="196"/>
                    <a:pt x="398" y="198"/>
                    <a:pt x="398" y="199"/>
                  </a:cubicBezTo>
                  <a:cubicBezTo>
                    <a:pt x="399" y="201"/>
                    <a:pt x="401" y="198"/>
                    <a:pt x="406" y="204"/>
                  </a:cubicBezTo>
                  <a:cubicBezTo>
                    <a:pt x="410" y="209"/>
                    <a:pt x="417" y="213"/>
                    <a:pt x="416" y="216"/>
                  </a:cubicBezTo>
                  <a:cubicBezTo>
                    <a:pt x="416" y="219"/>
                    <a:pt x="419" y="220"/>
                    <a:pt x="416" y="223"/>
                  </a:cubicBezTo>
                  <a:cubicBezTo>
                    <a:pt x="414" y="225"/>
                    <a:pt x="414" y="229"/>
                    <a:pt x="414" y="229"/>
                  </a:cubicBezTo>
                  <a:cubicBezTo>
                    <a:pt x="414" y="229"/>
                    <a:pt x="418" y="234"/>
                    <a:pt x="417" y="236"/>
                  </a:cubicBezTo>
                  <a:cubicBezTo>
                    <a:pt x="416" y="238"/>
                    <a:pt x="416" y="243"/>
                    <a:pt x="416" y="245"/>
                  </a:cubicBezTo>
                  <a:cubicBezTo>
                    <a:pt x="416" y="246"/>
                    <a:pt x="419" y="251"/>
                    <a:pt x="419" y="251"/>
                  </a:cubicBezTo>
                  <a:cubicBezTo>
                    <a:pt x="419" y="251"/>
                    <a:pt x="423" y="248"/>
                    <a:pt x="428" y="253"/>
                  </a:cubicBezTo>
                  <a:cubicBezTo>
                    <a:pt x="433" y="257"/>
                    <a:pt x="440" y="257"/>
                    <a:pt x="440" y="257"/>
                  </a:cubicBezTo>
                  <a:cubicBezTo>
                    <a:pt x="440" y="251"/>
                    <a:pt x="440" y="251"/>
                    <a:pt x="440" y="251"/>
                  </a:cubicBezTo>
                  <a:cubicBezTo>
                    <a:pt x="440" y="251"/>
                    <a:pt x="438" y="250"/>
                    <a:pt x="436" y="246"/>
                  </a:cubicBezTo>
                  <a:cubicBezTo>
                    <a:pt x="433" y="243"/>
                    <a:pt x="430" y="238"/>
                    <a:pt x="430" y="237"/>
                  </a:cubicBezTo>
                  <a:cubicBezTo>
                    <a:pt x="429" y="235"/>
                    <a:pt x="429" y="230"/>
                    <a:pt x="430" y="230"/>
                  </a:cubicBezTo>
                  <a:cubicBezTo>
                    <a:pt x="432" y="230"/>
                    <a:pt x="435" y="231"/>
                    <a:pt x="441" y="234"/>
                  </a:cubicBezTo>
                  <a:cubicBezTo>
                    <a:pt x="447" y="236"/>
                    <a:pt x="459" y="245"/>
                    <a:pt x="462" y="240"/>
                  </a:cubicBezTo>
                  <a:cubicBezTo>
                    <a:pt x="465" y="235"/>
                    <a:pt x="464" y="234"/>
                    <a:pt x="462" y="229"/>
                  </a:cubicBezTo>
                  <a:cubicBezTo>
                    <a:pt x="460" y="224"/>
                    <a:pt x="457" y="227"/>
                    <a:pt x="459" y="221"/>
                  </a:cubicBezTo>
                  <a:cubicBezTo>
                    <a:pt x="462" y="215"/>
                    <a:pt x="456" y="220"/>
                    <a:pt x="468" y="210"/>
                  </a:cubicBezTo>
                  <a:cubicBezTo>
                    <a:pt x="480" y="200"/>
                    <a:pt x="490" y="203"/>
                    <a:pt x="492" y="203"/>
                  </a:cubicBezTo>
                  <a:cubicBezTo>
                    <a:pt x="494" y="203"/>
                    <a:pt x="502" y="198"/>
                    <a:pt x="501" y="196"/>
                  </a:cubicBezTo>
                  <a:cubicBezTo>
                    <a:pt x="500" y="195"/>
                    <a:pt x="502" y="192"/>
                    <a:pt x="500" y="187"/>
                  </a:cubicBezTo>
                  <a:cubicBezTo>
                    <a:pt x="497" y="182"/>
                    <a:pt x="492" y="172"/>
                    <a:pt x="492" y="172"/>
                  </a:cubicBezTo>
                  <a:cubicBezTo>
                    <a:pt x="492" y="172"/>
                    <a:pt x="487" y="163"/>
                    <a:pt x="490" y="163"/>
                  </a:cubicBezTo>
                  <a:cubicBezTo>
                    <a:pt x="493" y="164"/>
                    <a:pt x="496" y="166"/>
                    <a:pt x="505" y="170"/>
                  </a:cubicBezTo>
                  <a:cubicBezTo>
                    <a:pt x="515" y="174"/>
                    <a:pt x="519" y="175"/>
                    <a:pt x="521" y="176"/>
                  </a:cubicBezTo>
                  <a:cubicBezTo>
                    <a:pt x="523" y="177"/>
                    <a:pt x="525" y="181"/>
                    <a:pt x="521" y="181"/>
                  </a:cubicBezTo>
                  <a:cubicBezTo>
                    <a:pt x="516" y="181"/>
                    <a:pt x="513" y="184"/>
                    <a:pt x="512" y="186"/>
                  </a:cubicBezTo>
                  <a:cubicBezTo>
                    <a:pt x="511" y="188"/>
                    <a:pt x="517" y="193"/>
                    <a:pt x="517" y="193"/>
                  </a:cubicBezTo>
                  <a:cubicBezTo>
                    <a:pt x="517" y="193"/>
                    <a:pt x="526" y="193"/>
                    <a:pt x="528" y="193"/>
                  </a:cubicBezTo>
                  <a:cubicBezTo>
                    <a:pt x="530" y="193"/>
                    <a:pt x="530" y="186"/>
                    <a:pt x="530" y="182"/>
                  </a:cubicBezTo>
                  <a:cubicBezTo>
                    <a:pt x="530" y="179"/>
                    <a:pt x="544" y="181"/>
                    <a:pt x="546" y="180"/>
                  </a:cubicBezTo>
                  <a:cubicBezTo>
                    <a:pt x="548" y="178"/>
                    <a:pt x="553" y="172"/>
                    <a:pt x="556" y="170"/>
                  </a:cubicBezTo>
                  <a:cubicBezTo>
                    <a:pt x="560" y="168"/>
                    <a:pt x="573" y="164"/>
                    <a:pt x="571" y="166"/>
                  </a:cubicBezTo>
                  <a:cubicBezTo>
                    <a:pt x="570" y="168"/>
                    <a:pt x="573" y="174"/>
                    <a:pt x="573" y="172"/>
                  </a:cubicBezTo>
                  <a:cubicBezTo>
                    <a:pt x="573" y="170"/>
                    <a:pt x="577" y="162"/>
                    <a:pt x="579" y="162"/>
                  </a:cubicBezTo>
                  <a:cubicBezTo>
                    <a:pt x="581" y="162"/>
                    <a:pt x="587" y="164"/>
                    <a:pt x="587" y="164"/>
                  </a:cubicBezTo>
                  <a:cubicBezTo>
                    <a:pt x="587" y="164"/>
                    <a:pt x="584" y="172"/>
                    <a:pt x="588" y="172"/>
                  </a:cubicBezTo>
                  <a:cubicBezTo>
                    <a:pt x="593" y="173"/>
                    <a:pt x="599" y="177"/>
                    <a:pt x="600" y="173"/>
                  </a:cubicBezTo>
                  <a:cubicBezTo>
                    <a:pt x="602" y="170"/>
                    <a:pt x="599" y="171"/>
                    <a:pt x="609" y="168"/>
                  </a:cubicBezTo>
                  <a:cubicBezTo>
                    <a:pt x="620" y="166"/>
                    <a:pt x="615" y="166"/>
                    <a:pt x="622" y="165"/>
                  </a:cubicBezTo>
                  <a:cubicBezTo>
                    <a:pt x="629" y="165"/>
                    <a:pt x="633" y="170"/>
                    <a:pt x="636" y="170"/>
                  </a:cubicBezTo>
                  <a:cubicBezTo>
                    <a:pt x="640" y="170"/>
                    <a:pt x="642" y="162"/>
                    <a:pt x="642" y="162"/>
                  </a:cubicBezTo>
                  <a:cubicBezTo>
                    <a:pt x="643" y="156"/>
                    <a:pt x="643" y="156"/>
                    <a:pt x="643" y="156"/>
                  </a:cubicBezTo>
                  <a:cubicBezTo>
                    <a:pt x="639" y="154"/>
                    <a:pt x="639" y="154"/>
                    <a:pt x="639" y="154"/>
                  </a:cubicBezTo>
                  <a:cubicBezTo>
                    <a:pt x="639" y="154"/>
                    <a:pt x="643" y="154"/>
                    <a:pt x="641" y="152"/>
                  </a:cubicBezTo>
                  <a:cubicBezTo>
                    <a:pt x="640" y="151"/>
                    <a:pt x="645" y="150"/>
                    <a:pt x="648" y="150"/>
                  </a:cubicBezTo>
                  <a:cubicBezTo>
                    <a:pt x="651" y="149"/>
                    <a:pt x="660" y="152"/>
                    <a:pt x="664" y="153"/>
                  </a:cubicBezTo>
                  <a:cubicBezTo>
                    <a:pt x="669" y="155"/>
                    <a:pt x="686" y="154"/>
                    <a:pt x="697" y="162"/>
                  </a:cubicBezTo>
                  <a:cubicBezTo>
                    <a:pt x="707" y="170"/>
                    <a:pt x="709" y="171"/>
                    <a:pt x="711" y="171"/>
                  </a:cubicBezTo>
                  <a:cubicBezTo>
                    <a:pt x="713" y="172"/>
                    <a:pt x="721" y="169"/>
                    <a:pt x="721" y="169"/>
                  </a:cubicBezTo>
                  <a:cubicBezTo>
                    <a:pt x="721" y="169"/>
                    <a:pt x="724" y="168"/>
                    <a:pt x="721" y="166"/>
                  </a:cubicBezTo>
                  <a:cubicBezTo>
                    <a:pt x="717" y="163"/>
                    <a:pt x="714" y="164"/>
                    <a:pt x="714" y="163"/>
                  </a:cubicBezTo>
                  <a:cubicBezTo>
                    <a:pt x="714" y="161"/>
                    <a:pt x="711" y="153"/>
                    <a:pt x="710" y="153"/>
                  </a:cubicBezTo>
                  <a:cubicBezTo>
                    <a:pt x="709" y="153"/>
                    <a:pt x="707" y="152"/>
                    <a:pt x="706" y="153"/>
                  </a:cubicBezTo>
                  <a:cubicBezTo>
                    <a:pt x="705" y="154"/>
                    <a:pt x="699" y="149"/>
                    <a:pt x="699" y="148"/>
                  </a:cubicBezTo>
                  <a:cubicBezTo>
                    <a:pt x="699" y="146"/>
                    <a:pt x="699" y="141"/>
                    <a:pt x="701" y="141"/>
                  </a:cubicBezTo>
                  <a:cubicBezTo>
                    <a:pt x="702" y="140"/>
                    <a:pt x="692" y="140"/>
                    <a:pt x="698" y="134"/>
                  </a:cubicBezTo>
                  <a:cubicBezTo>
                    <a:pt x="703" y="127"/>
                    <a:pt x="713" y="119"/>
                    <a:pt x="713" y="118"/>
                  </a:cubicBezTo>
                  <a:cubicBezTo>
                    <a:pt x="712" y="116"/>
                    <a:pt x="714" y="92"/>
                    <a:pt x="714" y="92"/>
                  </a:cubicBezTo>
                  <a:cubicBezTo>
                    <a:pt x="714" y="92"/>
                    <a:pt x="720" y="95"/>
                    <a:pt x="722" y="93"/>
                  </a:cubicBezTo>
                  <a:cubicBezTo>
                    <a:pt x="724" y="90"/>
                    <a:pt x="726" y="84"/>
                    <a:pt x="726" y="84"/>
                  </a:cubicBezTo>
                  <a:cubicBezTo>
                    <a:pt x="733" y="83"/>
                    <a:pt x="733" y="83"/>
                    <a:pt x="733" y="83"/>
                  </a:cubicBezTo>
                  <a:cubicBezTo>
                    <a:pt x="733" y="83"/>
                    <a:pt x="736" y="88"/>
                    <a:pt x="736" y="89"/>
                  </a:cubicBezTo>
                  <a:cubicBezTo>
                    <a:pt x="735" y="90"/>
                    <a:pt x="732" y="94"/>
                    <a:pt x="736" y="94"/>
                  </a:cubicBezTo>
                  <a:cubicBezTo>
                    <a:pt x="739" y="94"/>
                    <a:pt x="748" y="100"/>
                    <a:pt x="748" y="100"/>
                  </a:cubicBezTo>
                  <a:cubicBezTo>
                    <a:pt x="748" y="100"/>
                    <a:pt x="751" y="112"/>
                    <a:pt x="749" y="112"/>
                  </a:cubicBezTo>
                  <a:cubicBezTo>
                    <a:pt x="747" y="112"/>
                    <a:pt x="748" y="118"/>
                    <a:pt x="748" y="118"/>
                  </a:cubicBezTo>
                  <a:cubicBezTo>
                    <a:pt x="748" y="118"/>
                    <a:pt x="746" y="114"/>
                    <a:pt x="745" y="119"/>
                  </a:cubicBezTo>
                  <a:cubicBezTo>
                    <a:pt x="743" y="124"/>
                    <a:pt x="748" y="127"/>
                    <a:pt x="748" y="127"/>
                  </a:cubicBezTo>
                  <a:cubicBezTo>
                    <a:pt x="748" y="127"/>
                    <a:pt x="753" y="125"/>
                    <a:pt x="751" y="130"/>
                  </a:cubicBezTo>
                  <a:cubicBezTo>
                    <a:pt x="750" y="135"/>
                    <a:pt x="750" y="133"/>
                    <a:pt x="751" y="137"/>
                  </a:cubicBezTo>
                  <a:cubicBezTo>
                    <a:pt x="751" y="142"/>
                    <a:pt x="755" y="148"/>
                    <a:pt x="755" y="150"/>
                  </a:cubicBezTo>
                  <a:cubicBezTo>
                    <a:pt x="755" y="152"/>
                    <a:pt x="755" y="164"/>
                    <a:pt x="755" y="164"/>
                  </a:cubicBezTo>
                  <a:cubicBezTo>
                    <a:pt x="755" y="164"/>
                    <a:pt x="758" y="170"/>
                    <a:pt x="760" y="172"/>
                  </a:cubicBezTo>
                  <a:cubicBezTo>
                    <a:pt x="762" y="174"/>
                    <a:pt x="767" y="169"/>
                    <a:pt x="762" y="174"/>
                  </a:cubicBezTo>
                  <a:cubicBezTo>
                    <a:pt x="756" y="179"/>
                    <a:pt x="759" y="179"/>
                    <a:pt x="755" y="184"/>
                  </a:cubicBezTo>
                  <a:cubicBezTo>
                    <a:pt x="751" y="189"/>
                    <a:pt x="748" y="190"/>
                    <a:pt x="746" y="192"/>
                  </a:cubicBezTo>
                  <a:cubicBezTo>
                    <a:pt x="744" y="194"/>
                    <a:pt x="738" y="196"/>
                    <a:pt x="738" y="196"/>
                  </a:cubicBezTo>
                  <a:cubicBezTo>
                    <a:pt x="738" y="196"/>
                    <a:pt x="752" y="200"/>
                    <a:pt x="754" y="200"/>
                  </a:cubicBezTo>
                  <a:cubicBezTo>
                    <a:pt x="756" y="200"/>
                    <a:pt x="772" y="198"/>
                    <a:pt x="772" y="194"/>
                  </a:cubicBezTo>
                  <a:cubicBezTo>
                    <a:pt x="772" y="190"/>
                    <a:pt x="781" y="180"/>
                    <a:pt x="776" y="177"/>
                  </a:cubicBezTo>
                  <a:cubicBezTo>
                    <a:pt x="772" y="174"/>
                    <a:pt x="771" y="175"/>
                    <a:pt x="770" y="172"/>
                  </a:cubicBezTo>
                  <a:cubicBezTo>
                    <a:pt x="770" y="169"/>
                    <a:pt x="768" y="168"/>
                    <a:pt x="770" y="166"/>
                  </a:cubicBezTo>
                  <a:cubicBezTo>
                    <a:pt x="771" y="164"/>
                    <a:pt x="774" y="160"/>
                    <a:pt x="770" y="161"/>
                  </a:cubicBezTo>
                  <a:cubicBezTo>
                    <a:pt x="766" y="161"/>
                    <a:pt x="766" y="162"/>
                    <a:pt x="764" y="159"/>
                  </a:cubicBezTo>
                  <a:cubicBezTo>
                    <a:pt x="762" y="156"/>
                    <a:pt x="763" y="160"/>
                    <a:pt x="760" y="152"/>
                  </a:cubicBezTo>
                  <a:cubicBezTo>
                    <a:pt x="757" y="144"/>
                    <a:pt x="762" y="140"/>
                    <a:pt x="762" y="140"/>
                  </a:cubicBezTo>
                  <a:cubicBezTo>
                    <a:pt x="762" y="140"/>
                    <a:pt x="766" y="144"/>
                    <a:pt x="763" y="137"/>
                  </a:cubicBezTo>
                  <a:cubicBezTo>
                    <a:pt x="760" y="130"/>
                    <a:pt x="756" y="128"/>
                    <a:pt x="756" y="126"/>
                  </a:cubicBezTo>
                  <a:cubicBezTo>
                    <a:pt x="755" y="123"/>
                    <a:pt x="757" y="121"/>
                    <a:pt x="756" y="117"/>
                  </a:cubicBezTo>
                  <a:cubicBezTo>
                    <a:pt x="756" y="113"/>
                    <a:pt x="768" y="111"/>
                    <a:pt x="768" y="111"/>
                  </a:cubicBezTo>
                  <a:cubicBezTo>
                    <a:pt x="768" y="111"/>
                    <a:pt x="769" y="105"/>
                    <a:pt x="767" y="102"/>
                  </a:cubicBezTo>
                  <a:cubicBezTo>
                    <a:pt x="764" y="100"/>
                    <a:pt x="760" y="95"/>
                    <a:pt x="760" y="95"/>
                  </a:cubicBezTo>
                  <a:cubicBezTo>
                    <a:pt x="760" y="95"/>
                    <a:pt x="761" y="92"/>
                    <a:pt x="761" y="91"/>
                  </a:cubicBezTo>
                  <a:cubicBezTo>
                    <a:pt x="762" y="89"/>
                    <a:pt x="767" y="92"/>
                    <a:pt x="769" y="94"/>
                  </a:cubicBezTo>
                  <a:cubicBezTo>
                    <a:pt x="770" y="96"/>
                    <a:pt x="776" y="100"/>
                    <a:pt x="776" y="100"/>
                  </a:cubicBezTo>
                  <a:cubicBezTo>
                    <a:pt x="776" y="100"/>
                    <a:pt x="774" y="103"/>
                    <a:pt x="775" y="106"/>
                  </a:cubicBezTo>
                  <a:cubicBezTo>
                    <a:pt x="776" y="109"/>
                    <a:pt x="777" y="116"/>
                    <a:pt x="777" y="116"/>
                  </a:cubicBezTo>
                  <a:cubicBezTo>
                    <a:pt x="777" y="116"/>
                    <a:pt x="779" y="121"/>
                    <a:pt x="780" y="122"/>
                  </a:cubicBezTo>
                  <a:cubicBezTo>
                    <a:pt x="781" y="123"/>
                    <a:pt x="778" y="124"/>
                    <a:pt x="781" y="123"/>
                  </a:cubicBezTo>
                  <a:cubicBezTo>
                    <a:pt x="784" y="123"/>
                    <a:pt x="797" y="126"/>
                    <a:pt x="797" y="126"/>
                  </a:cubicBezTo>
                  <a:cubicBezTo>
                    <a:pt x="797" y="126"/>
                    <a:pt x="798" y="117"/>
                    <a:pt x="796" y="117"/>
                  </a:cubicBezTo>
                  <a:cubicBezTo>
                    <a:pt x="793" y="118"/>
                    <a:pt x="791" y="119"/>
                    <a:pt x="789" y="118"/>
                  </a:cubicBezTo>
                  <a:cubicBezTo>
                    <a:pt x="786" y="116"/>
                    <a:pt x="785" y="112"/>
                    <a:pt x="785" y="112"/>
                  </a:cubicBezTo>
                  <a:cubicBezTo>
                    <a:pt x="785" y="112"/>
                    <a:pt x="785" y="109"/>
                    <a:pt x="786" y="107"/>
                  </a:cubicBezTo>
                  <a:cubicBezTo>
                    <a:pt x="787" y="105"/>
                    <a:pt x="794" y="101"/>
                    <a:pt x="794" y="101"/>
                  </a:cubicBezTo>
                  <a:cubicBezTo>
                    <a:pt x="794" y="101"/>
                    <a:pt x="800" y="102"/>
                    <a:pt x="804" y="102"/>
                  </a:cubicBezTo>
                  <a:cubicBezTo>
                    <a:pt x="808" y="102"/>
                    <a:pt x="824" y="113"/>
                    <a:pt x="824" y="113"/>
                  </a:cubicBezTo>
                  <a:cubicBezTo>
                    <a:pt x="827" y="116"/>
                    <a:pt x="827" y="116"/>
                    <a:pt x="827" y="116"/>
                  </a:cubicBezTo>
                  <a:cubicBezTo>
                    <a:pt x="827" y="116"/>
                    <a:pt x="828" y="109"/>
                    <a:pt x="831" y="111"/>
                  </a:cubicBezTo>
                  <a:cubicBezTo>
                    <a:pt x="833" y="112"/>
                    <a:pt x="833" y="112"/>
                    <a:pt x="833" y="112"/>
                  </a:cubicBezTo>
                  <a:cubicBezTo>
                    <a:pt x="833" y="112"/>
                    <a:pt x="834" y="107"/>
                    <a:pt x="830" y="105"/>
                  </a:cubicBezTo>
                  <a:cubicBezTo>
                    <a:pt x="825" y="104"/>
                    <a:pt x="819" y="97"/>
                    <a:pt x="819" y="97"/>
                  </a:cubicBezTo>
                  <a:cubicBezTo>
                    <a:pt x="819" y="97"/>
                    <a:pt x="814" y="89"/>
                    <a:pt x="815" y="85"/>
                  </a:cubicBezTo>
                  <a:cubicBezTo>
                    <a:pt x="816" y="81"/>
                    <a:pt x="815" y="79"/>
                    <a:pt x="817" y="79"/>
                  </a:cubicBezTo>
                  <a:cubicBezTo>
                    <a:pt x="819" y="79"/>
                    <a:pt x="831" y="78"/>
                    <a:pt x="835" y="76"/>
                  </a:cubicBezTo>
                  <a:cubicBezTo>
                    <a:pt x="839" y="75"/>
                    <a:pt x="844" y="77"/>
                    <a:pt x="850" y="75"/>
                  </a:cubicBezTo>
                  <a:cubicBezTo>
                    <a:pt x="856" y="73"/>
                    <a:pt x="857" y="72"/>
                    <a:pt x="862" y="73"/>
                  </a:cubicBezTo>
                  <a:cubicBezTo>
                    <a:pt x="868" y="75"/>
                    <a:pt x="864" y="70"/>
                    <a:pt x="863" y="67"/>
                  </a:cubicBezTo>
                  <a:cubicBezTo>
                    <a:pt x="862" y="65"/>
                    <a:pt x="861" y="54"/>
                    <a:pt x="861" y="57"/>
                  </a:cubicBezTo>
                  <a:cubicBezTo>
                    <a:pt x="861" y="59"/>
                    <a:pt x="861" y="46"/>
                    <a:pt x="873" y="44"/>
                  </a:cubicBezTo>
                  <a:cubicBezTo>
                    <a:pt x="884" y="43"/>
                    <a:pt x="894" y="41"/>
                    <a:pt x="907" y="39"/>
                  </a:cubicBezTo>
                  <a:cubicBezTo>
                    <a:pt x="921" y="36"/>
                    <a:pt x="923" y="31"/>
                    <a:pt x="923" y="31"/>
                  </a:cubicBezTo>
                  <a:cubicBezTo>
                    <a:pt x="923" y="31"/>
                    <a:pt x="933" y="30"/>
                    <a:pt x="935" y="30"/>
                  </a:cubicBezTo>
                  <a:cubicBezTo>
                    <a:pt x="936" y="30"/>
                    <a:pt x="939" y="28"/>
                    <a:pt x="943" y="29"/>
                  </a:cubicBezTo>
                  <a:cubicBezTo>
                    <a:pt x="948" y="30"/>
                    <a:pt x="950" y="32"/>
                    <a:pt x="953" y="32"/>
                  </a:cubicBezTo>
                  <a:cubicBezTo>
                    <a:pt x="956" y="32"/>
                    <a:pt x="973" y="29"/>
                    <a:pt x="973" y="29"/>
                  </a:cubicBezTo>
                  <a:cubicBezTo>
                    <a:pt x="973" y="29"/>
                    <a:pt x="973" y="26"/>
                    <a:pt x="975" y="24"/>
                  </a:cubicBezTo>
                  <a:cubicBezTo>
                    <a:pt x="976" y="22"/>
                    <a:pt x="978" y="18"/>
                    <a:pt x="980" y="18"/>
                  </a:cubicBezTo>
                  <a:cubicBezTo>
                    <a:pt x="983" y="19"/>
                    <a:pt x="986" y="20"/>
                    <a:pt x="986" y="18"/>
                  </a:cubicBezTo>
                  <a:cubicBezTo>
                    <a:pt x="987" y="15"/>
                    <a:pt x="997" y="0"/>
                    <a:pt x="1004" y="3"/>
                  </a:cubicBezTo>
                  <a:cubicBezTo>
                    <a:pt x="1011" y="5"/>
                    <a:pt x="1027" y="5"/>
                    <a:pt x="1027" y="6"/>
                  </a:cubicBezTo>
                  <a:cubicBezTo>
                    <a:pt x="1027" y="8"/>
                    <a:pt x="1030" y="12"/>
                    <a:pt x="1030" y="12"/>
                  </a:cubicBezTo>
                  <a:cubicBezTo>
                    <a:pt x="1030" y="12"/>
                    <a:pt x="1029" y="15"/>
                    <a:pt x="1034" y="16"/>
                  </a:cubicBezTo>
                  <a:cubicBezTo>
                    <a:pt x="1040" y="18"/>
                    <a:pt x="1043" y="20"/>
                    <a:pt x="1043" y="20"/>
                  </a:cubicBezTo>
                  <a:cubicBezTo>
                    <a:pt x="1043" y="20"/>
                    <a:pt x="1059" y="20"/>
                    <a:pt x="1062" y="20"/>
                  </a:cubicBezTo>
                  <a:cubicBezTo>
                    <a:pt x="1066" y="19"/>
                    <a:pt x="1094" y="25"/>
                    <a:pt x="1094" y="26"/>
                  </a:cubicBezTo>
                  <a:cubicBezTo>
                    <a:pt x="1094" y="28"/>
                    <a:pt x="1103" y="42"/>
                    <a:pt x="1098" y="44"/>
                  </a:cubicBezTo>
                  <a:cubicBezTo>
                    <a:pt x="1093" y="47"/>
                    <a:pt x="1099" y="47"/>
                    <a:pt x="1087" y="57"/>
                  </a:cubicBezTo>
                  <a:cubicBezTo>
                    <a:pt x="1075" y="66"/>
                    <a:pt x="1067" y="70"/>
                    <a:pt x="1060" y="73"/>
                  </a:cubicBezTo>
                  <a:cubicBezTo>
                    <a:pt x="1053" y="76"/>
                    <a:pt x="1050" y="85"/>
                    <a:pt x="1046" y="86"/>
                  </a:cubicBezTo>
                  <a:cubicBezTo>
                    <a:pt x="1041" y="87"/>
                    <a:pt x="1040" y="90"/>
                    <a:pt x="1040" y="90"/>
                  </a:cubicBezTo>
                  <a:cubicBezTo>
                    <a:pt x="1040" y="90"/>
                    <a:pt x="1046" y="89"/>
                    <a:pt x="1049" y="88"/>
                  </a:cubicBezTo>
                  <a:cubicBezTo>
                    <a:pt x="1051" y="87"/>
                    <a:pt x="1075" y="83"/>
                    <a:pt x="1075" y="83"/>
                  </a:cubicBezTo>
                  <a:cubicBezTo>
                    <a:pt x="1075" y="83"/>
                    <a:pt x="1063" y="78"/>
                    <a:pt x="1071" y="74"/>
                  </a:cubicBezTo>
                  <a:cubicBezTo>
                    <a:pt x="1079" y="70"/>
                    <a:pt x="1081" y="71"/>
                    <a:pt x="1081" y="71"/>
                  </a:cubicBezTo>
                  <a:cubicBezTo>
                    <a:pt x="1081" y="71"/>
                    <a:pt x="1086" y="71"/>
                    <a:pt x="1088" y="72"/>
                  </a:cubicBezTo>
                  <a:cubicBezTo>
                    <a:pt x="1091" y="72"/>
                    <a:pt x="1094" y="74"/>
                    <a:pt x="1098" y="77"/>
                  </a:cubicBezTo>
                  <a:cubicBezTo>
                    <a:pt x="1103" y="80"/>
                    <a:pt x="1101" y="80"/>
                    <a:pt x="1104" y="77"/>
                  </a:cubicBezTo>
                  <a:cubicBezTo>
                    <a:pt x="1108" y="73"/>
                    <a:pt x="1111" y="71"/>
                    <a:pt x="1115" y="72"/>
                  </a:cubicBezTo>
                  <a:cubicBezTo>
                    <a:pt x="1120" y="73"/>
                    <a:pt x="1144" y="76"/>
                    <a:pt x="1151" y="77"/>
                  </a:cubicBezTo>
                  <a:cubicBezTo>
                    <a:pt x="1157" y="77"/>
                    <a:pt x="1145" y="82"/>
                    <a:pt x="1154" y="87"/>
                  </a:cubicBezTo>
                  <a:cubicBezTo>
                    <a:pt x="1163" y="91"/>
                    <a:pt x="1173" y="96"/>
                    <a:pt x="1175" y="96"/>
                  </a:cubicBezTo>
                  <a:cubicBezTo>
                    <a:pt x="1177" y="95"/>
                    <a:pt x="1191" y="91"/>
                    <a:pt x="1191" y="91"/>
                  </a:cubicBezTo>
                  <a:cubicBezTo>
                    <a:pt x="1191" y="91"/>
                    <a:pt x="1191" y="91"/>
                    <a:pt x="1194" y="85"/>
                  </a:cubicBezTo>
                  <a:cubicBezTo>
                    <a:pt x="1196" y="79"/>
                    <a:pt x="1195" y="80"/>
                    <a:pt x="1195" y="77"/>
                  </a:cubicBezTo>
                  <a:cubicBezTo>
                    <a:pt x="1196" y="75"/>
                    <a:pt x="1198" y="73"/>
                    <a:pt x="1200" y="71"/>
                  </a:cubicBezTo>
                  <a:cubicBezTo>
                    <a:pt x="1203" y="69"/>
                    <a:pt x="1203" y="67"/>
                    <a:pt x="1210" y="71"/>
                  </a:cubicBezTo>
                  <a:cubicBezTo>
                    <a:pt x="1217" y="76"/>
                    <a:pt x="1218" y="78"/>
                    <a:pt x="1218" y="78"/>
                  </a:cubicBezTo>
                  <a:cubicBezTo>
                    <a:pt x="1218" y="78"/>
                    <a:pt x="1230" y="77"/>
                    <a:pt x="1243" y="88"/>
                  </a:cubicBezTo>
                  <a:cubicBezTo>
                    <a:pt x="1256" y="98"/>
                    <a:pt x="1253" y="101"/>
                    <a:pt x="1254" y="103"/>
                  </a:cubicBezTo>
                  <a:cubicBezTo>
                    <a:pt x="1254" y="106"/>
                    <a:pt x="1253" y="112"/>
                    <a:pt x="1254" y="114"/>
                  </a:cubicBezTo>
                  <a:cubicBezTo>
                    <a:pt x="1254" y="116"/>
                    <a:pt x="1254" y="112"/>
                    <a:pt x="1261" y="119"/>
                  </a:cubicBezTo>
                  <a:cubicBezTo>
                    <a:pt x="1268" y="127"/>
                    <a:pt x="1282" y="127"/>
                    <a:pt x="1281" y="127"/>
                  </a:cubicBezTo>
                  <a:cubicBezTo>
                    <a:pt x="1279" y="127"/>
                    <a:pt x="1282" y="121"/>
                    <a:pt x="1280" y="118"/>
                  </a:cubicBezTo>
                  <a:cubicBezTo>
                    <a:pt x="1278" y="115"/>
                    <a:pt x="1281" y="116"/>
                    <a:pt x="1284" y="113"/>
                  </a:cubicBezTo>
                  <a:cubicBezTo>
                    <a:pt x="1286" y="111"/>
                    <a:pt x="1291" y="112"/>
                    <a:pt x="1291" y="112"/>
                  </a:cubicBezTo>
                  <a:cubicBezTo>
                    <a:pt x="1291" y="112"/>
                    <a:pt x="1293" y="113"/>
                    <a:pt x="1299" y="115"/>
                  </a:cubicBezTo>
                  <a:cubicBezTo>
                    <a:pt x="1304" y="116"/>
                    <a:pt x="1296" y="116"/>
                    <a:pt x="1310" y="116"/>
                  </a:cubicBezTo>
                  <a:cubicBezTo>
                    <a:pt x="1324" y="116"/>
                    <a:pt x="1324" y="112"/>
                    <a:pt x="1329" y="112"/>
                  </a:cubicBezTo>
                  <a:cubicBezTo>
                    <a:pt x="1333" y="112"/>
                    <a:pt x="1337" y="111"/>
                    <a:pt x="1338" y="112"/>
                  </a:cubicBezTo>
                  <a:cubicBezTo>
                    <a:pt x="1339" y="114"/>
                    <a:pt x="1339" y="115"/>
                    <a:pt x="1344" y="115"/>
                  </a:cubicBezTo>
                  <a:cubicBezTo>
                    <a:pt x="1349" y="116"/>
                    <a:pt x="1350" y="118"/>
                    <a:pt x="1348" y="113"/>
                  </a:cubicBezTo>
                  <a:cubicBezTo>
                    <a:pt x="1345" y="108"/>
                    <a:pt x="1342" y="104"/>
                    <a:pt x="1342" y="104"/>
                  </a:cubicBezTo>
                  <a:cubicBezTo>
                    <a:pt x="1338" y="102"/>
                    <a:pt x="1338" y="102"/>
                    <a:pt x="1338" y="102"/>
                  </a:cubicBezTo>
                  <a:cubicBezTo>
                    <a:pt x="1338" y="102"/>
                    <a:pt x="1336" y="101"/>
                    <a:pt x="1342" y="97"/>
                  </a:cubicBezTo>
                  <a:cubicBezTo>
                    <a:pt x="1348" y="93"/>
                    <a:pt x="1347" y="99"/>
                    <a:pt x="1352" y="98"/>
                  </a:cubicBezTo>
                  <a:cubicBezTo>
                    <a:pt x="1357" y="98"/>
                    <a:pt x="1369" y="96"/>
                    <a:pt x="1369" y="96"/>
                  </a:cubicBezTo>
                  <a:cubicBezTo>
                    <a:pt x="1369" y="96"/>
                    <a:pt x="1381" y="98"/>
                    <a:pt x="1391" y="102"/>
                  </a:cubicBezTo>
                  <a:cubicBezTo>
                    <a:pt x="1402" y="106"/>
                    <a:pt x="1422" y="108"/>
                    <a:pt x="1422" y="106"/>
                  </a:cubicBezTo>
                  <a:cubicBezTo>
                    <a:pt x="1422" y="105"/>
                    <a:pt x="1427" y="106"/>
                    <a:pt x="1430" y="106"/>
                  </a:cubicBezTo>
                  <a:cubicBezTo>
                    <a:pt x="1434" y="106"/>
                    <a:pt x="1444" y="116"/>
                    <a:pt x="1444" y="116"/>
                  </a:cubicBezTo>
                  <a:cubicBezTo>
                    <a:pt x="1444" y="116"/>
                    <a:pt x="1452" y="123"/>
                    <a:pt x="1456" y="125"/>
                  </a:cubicBezTo>
                  <a:cubicBezTo>
                    <a:pt x="1460" y="127"/>
                    <a:pt x="1461" y="128"/>
                    <a:pt x="1466" y="128"/>
                  </a:cubicBezTo>
                  <a:cubicBezTo>
                    <a:pt x="1471" y="128"/>
                    <a:pt x="1484" y="134"/>
                    <a:pt x="1484" y="133"/>
                  </a:cubicBezTo>
                  <a:cubicBezTo>
                    <a:pt x="1485" y="131"/>
                    <a:pt x="1501" y="132"/>
                    <a:pt x="1501" y="129"/>
                  </a:cubicBezTo>
                  <a:cubicBezTo>
                    <a:pt x="1500" y="125"/>
                    <a:pt x="1510" y="130"/>
                    <a:pt x="1523" y="132"/>
                  </a:cubicBezTo>
                  <a:cubicBezTo>
                    <a:pt x="1536" y="134"/>
                    <a:pt x="1538" y="137"/>
                    <a:pt x="1538" y="139"/>
                  </a:cubicBezTo>
                  <a:cubicBezTo>
                    <a:pt x="1539" y="140"/>
                    <a:pt x="1542" y="147"/>
                    <a:pt x="1542" y="147"/>
                  </a:cubicBezTo>
                  <a:cubicBezTo>
                    <a:pt x="1542" y="147"/>
                    <a:pt x="1554" y="152"/>
                    <a:pt x="1559" y="152"/>
                  </a:cubicBezTo>
                  <a:cubicBezTo>
                    <a:pt x="1564" y="151"/>
                    <a:pt x="1575" y="152"/>
                    <a:pt x="1575" y="152"/>
                  </a:cubicBezTo>
                  <a:cubicBezTo>
                    <a:pt x="1575" y="152"/>
                    <a:pt x="1606" y="149"/>
                    <a:pt x="1613" y="149"/>
                  </a:cubicBezTo>
                  <a:cubicBezTo>
                    <a:pt x="1619" y="148"/>
                    <a:pt x="1619" y="137"/>
                    <a:pt x="1620" y="142"/>
                  </a:cubicBezTo>
                  <a:cubicBezTo>
                    <a:pt x="1622" y="147"/>
                    <a:pt x="1620" y="154"/>
                    <a:pt x="1620" y="154"/>
                  </a:cubicBezTo>
                  <a:cubicBezTo>
                    <a:pt x="1620" y="154"/>
                    <a:pt x="1625" y="161"/>
                    <a:pt x="1629" y="160"/>
                  </a:cubicBezTo>
                  <a:cubicBezTo>
                    <a:pt x="1632" y="159"/>
                    <a:pt x="1636" y="158"/>
                    <a:pt x="1636" y="158"/>
                  </a:cubicBezTo>
                  <a:cubicBezTo>
                    <a:pt x="1636" y="158"/>
                    <a:pt x="1638" y="157"/>
                    <a:pt x="1632" y="153"/>
                  </a:cubicBezTo>
                  <a:cubicBezTo>
                    <a:pt x="1627" y="149"/>
                    <a:pt x="1629" y="143"/>
                    <a:pt x="1631" y="141"/>
                  </a:cubicBezTo>
                  <a:cubicBezTo>
                    <a:pt x="1633" y="140"/>
                    <a:pt x="1678" y="142"/>
                    <a:pt x="1694" y="149"/>
                  </a:cubicBezTo>
                  <a:cubicBezTo>
                    <a:pt x="1710" y="155"/>
                    <a:pt x="1761" y="176"/>
                    <a:pt x="1767" y="182"/>
                  </a:cubicBezTo>
                  <a:cubicBezTo>
                    <a:pt x="1773" y="188"/>
                    <a:pt x="1777" y="192"/>
                    <a:pt x="1778" y="194"/>
                  </a:cubicBezTo>
                  <a:cubicBezTo>
                    <a:pt x="1780" y="195"/>
                    <a:pt x="1784" y="188"/>
                    <a:pt x="1784" y="188"/>
                  </a:cubicBezTo>
                  <a:cubicBezTo>
                    <a:pt x="1784" y="188"/>
                    <a:pt x="1794" y="189"/>
                    <a:pt x="1798" y="190"/>
                  </a:cubicBezTo>
                  <a:cubicBezTo>
                    <a:pt x="1801" y="190"/>
                    <a:pt x="1801" y="186"/>
                    <a:pt x="1811" y="193"/>
                  </a:cubicBezTo>
                  <a:cubicBezTo>
                    <a:pt x="1821" y="199"/>
                    <a:pt x="1822" y="206"/>
                    <a:pt x="1822" y="206"/>
                  </a:cubicBezTo>
                  <a:cubicBezTo>
                    <a:pt x="1822" y="206"/>
                    <a:pt x="1828" y="213"/>
                    <a:pt x="1821" y="214"/>
                  </a:cubicBezTo>
                  <a:cubicBezTo>
                    <a:pt x="1813" y="216"/>
                    <a:pt x="1810" y="224"/>
                    <a:pt x="1810" y="224"/>
                  </a:cubicBezTo>
                  <a:cubicBezTo>
                    <a:pt x="1810" y="224"/>
                    <a:pt x="1812" y="227"/>
                    <a:pt x="1812" y="229"/>
                  </a:cubicBezTo>
                  <a:cubicBezTo>
                    <a:pt x="1812" y="231"/>
                    <a:pt x="1810" y="234"/>
                    <a:pt x="1811" y="237"/>
                  </a:cubicBezTo>
                  <a:cubicBezTo>
                    <a:pt x="1812" y="240"/>
                    <a:pt x="1817" y="244"/>
                    <a:pt x="1815" y="246"/>
                  </a:cubicBezTo>
                  <a:cubicBezTo>
                    <a:pt x="1813" y="247"/>
                    <a:pt x="1815" y="247"/>
                    <a:pt x="1810" y="247"/>
                  </a:cubicBezTo>
                  <a:cubicBezTo>
                    <a:pt x="1806" y="246"/>
                    <a:pt x="1798" y="244"/>
                    <a:pt x="1797" y="242"/>
                  </a:cubicBezTo>
                  <a:cubicBezTo>
                    <a:pt x="1795" y="241"/>
                    <a:pt x="1795" y="239"/>
                    <a:pt x="1792" y="239"/>
                  </a:cubicBezTo>
                  <a:cubicBezTo>
                    <a:pt x="1789" y="239"/>
                    <a:pt x="1778" y="234"/>
                    <a:pt x="1778" y="234"/>
                  </a:cubicBezTo>
                  <a:cubicBezTo>
                    <a:pt x="1774" y="229"/>
                    <a:pt x="1774" y="229"/>
                    <a:pt x="1774" y="229"/>
                  </a:cubicBezTo>
                  <a:cubicBezTo>
                    <a:pt x="1770" y="223"/>
                    <a:pt x="1770" y="223"/>
                    <a:pt x="1770" y="223"/>
                  </a:cubicBezTo>
                  <a:cubicBezTo>
                    <a:pt x="1770" y="223"/>
                    <a:pt x="1752" y="222"/>
                    <a:pt x="1751" y="220"/>
                  </a:cubicBezTo>
                  <a:cubicBezTo>
                    <a:pt x="1751" y="219"/>
                    <a:pt x="1746" y="203"/>
                    <a:pt x="1745" y="203"/>
                  </a:cubicBezTo>
                  <a:cubicBezTo>
                    <a:pt x="1744" y="203"/>
                    <a:pt x="1738" y="199"/>
                    <a:pt x="1740" y="205"/>
                  </a:cubicBezTo>
                  <a:cubicBezTo>
                    <a:pt x="1741" y="210"/>
                    <a:pt x="1741" y="215"/>
                    <a:pt x="1741" y="215"/>
                  </a:cubicBezTo>
                  <a:cubicBezTo>
                    <a:pt x="1741" y="215"/>
                    <a:pt x="1751" y="223"/>
                    <a:pt x="1749" y="223"/>
                  </a:cubicBezTo>
                  <a:cubicBezTo>
                    <a:pt x="1746" y="223"/>
                    <a:pt x="1747" y="230"/>
                    <a:pt x="1745" y="230"/>
                  </a:cubicBezTo>
                  <a:cubicBezTo>
                    <a:pt x="1744" y="230"/>
                    <a:pt x="1738" y="238"/>
                    <a:pt x="1736" y="237"/>
                  </a:cubicBezTo>
                  <a:cubicBezTo>
                    <a:pt x="1734" y="236"/>
                    <a:pt x="1729" y="238"/>
                    <a:pt x="1728" y="238"/>
                  </a:cubicBezTo>
                  <a:cubicBezTo>
                    <a:pt x="1726" y="238"/>
                    <a:pt x="1726" y="237"/>
                    <a:pt x="1724" y="236"/>
                  </a:cubicBezTo>
                  <a:cubicBezTo>
                    <a:pt x="1722" y="236"/>
                    <a:pt x="1717" y="235"/>
                    <a:pt x="1717" y="237"/>
                  </a:cubicBezTo>
                  <a:cubicBezTo>
                    <a:pt x="1716" y="239"/>
                    <a:pt x="1719" y="245"/>
                    <a:pt x="1722" y="244"/>
                  </a:cubicBezTo>
                  <a:cubicBezTo>
                    <a:pt x="1725" y="243"/>
                    <a:pt x="1734" y="244"/>
                    <a:pt x="1734" y="244"/>
                  </a:cubicBezTo>
                  <a:cubicBezTo>
                    <a:pt x="1734" y="244"/>
                    <a:pt x="1746" y="262"/>
                    <a:pt x="1745" y="264"/>
                  </a:cubicBezTo>
                  <a:cubicBezTo>
                    <a:pt x="1745" y="266"/>
                    <a:pt x="1758" y="275"/>
                    <a:pt x="1756" y="276"/>
                  </a:cubicBezTo>
                  <a:cubicBezTo>
                    <a:pt x="1753" y="277"/>
                    <a:pt x="1754" y="280"/>
                    <a:pt x="1752" y="281"/>
                  </a:cubicBezTo>
                  <a:cubicBezTo>
                    <a:pt x="1751" y="281"/>
                    <a:pt x="1753" y="284"/>
                    <a:pt x="1753" y="285"/>
                  </a:cubicBezTo>
                  <a:cubicBezTo>
                    <a:pt x="1753" y="287"/>
                    <a:pt x="1742" y="284"/>
                    <a:pt x="1732" y="286"/>
                  </a:cubicBezTo>
                  <a:cubicBezTo>
                    <a:pt x="1722" y="288"/>
                    <a:pt x="1709" y="293"/>
                    <a:pt x="1705" y="300"/>
                  </a:cubicBezTo>
                  <a:cubicBezTo>
                    <a:pt x="1701" y="307"/>
                    <a:pt x="1696" y="325"/>
                    <a:pt x="1692" y="326"/>
                  </a:cubicBezTo>
                  <a:cubicBezTo>
                    <a:pt x="1689" y="328"/>
                    <a:pt x="1684" y="336"/>
                    <a:pt x="1684" y="336"/>
                  </a:cubicBezTo>
                  <a:cubicBezTo>
                    <a:pt x="1684" y="336"/>
                    <a:pt x="1675" y="329"/>
                    <a:pt x="1674" y="325"/>
                  </a:cubicBezTo>
                  <a:cubicBezTo>
                    <a:pt x="1673" y="321"/>
                    <a:pt x="1652" y="325"/>
                    <a:pt x="1651" y="325"/>
                  </a:cubicBezTo>
                  <a:cubicBezTo>
                    <a:pt x="1650" y="326"/>
                    <a:pt x="1653" y="330"/>
                    <a:pt x="1651" y="333"/>
                  </a:cubicBezTo>
                  <a:cubicBezTo>
                    <a:pt x="1650" y="336"/>
                    <a:pt x="1655" y="344"/>
                    <a:pt x="1650" y="340"/>
                  </a:cubicBezTo>
                  <a:cubicBezTo>
                    <a:pt x="1644" y="337"/>
                    <a:pt x="1642" y="330"/>
                    <a:pt x="1642" y="330"/>
                  </a:cubicBezTo>
                  <a:cubicBezTo>
                    <a:pt x="1642" y="330"/>
                    <a:pt x="1640" y="334"/>
                    <a:pt x="1638" y="335"/>
                  </a:cubicBezTo>
                  <a:cubicBezTo>
                    <a:pt x="1636" y="335"/>
                    <a:pt x="1629" y="341"/>
                    <a:pt x="1626" y="343"/>
                  </a:cubicBezTo>
                  <a:cubicBezTo>
                    <a:pt x="1622" y="344"/>
                    <a:pt x="1621" y="340"/>
                    <a:pt x="1622" y="344"/>
                  </a:cubicBezTo>
                  <a:cubicBezTo>
                    <a:pt x="1624" y="348"/>
                    <a:pt x="1623" y="356"/>
                    <a:pt x="1622" y="358"/>
                  </a:cubicBezTo>
                  <a:cubicBezTo>
                    <a:pt x="1620" y="361"/>
                    <a:pt x="1622" y="365"/>
                    <a:pt x="1623" y="368"/>
                  </a:cubicBezTo>
                  <a:cubicBezTo>
                    <a:pt x="1624" y="370"/>
                    <a:pt x="1637" y="376"/>
                    <a:pt x="1635" y="376"/>
                  </a:cubicBezTo>
                  <a:cubicBezTo>
                    <a:pt x="1634" y="376"/>
                    <a:pt x="1636" y="386"/>
                    <a:pt x="1636" y="387"/>
                  </a:cubicBezTo>
                  <a:cubicBezTo>
                    <a:pt x="1636" y="389"/>
                    <a:pt x="1642" y="393"/>
                    <a:pt x="1640" y="395"/>
                  </a:cubicBezTo>
                  <a:cubicBezTo>
                    <a:pt x="1638" y="397"/>
                    <a:pt x="1642" y="405"/>
                    <a:pt x="1639" y="404"/>
                  </a:cubicBezTo>
                  <a:cubicBezTo>
                    <a:pt x="1636" y="403"/>
                    <a:pt x="1632" y="401"/>
                    <a:pt x="1632" y="401"/>
                  </a:cubicBezTo>
                  <a:cubicBezTo>
                    <a:pt x="1632" y="401"/>
                    <a:pt x="1640" y="405"/>
                    <a:pt x="1634" y="406"/>
                  </a:cubicBezTo>
                  <a:cubicBezTo>
                    <a:pt x="1628" y="407"/>
                    <a:pt x="1628" y="412"/>
                    <a:pt x="1628" y="412"/>
                  </a:cubicBezTo>
                  <a:cubicBezTo>
                    <a:pt x="1628" y="412"/>
                    <a:pt x="1631" y="413"/>
                    <a:pt x="1631" y="416"/>
                  </a:cubicBezTo>
                  <a:cubicBezTo>
                    <a:pt x="1631" y="419"/>
                    <a:pt x="1639" y="424"/>
                    <a:pt x="1636" y="424"/>
                  </a:cubicBezTo>
                  <a:cubicBezTo>
                    <a:pt x="1634" y="424"/>
                    <a:pt x="1631" y="427"/>
                    <a:pt x="1628" y="427"/>
                  </a:cubicBezTo>
                  <a:cubicBezTo>
                    <a:pt x="1626" y="428"/>
                    <a:pt x="1623" y="436"/>
                    <a:pt x="1623" y="438"/>
                  </a:cubicBezTo>
                  <a:cubicBezTo>
                    <a:pt x="1624" y="440"/>
                    <a:pt x="1622" y="450"/>
                    <a:pt x="1623" y="451"/>
                  </a:cubicBezTo>
                  <a:cubicBezTo>
                    <a:pt x="1624" y="453"/>
                    <a:pt x="1612" y="453"/>
                    <a:pt x="1612" y="453"/>
                  </a:cubicBezTo>
                  <a:cubicBezTo>
                    <a:pt x="1612" y="453"/>
                    <a:pt x="1618" y="462"/>
                    <a:pt x="1616" y="462"/>
                  </a:cubicBezTo>
                  <a:cubicBezTo>
                    <a:pt x="1614" y="463"/>
                    <a:pt x="1613" y="463"/>
                    <a:pt x="1611" y="468"/>
                  </a:cubicBezTo>
                  <a:cubicBezTo>
                    <a:pt x="1609" y="473"/>
                    <a:pt x="1606" y="479"/>
                    <a:pt x="1604" y="480"/>
                  </a:cubicBezTo>
                  <a:cubicBezTo>
                    <a:pt x="1601" y="481"/>
                    <a:pt x="1600" y="484"/>
                    <a:pt x="1600" y="485"/>
                  </a:cubicBezTo>
                  <a:cubicBezTo>
                    <a:pt x="1600" y="487"/>
                    <a:pt x="1591" y="461"/>
                    <a:pt x="1589" y="459"/>
                  </a:cubicBezTo>
                  <a:cubicBezTo>
                    <a:pt x="1587" y="457"/>
                    <a:pt x="1584" y="447"/>
                    <a:pt x="1584" y="447"/>
                  </a:cubicBezTo>
                  <a:cubicBezTo>
                    <a:pt x="1581" y="441"/>
                    <a:pt x="1581" y="441"/>
                    <a:pt x="1581" y="441"/>
                  </a:cubicBezTo>
                  <a:cubicBezTo>
                    <a:pt x="1581" y="441"/>
                    <a:pt x="1579" y="442"/>
                    <a:pt x="1577" y="438"/>
                  </a:cubicBezTo>
                  <a:cubicBezTo>
                    <a:pt x="1574" y="433"/>
                    <a:pt x="1566" y="392"/>
                    <a:pt x="1566" y="392"/>
                  </a:cubicBezTo>
                  <a:cubicBezTo>
                    <a:pt x="1566" y="392"/>
                    <a:pt x="1572" y="390"/>
                    <a:pt x="1571" y="388"/>
                  </a:cubicBezTo>
                  <a:cubicBezTo>
                    <a:pt x="1570" y="386"/>
                    <a:pt x="1568" y="372"/>
                    <a:pt x="1568" y="372"/>
                  </a:cubicBezTo>
                  <a:cubicBezTo>
                    <a:pt x="1568" y="372"/>
                    <a:pt x="1585" y="367"/>
                    <a:pt x="1586" y="360"/>
                  </a:cubicBezTo>
                  <a:cubicBezTo>
                    <a:pt x="1586" y="353"/>
                    <a:pt x="1594" y="345"/>
                    <a:pt x="1599" y="335"/>
                  </a:cubicBezTo>
                  <a:cubicBezTo>
                    <a:pt x="1603" y="325"/>
                    <a:pt x="1607" y="318"/>
                    <a:pt x="1607" y="318"/>
                  </a:cubicBezTo>
                  <a:cubicBezTo>
                    <a:pt x="1607" y="318"/>
                    <a:pt x="1616" y="316"/>
                    <a:pt x="1619" y="316"/>
                  </a:cubicBezTo>
                  <a:cubicBezTo>
                    <a:pt x="1621" y="315"/>
                    <a:pt x="1621" y="316"/>
                    <a:pt x="1620" y="311"/>
                  </a:cubicBezTo>
                  <a:cubicBezTo>
                    <a:pt x="1619" y="307"/>
                    <a:pt x="1615" y="313"/>
                    <a:pt x="1616" y="299"/>
                  </a:cubicBezTo>
                  <a:cubicBezTo>
                    <a:pt x="1618" y="285"/>
                    <a:pt x="1619" y="282"/>
                    <a:pt x="1619" y="282"/>
                  </a:cubicBezTo>
                  <a:cubicBezTo>
                    <a:pt x="1619" y="282"/>
                    <a:pt x="1614" y="280"/>
                    <a:pt x="1612" y="282"/>
                  </a:cubicBezTo>
                  <a:cubicBezTo>
                    <a:pt x="1610" y="283"/>
                    <a:pt x="1605" y="290"/>
                    <a:pt x="1606" y="292"/>
                  </a:cubicBezTo>
                  <a:cubicBezTo>
                    <a:pt x="1607" y="295"/>
                    <a:pt x="1611" y="304"/>
                    <a:pt x="1604" y="303"/>
                  </a:cubicBezTo>
                  <a:cubicBezTo>
                    <a:pt x="1597" y="302"/>
                    <a:pt x="1589" y="309"/>
                    <a:pt x="1590" y="311"/>
                  </a:cubicBezTo>
                  <a:cubicBezTo>
                    <a:pt x="1590" y="313"/>
                    <a:pt x="1593" y="318"/>
                    <a:pt x="1593" y="318"/>
                  </a:cubicBezTo>
                  <a:cubicBezTo>
                    <a:pt x="1589" y="319"/>
                    <a:pt x="1589" y="319"/>
                    <a:pt x="1589" y="319"/>
                  </a:cubicBezTo>
                  <a:cubicBezTo>
                    <a:pt x="1589" y="319"/>
                    <a:pt x="1586" y="315"/>
                    <a:pt x="1585" y="312"/>
                  </a:cubicBezTo>
                  <a:cubicBezTo>
                    <a:pt x="1583" y="309"/>
                    <a:pt x="1585" y="308"/>
                    <a:pt x="1582" y="304"/>
                  </a:cubicBezTo>
                  <a:cubicBezTo>
                    <a:pt x="1580" y="300"/>
                    <a:pt x="1580" y="299"/>
                    <a:pt x="1578" y="298"/>
                  </a:cubicBezTo>
                  <a:cubicBezTo>
                    <a:pt x="1576" y="298"/>
                    <a:pt x="1583" y="294"/>
                    <a:pt x="1574" y="297"/>
                  </a:cubicBezTo>
                  <a:cubicBezTo>
                    <a:pt x="1565" y="301"/>
                    <a:pt x="1571" y="304"/>
                    <a:pt x="1561" y="305"/>
                  </a:cubicBezTo>
                  <a:cubicBezTo>
                    <a:pt x="1552" y="306"/>
                    <a:pt x="1552" y="314"/>
                    <a:pt x="1551" y="317"/>
                  </a:cubicBezTo>
                  <a:cubicBezTo>
                    <a:pt x="1551" y="319"/>
                    <a:pt x="1551" y="313"/>
                    <a:pt x="1546" y="322"/>
                  </a:cubicBezTo>
                  <a:cubicBezTo>
                    <a:pt x="1541" y="331"/>
                    <a:pt x="1544" y="328"/>
                    <a:pt x="1540" y="333"/>
                  </a:cubicBezTo>
                  <a:cubicBezTo>
                    <a:pt x="1537" y="339"/>
                    <a:pt x="1547" y="343"/>
                    <a:pt x="1546" y="344"/>
                  </a:cubicBezTo>
                  <a:cubicBezTo>
                    <a:pt x="1545" y="346"/>
                    <a:pt x="1542" y="350"/>
                    <a:pt x="1542" y="350"/>
                  </a:cubicBezTo>
                  <a:cubicBezTo>
                    <a:pt x="1542" y="350"/>
                    <a:pt x="1541" y="350"/>
                    <a:pt x="1534" y="350"/>
                  </a:cubicBezTo>
                  <a:cubicBezTo>
                    <a:pt x="1528" y="350"/>
                    <a:pt x="1517" y="354"/>
                    <a:pt x="1515" y="353"/>
                  </a:cubicBezTo>
                  <a:cubicBezTo>
                    <a:pt x="1513" y="352"/>
                    <a:pt x="1516" y="343"/>
                    <a:pt x="1516" y="343"/>
                  </a:cubicBezTo>
                  <a:cubicBezTo>
                    <a:pt x="1516" y="343"/>
                    <a:pt x="1499" y="341"/>
                    <a:pt x="1496" y="342"/>
                  </a:cubicBezTo>
                  <a:cubicBezTo>
                    <a:pt x="1494" y="342"/>
                    <a:pt x="1495" y="343"/>
                    <a:pt x="1493" y="345"/>
                  </a:cubicBezTo>
                  <a:cubicBezTo>
                    <a:pt x="1491" y="347"/>
                    <a:pt x="1498" y="350"/>
                    <a:pt x="1489" y="349"/>
                  </a:cubicBezTo>
                  <a:cubicBezTo>
                    <a:pt x="1480" y="348"/>
                    <a:pt x="1474" y="346"/>
                    <a:pt x="1469" y="347"/>
                  </a:cubicBezTo>
                  <a:cubicBezTo>
                    <a:pt x="1464" y="348"/>
                    <a:pt x="1460" y="352"/>
                    <a:pt x="1460" y="352"/>
                  </a:cubicBezTo>
                  <a:cubicBezTo>
                    <a:pt x="1457" y="346"/>
                    <a:pt x="1457" y="346"/>
                    <a:pt x="1457" y="346"/>
                  </a:cubicBezTo>
                  <a:cubicBezTo>
                    <a:pt x="1428" y="350"/>
                    <a:pt x="1428" y="350"/>
                    <a:pt x="1428" y="350"/>
                  </a:cubicBezTo>
                  <a:cubicBezTo>
                    <a:pt x="1428" y="350"/>
                    <a:pt x="1431" y="357"/>
                    <a:pt x="1424" y="367"/>
                  </a:cubicBezTo>
                  <a:cubicBezTo>
                    <a:pt x="1417" y="378"/>
                    <a:pt x="1403" y="408"/>
                    <a:pt x="1396" y="408"/>
                  </a:cubicBezTo>
                  <a:cubicBezTo>
                    <a:pt x="1390" y="408"/>
                    <a:pt x="1373" y="419"/>
                    <a:pt x="1378" y="422"/>
                  </a:cubicBezTo>
                  <a:cubicBezTo>
                    <a:pt x="1383" y="426"/>
                    <a:pt x="1386" y="428"/>
                    <a:pt x="1388" y="429"/>
                  </a:cubicBezTo>
                  <a:cubicBezTo>
                    <a:pt x="1391" y="429"/>
                    <a:pt x="1400" y="427"/>
                    <a:pt x="1401" y="430"/>
                  </a:cubicBezTo>
                  <a:cubicBezTo>
                    <a:pt x="1402" y="433"/>
                    <a:pt x="1409" y="443"/>
                    <a:pt x="1409" y="443"/>
                  </a:cubicBezTo>
                  <a:cubicBezTo>
                    <a:pt x="1409" y="443"/>
                    <a:pt x="1406" y="447"/>
                    <a:pt x="1415" y="444"/>
                  </a:cubicBezTo>
                  <a:cubicBezTo>
                    <a:pt x="1424" y="440"/>
                    <a:pt x="1416" y="434"/>
                    <a:pt x="1416" y="434"/>
                  </a:cubicBezTo>
                  <a:cubicBezTo>
                    <a:pt x="1416" y="434"/>
                    <a:pt x="1431" y="434"/>
                    <a:pt x="1431" y="437"/>
                  </a:cubicBezTo>
                  <a:cubicBezTo>
                    <a:pt x="1432" y="439"/>
                    <a:pt x="1441" y="450"/>
                    <a:pt x="1439" y="450"/>
                  </a:cubicBezTo>
                  <a:cubicBezTo>
                    <a:pt x="1437" y="450"/>
                    <a:pt x="1445" y="447"/>
                    <a:pt x="1446" y="454"/>
                  </a:cubicBezTo>
                  <a:cubicBezTo>
                    <a:pt x="1447" y="460"/>
                    <a:pt x="1447" y="465"/>
                    <a:pt x="1449" y="469"/>
                  </a:cubicBezTo>
                  <a:cubicBezTo>
                    <a:pt x="1450" y="472"/>
                    <a:pt x="1448" y="480"/>
                    <a:pt x="1448" y="480"/>
                  </a:cubicBezTo>
                  <a:cubicBezTo>
                    <a:pt x="1448" y="480"/>
                    <a:pt x="1453" y="489"/>
                    <a:pt x="1452" y="491"/>
                  </a:cubicBezTo>
                  <a:cubicBezTo>
                    <a:pt x="1451" y="493"/>
                    <a:pt x="1456" y="476"/>
                    <a:pt x="1453" y="501"/>
                  </a:cubicBezTo>
                  <a:cubicBezTo>
                    <a:pt x="1450" y="526"/>
                    <a:pt x="1454" y="532"/>
                    <a:pt x="1452" y="535"/>
                  </a:cubicBezTo>
                  <a:cubicBezTo>
                    <a:pt x="1451" y="539"/>
                    <a:pt x="1452" y="538"/>
                    <a:pt x="1448" y="541"/>
                  </a:cubicBezTo>
                  <a:cubicBezTo>
                    <a:pt x="1445" y="544"/>
                    <a:pt x="1445" y="546"/>
                    <a:pt x="1442" y="551"/>
                  </a:cubicBezTo>
                  <a:cubicBezTo>
                    <a:pt x="1439" y="556"/>
                    <a:pt x="1443" y="564"/>
                    <a:pt x="1441" y="566"/>
                  </a:cubicBezTo>
                  <a:cubicBezTo>
                    <a:pt x="1439" y="568"/>
                    <a:pt x="1438" y="573"/>
                    <a:pt x="1433" y="577"/>
                  </a:cubicBezTo>
                  <a:cubicBezTo>
                    <a:pt x="1428" y="580"/>
                    <a:pt x="1412" y="595"/>
                    <a:pt x="1406" y="596"/>
                  </a:cubicBezTo>
                  <a:cubicBezTo>
                    <a:pt x="1400" y="597"/>
                    <a:pt x="1385" y="593"/>
                    <a:pt x="1385" y="593"/>
                  </a:cubicBezTo>
                  <a:cubicBezTo>
                    <a:pt x="1385" y="593"/>
                    <a:pt x="1382" y="602"/>
                    <a:pt x="1379" y="604"/>
                  </a:cubicBezTo>
                  <a:cubicBezTo>
                    <a:pt x="1377" y="606"/>
                    <a:pt x="1372" y="612"/>
                    <a:pt x="1372" y="615"/>
                  </a:cubicBezTo>
                  <a:cubicBezTo>
                    <a:pt x="1372" y="618"/>
                    <a:pt x="1368" y="617"/>
                    <a:pt x="1371" y="624"/>
                  </a:cubicBezTo>
                  <a:cubicBezTo>
                    <a:pt x="1373" y="632"/>
                    <a:pt x="1366" y="637"/>
                    <a:pt x="1366" y="637"/>
                  </a:cubicBezTo>
                  <a:cubicBezTo>
                    <a:pt x="1366" y="637"/>
                    <a:pt x="1363" y="642"/>
                    <a:pt x="1363" y="644"/>
                  </a:cubicBezTo>
                  <a:cubicBezTo>
                    <a:pt x="1364" y="646"/>
                    <a:pt x="1372" y="651"/>
                    <a:pt x="1372" y="654"/>
                  </a:cubicBezTo>
                  <a:cubicBezTo>
                    <a:pt x="1372" y="657"/>
                    <a:pt x="1385" y="670"/>
                    <a:pt x="1384" y="670"/>
                  </a:cubicBezTo>
                  <a:cubicBezTo>
                    <a:pt x="1382" y="670"/>
                    <a:pt x="1386" y="680"/>
                    <a:pt x="1383" y="687"/>
                  </a:cubicBezTo>
                  <a:cubicBezTo>
                    <a:pt x="1379" y="694"/>
                    <a:pt x="1372" y="698"/>
                    <a:pt x="1372" y="698"/>
                  </a:cubicBezTo>
                  <a:cubicBezTo>
                    <a:pt x="1372" y="698"/>
                    <a:pt x="1363" y="706"/>
                    <a:pt x="1360" y="702"/>
                  </a:cubicBezTo>
                  <a:cubicBezTo>
                    <a:pt x="1356" y="698"/>
                    <a:pt x="1352" y="692"/>
                    <a:pt x="1352" y="692"/>
                  </a:cubicBezTo>
                  <a:cubicBezTo>
                    <a:pt x="1352" y="692"/>
                    <a:pt x="1351" y="686"/>
                    <a:pt x="1350" y="677"/>
                  </a:cubicBezTo>
                  <a:cubicBezTo>
                    <a:pt x="1349" y="668"/>
                    <a:pt x="1346" y="666"/>
                    <a:pt x="1348" y="663"/>
                  </a:cubicBezTo>
                  <a:cubicBezTo>
                    <a:pt x="1349" y="660"/>
                    <a:pt x="1347" y="663"/>
                    <a:pt x="1340" y="661"/>
                  </a:cubicBezTo>
                  <a:cubicBezTo>
                    <a:pt x="1334" y="660"/>
                    <a:pt x="1335" y="664"/>
                    <a:pt x="1334" y="660"/>
                  </a:cubicBezTo>
                  <a:cubicBezTo>
                    <a:pt x="1333" y="656"/>
                    <a:pt x="1334" y="650"/>
                    <a:pt x="1333" y="648"/>
                  </a:cubicBezTo>
                  <a:cubicBezTo>
                    <a:pt x="1332" y="645"/>
                    <a:pt x="1332" y="642"/>
                    <a:pt x="1327" y="640"/>
                  </a:cubicBezTo>
                  <a:cubicBezTo>
                    <a:pt x="1322" y="638"/>
                    <a:pt x="1313" y="644"/>
                    <a:pt x="1313" y="644"/>
                  </a:cubicBezTo>
                  <a:cubicBezTo>
                    <a:pt x="1313" y="644"/>
                    <a:pt x="1311" y="647"/>
                    <a:pt x="1307" y="646"/>
                  </a:cubicBezTo>
                  <a:cubicBezTo>
                    <a:pt x="1303" y="644"/>
                    <a:pt x="1291" y="642"/>
                    <a:pt x="1292" y="638"/>
                  </a:cubicBezTo>
                  <a:cubicBezTo>
                    <a:pt x="1293" y="633"/>
                    <a:pt x="1295" y="628"/>
                    <a:pt x="1293" y="628"/>
                  </a:cubicBezTo>
                  <a:cubicBezTo>
                    <a:pt x="1290" y="628"/>
                    <a:pt x="1280" y="633"/>
                    <a:pt x="1276" y="635"/>
                  </a:cubicBezTo>
                  <a:cubicBezTo>
                    <a:pt x="1273" y="638"/>
                    <a:pt x="1274" y="645"/>
                    <a:pt x="1272" y="646"/>
                  </a:cubicBezTo>
                  <a:cubicBezTo>
                    <a:pt x="1271" y="647"/>
                    <a:pt x="1264" y="647"/>
                    <a:pt x="1266" y="652"/>
                  </a:cubicBezTo>
                  <a:cubicBezTo>
                    <a:pt x="1268" y="657"/>
                    <a:pt x="1272" y="664"/>
                    <a:pt x="1275" y="664"/>
                  </a:cubicBezTo>
                  <a:cubicBezTo>
                    <a:pt x="1277" y="665"/>
                    <a:pt x="1283" y="661"/>
                    <a:pt x="1286" y="661"/>
                  </a:cubicBezTo>
                  <a:cubicBezTo>
                    <a:pt x="1289" y="661"/>
                    <a:pt x="1293" y="657"/>
                    <a:pt x="1300" y="661"/>
                  </a:cubicBezTo>
                  <a:cubicBezTo>
                    <a:pt x="1308" y="665"/>
                    <a:pt x="1313" y="667"/>
                    <a:pt x="1315" y="667"/>
                  </a:cubicBezTo>
                  <a:cubicBezTo>
                    <a:pt x="1317" y="668"/>
                    <a:pt x="1328" y="671"/>
                    <a:pt x="1324" y="672"/>
                  </a:cubicBezTo>
                  <a:cubicBezTo>
                    <a:pt x="1319" y="673"/>
                    <a:pt x="1310" y="675"/>
                    <a:pt x="1303" y="677"/>
                  </a:cubicBezTo>
                  <a:cubicBezTo>
                    <a:pt x="1297" y="679"/>
                    <a:pt x="1298" y="679"/>
                    <a:pt x="1296" y="682"/>
                  </a:cubicBezTo>
                  <a:cubicBezTo>
                    <a:pt x="1294" y="685"/>
                    <a:pt x="1290" y="690"/>
                    <a:pt x="1291" y="691"/>
                  </a:cubicBezTo>
                  <a:cubicBezTo>
                    <a:pt x="1292" y="693"/>
                    <a:pt x="1298" y="700"/>
                    <a:pt x="1298" y="700"/>
                  </a:cubicBezTo>
                  <a:cubicBezTo>
                    <a:pt x="1298" y="700"/>
                    <a:pt x="1321" y="723"/>
                    <a:pt x="1319" y="729"/>
                  </a:cubicBezTo>
                  <a:cubicBezTo>
                    <a:pt x="1318" y="735"/>
                    <a:pt x="1319" y="740"/>
                    <a:pt x="1317" y="743"/>
                  </a:cubicBezTo>
                  <a:cubicBezTo>
                    <a:pt x="1316" y="746"/>
                    <a:pt x="1317" y="745"/>
                    <a:pt x="1320" y="750"/>
                  </a:cubicBezTo>
                  <a:cubicBezTo>
                    <a:pt x="1323" y="755"/>
                    <a:pt x="1311" y="784"/>
                    <a:pt x="1311" y="784"/>
                  </a:cubicBezTo>
                  <a:cubicBezTo>
                    <a:pt x="1311" y="784"/>
                    <a:pt x="1295" y="815"/>
                    <a:pt x="1293" y="816"/>
                  </a:cubicBezTo>
                  <a:cubicBezTo>
                    <a:pt x="1291" y="818"/>
                    <a:pt x="1289" y="828"/>
                    <a:pt x="1280" y="830"/>
                  </a:cubicBezTo>
                  <a:cubicBezTo>
                    <a:pt x="1271" y="831"/>
                    <a:pt x="1267" y="832"/>
                    <a:pt x="1262" y="832"/>
                  </a:cubicBezTo>
                  <a:cubicBezTo>
                    <a:pt x="1256" y="833"/>
                    <a:pt x="1244" y="838"/>
                    <a:pt x="1234" y="841"/>
                  </a:cubicBezTo>
                  <a:cubicBezTo>
                    <a:pt x="1224" y="845"/>
                    <a:pt x="1219" y="843"/>
                    <a:pt x="1218" y="844"/>
                  </a:cubicBezTo>
                  <a:cubicBezTo>
                    <a:pt x="1216" y="846"/>
                    <a:pt x="1224" y="852"/>
                    <a:pt x="1216" y="846"/>
                  </a:cubicBezTo>
                  <a:cubicBezTo>
                    <a:pt x="1209" y="840"/>
                    <a:pt x="1217" y="837"/>
                    <a:pt x="1208" y="838"/>
                  </a:cubicBezTo>
                  <a:cubicBezTo>
                    <a:pt x="1199" y="840"/>
                    <a:pt x="1187" y="843"/>
                    <a:pt x="1186" y="848"/>
                  </a:cubicBezTo>
                  <a:cubicBezTo>
                    <a:pt x="1184" y="853"/>
                    <a:pt x="1180" y="861"/>
                    <a:pt x="1183" y="863"/>
                  </a:cubicBezTo>
                  <a:cubicBezTo>
                    <a:pt x="1186" y="866"/>
                    <a:pt x="1176" y="856"/>
                    <a:pt x="1199" y="880"/>
                  </a:cubicBezTo>
                  <a:cubicBezTo>
                    <a:pt x="1222" y="904"/>
                    <a:pt x="1232" y="914"/>
                    <a:pt x="1228" y="923"/>
                  </a:cubicBezTo>
                  <a:cubicBezTo>
                    <a:pt x="1223" y="931"/>
                    <a:pt x="1226" y="940"/>
                    <a:pt x="1216" y="946"/>
                  </a:cubicBezTo>
                  <a:cubicBezTo>
                    <a:pt x="1207" y="952"/>
                    <a:pt x="1211" y="949"/>
                    <a:pt x="1203" y="956"/>
                  </a:cubicBezTo>
                  <a:cubicBezTo>
                    <a:pt x="1195" y="963"/>
                    <a:pt x="1197" y="970"/>
                    <a:pt x="1192" y="965"/>
                  </a:cubicBezTo>
                  <a:cubicBezTo>
                    <a:pt x="1187" y="960"/>
                    <a:pt x="1186" y="960"/>
                    <a:pt x="1174" y="946"/>
                  </a:cubicBezTo>
                  <a:cubicBezTo>
                    <a:pt x="1162" y="933"/>
                    <a:pt x="1171" y="937"/>
                    <a:pt x="1158" y="931"/>
                  </a:cubicBezTo>
                  <a:cubicBezTo>
                    <a:pt x="1145" y="926"/>
                    <a:pt x="1140" y="922"/>
                    <a:pt x="1137" y="921"/>
                  </a:cubicBezTo>
                  <a:cubicBezTo>
                    <a:pt x="1134" y="920"/>
                    <a:pt x="1137" y="922"/>
                    <a:pt x="1134" y="929"/>
                  </a:cubicBezTo>
                  <a:cubicBezTo>
                    <a:pt x="1131" y="935"/>
                    <a:pt x="1126" y="945"/>
                    <a:pt x="1129" y="950"/>
                  </a:cubicBezTo>
                  <a:cubicBezTo>
                    <a:pt x="1132" y="956"/>
                    <a:pt x="1135" y="962"/>
                    <a:pt x="1137" y="965"/>
                  </a:cubicBezTo>
                  <a:cubicBezTo>
                    <a:pt x="1138" y="968"/>
                    <a:pt x="1150" y="979"/>
                    <a:pt x="1154" y="981"/>
                  </a:cubicBezTo>
                  <a:cubicBezTo>
                    <a:pt x="1158" y="984"/>
                    <a:pt x="1189" y="999"/>
                    <a:pt x="1185" y="1007"/>
                  </a:cubicBezTo>
                  <a:cubicBezTo>
                    <a:pt x="1180" y="1015"/>
                    <a:pt x="1193" y="1027"/>
                    <a:pt x="1193" y="1027"/>
                  </a:cubicBezTo>
                  <a:cubicBezTo>
                    <a:pt x="1193" y="1027"/>
                    <a:pt x="1204" y="1034"/>
                    <a:pt x="1201" y="1035"/>
                  </a:cubicBezTo>
                  <a:cubicBezTo>
                    <a:pt x="1197" y="1036"/>
                    <a:pt x="1197" y="1038"/>
                    <a:pt x="1194" y="1038"/>
                  </a:cubicBezTo>
                  <a:cubicBezTo>
                    <a:pt x="1191" y="1038"/>
                    <a:pt x="1181" y="1029"/>
                    <a:pt x="1177" y="1027"/>
                  </a:cubicBezTo>
                  <a:cubicBezTo>
                    <a:pt x="1172" y="1025"/>
                    <a:pt x="1149" y="1007"/>
                    <a:pt x="1149" y="1007"/>
                  </a:cubicBezTo>
                  <a:cubicBezTo>
                    <a:pt x="1149" y="1007"/>
                    <a:pt x="1150" y="999"/>
                    <a:pt x="1146" y="995"/>
                  </a:cubicBezTo>
                  <a:cubicBezTo>
                    <a:pt x="1142" y="991"/>
                    <a:pt x="1140" y="990"/>
                    <a:pt x="1132" y="982"/>
                  </a:cubicBezTo>
                  <a:cubicBezTo>
                    <a:pt x="1124" y="975"/>
                    <a:pt x="1116" y="972"/>
                    <a:pt x="1116" y="961"/>
                  </a:cubicBezTo>
                  <a:cubicBezTo>
                    <a:pt x="1116" y="951"/>
                    <a:pt x="1116" y="935"/>
                    <a:pt x="1113" y="929"/>
                  </a:cubicBezTo>
                  <a:cubicBezTo>
                    <a:pt x="1111" y="923"/>
                    <a:pt x="1104" y="907"/>
                    <a:pt x="1104" y="905"/>
                  </a:cubicBezTo>
                  <a:cubicBezTo>
                    <a:pt x="1105" y="902"/>
                    <a:pt x="1102" y="888"/>
                    <a:pt x="1098" y="888"/>
                  </a:cubicBezTo>
                  <a:cubicBezTo>
                    <a:pt x="1094" y="887"/>
                    <a:pt x="1089" y="885"/>
                    <a:pt x="1086" y="889"/>
                  </a:cubicBezTo>
                  <a:cubicBezTo>
                    <a:pt x="1083" y="893"/>
                    <a:pt x="1076" y="897"/>
                    <a:pt x="1073" y="895"/>
                  </a:cubicBezTo>
                  <a:cubicBezTo>
                    <a:pt x="1069" y="893"/>
                    <a:pt x="1063" y="891"/>
                    <a:pt x="1063" y="891"/>
                  </a:cubicBezTo>
                  <a:cubicBezTo>
                    <a:pt x="1063" y="891"/>
                    <a:pt x="1058" y="870"/>
                    <a:pt x="1056" y="869"/>
                  </a:cubicBezTo>
                  <a:cubicBezTo>
                    <a:pt x="1054" y="868"/>
                    <a:pt x="1051" y="854"/>
                    <a:pt x="1044" y="849"/>
                  </a:cubicBezTo>
                  <a:cubicBezTo>
                    <a:pt x="1037" y="844"/>
                    <a:pt x="1029" y="838"/>
                    <a:pt x="1025" y="833"/>
                  </a:cubicBezTo>
                  <a:cubicBezTo>
                    <a:pt x="1020" y="828"/>
                    <a:pt x="1025" y="827"/>
                    <a:pt x="1020" y="828"/>
                  </a:cubicBezTo>
                  <a:cubicBezTo>
                    <a:pt x="1015" y="829"/>
                    <a:pt x="1016" y="830"/>
                    <a:pt x="1009" y="831"/>
                  </a:cubicBezTo>
                  <a:cubicBezTo>
                    <a:pt x="1001" y="833"/>
                    <a:pt x="993" y="836"/>
                    <a:pt x="991" y="836"/>
                  </a:cubicBezTo>
                  <a:cubicBezTo>
                    <a:pt x="989" y="836"/>
                    <a:pt x="980" y="837"/>
                    <a:pt x="980" y="840"/>
                  </a:cubicBezTo>
                  <a:cubicBezTo>
                    <a:pt x="979" y="842"/>
                    <a:pt x="980" y="849"/>
                    <a:pt x="982" y="851"/>
                  </a:cubicBezTo>
                  <a:cubicBezTo>
                    <a:pt x="983" y="853"/>
                    <a:pt x="994" y="851"/>
                    <a:pt x="976" y="858"/>
                  </a:cubicBezTo>
                  <a:cubicBezTo>
                    <a:pt x="958" y="864"/>
                    <a:pt x="953" y="872"/>
                    <a:pt x="952" y="874"/>
                  </a:cubicBezTo>
                  <a:cubicBezTo>
                    <a:pt x="951" y="877"/>
                    <a:pt x="963" y="878"/>
                    <a:pt x="950" y="883"/>
                  </a:cubicBezTo>
                  <a:cubicBezTo>
                    <a:pt x="937" y="887"/>
                    <a:pt x="926" y="890"/>
                    <a:pt x="920" y="899"/>
                  </a:cubicBezTo>
                  <a:cubicBezTo>
                    <a:pt x="919" y="901"/>
                    <a:pt x="925" y="941"/>
                    <a:pt x="920" y="950"/>
                  </a:cubicBezTo>
                  <a:cubicBezTo>
                    <a:pt x="914" y="959"/>
                    <a:pt x="902" y="969"/>
                    <a:pt x="902" y="969"/>
                  </a:cubicBezTo>
                  <a:cubicBezTo>
                    <a:pt x="902" y="969"/>
                    <a:pt x="905" y="978"/>
                    <a:pt x="886" y="964"/>
                  </a:cubicBezTo>
                  <a:cubicBezTo>
                    <a:pt x="868" y="951"/>
                    <a:pt x="884" y="963"/>
                    <a:pt x="884" y="963"/>
                  </a:cubicBezTo>
                  <a:cubicBezTo>
                    <a:pt x="884" y="963"/>
                    <a:pt x="876" y="937"/>
                    <a:pt x="869" y="930"/>
                  </a:cubicBezTo>
                  <a:cubicBezTo>
                    <a:pt x="863" y="923"/>
                    <a:pt x="851" y="908"/>
                    <a:pt x="848" y="897"/>
                  </a:cubicBezTo>
                  <a:cubicBezTo>
                    <a:pt x="844" y="886"/>
                    <a:pt x="840" y="879"/>
                    <a:pt x="838" y="872"/>
                  </a:cubicBezTo>
                  <a:cubicBezTo>
                    <a:pt x="837" y="866"/>
                    <a:pt x="835" y="849"/>
                    <a:pt x="836" y="848"/>
                  </a:cubicBezTo>
                  <a:cubicBezTo>
                    <a:pt x="836" y="846"/>
                    <a:pt x="832" y="834"/>
                    <a:pt x="832" y="834"/>
                  </a:cubicBezTo>
                  <a:cubicBezTo>
                    <a:pt x="832" y="834"/>
                    <a:pt x="827" y="832"/>
                    <a:pt x="827" y="834"/>
                  </a:cubicBezTo>
                  <a:cubicBezTo>
                    <a:pt x="826" y="836"/>
                    <a:pt x="826" y="840"/>
                    <a:pt x="826" y="844"/>
                  </a:cubicBezTo>
                  <a:cubicBezTo>
                    <a:pt x="825" y="847"/>
                    <a:pt x="811" y="848"/>
                    <a:pt x="811" y="848"/>
                  </a:cubicBezTo>
                  <a:cubicBezTo>
                    <a:pt x="806" y="845"/>
                    <a:pt x="806" y="845"/>
                    <a:pt x="806" y="845"/>
                  </a:cubicBezTo>
                  <a:cubicBezTo>
                    <a:pt x="806" y="845"/>
                    <a:pt x="785" y="823"/>
                    <a:pt x="782" y="820"/>
                  </a:cubicBezTo>
                  <a:cubicBezTo>
                    <a:pt x="779" y="816"/>
                    <a:pt x="775" y="811"/>
                    <a:pt x="770" y="808"/>
                  </a:cubicBezTo>
                  <a:cubicBezTo>
                    <a:pt x="765" y="805"/>
                    <a:pt x="769" y="802"/>
                    <a:pt x="759" y="802"/>
                  </a:cubicBezTo>
                  <a:cubicBezTo>
                    <a:pt x="750" y="802"/>
                    <a:pt x="751" y="802"/>
                    <a:pt x="735" y="801"/>
                  </a:cubicBezTo>
                  <a:cubicBezTo>
                    <a:pt x="719" y="799"/>
                    <a:pt x="715" y="804"/>
                    <a:pt x="708" y="803"/>
                  </a:cubicBezTo>
                  <a:cubicBezTo>
                    <a:pt x="701" y="801"/>
                    <a:pt x="699" y="803"/>
                    <a:pt x="684" y="800"/>
                  </a:cubicBezTo>
                  <a:cubicBezTo>
                    <a:pt x="668" y="797"/>
                    <a:pt x="668" y="797"/>
                    <a:pt x="668" y="797"/>
                  </a:cubicBezTo>
                  <a:cubicBezTo>
                    <a:pt x="668" y="797"/>
                    <a:pt x="666" y="793"/>
                    <a:pt x="663" y="789"/>
                  </a:cubicBezTo>
                  <a:cubicBezTo>
                    <a:pt x="661" y="785"/>
                    <a:pt x="661" y="785"/>
                    <a:pt x="661" y="785"/>
                  </a:cubicBezTo>
                  <a:cubicBezTo>
                    <a:pt x="657" y="788"/>
                    <a:pt x="657" y="788"/>
                    <a:pt x="657" y="788"/>
                  </a:cubicBezTo>
                  <a:cubicBezTo>
                    <a:pt x="657" y="788"/>
                    <a:pt x="654" y="789"/>
                    <a:pt x="652" y="789"/>
                  </a:cubicBezTo>
                  <a:cubicBezTo>
                    <a:pt x="650" y="788"/>
                    <a:pt x="629" y="783"/>
                    <a:pt x="625" y="782"/>
                  </a:cubicBezTo>
                  <a:cubicBezTo>
                    <a:pt x="622" y="781"/>
                    <a:pt x="622" y="784"/>
                    <a:pt x="608" y="774"/>
                  </a:cubicBezTo>
                  <a:cubicBezTo>
                    <a:pt x="594" y="763"/>
                    <a:pt x="599" y="759"/>
                    <a:pt x="599" y="759"/>
                  </a:cubicBezTo>
                  <a:cubicBezTo>
                    <a:pt x="599" y="759"/>
                    <a:pt x="596" y="756"/>
                    <a:pt x="592" y="754"/>
                  </a:cubicBezTo>
                  <a:cubicBezTo>
                    <a:pt x="589" y="752"/>
                    <a:pt x="584" y="749"/>
                    <a:pt x="582" y="749"/>
                  </a:cubicBezTo>
                  <a:cubicBezTo>
                    <a:pt x="581" y="750"/>
                    <a:pt x="572" y="754"/>
                    <a:pt x="574" y="758"/>
                  </a:cubicBezTo>
                  <a:cubicBezTo>
                    <a:pt x="576" y="762"/>
                    <a:pt x="589" y="775"/>
                    <a:pt x="590" y="775"/>
                  </a:cubicBezTo>
                  <a:cubicBezTo>
                    <a:pt x="591" y="775"/>
                    <a:pt x="608" y="794"/>
                    <a:pt x="608" y="794"/>
                  </a:cubicBezTo>
                  <a:cubicBezTo>
                    <a:pt x="615" y="803"/>
                    <a:pt x="615" y="803"/>
                    <a:pt x="615" y="803"/>
                  </a:cubicBezTo>
                  <a:cubicBezTo>
                    <a:pt x="615" y="803"/>
                    <a:pt x="609" y="808"/>
                    <a:pt x="615" y="807"/>
                  </a:cubicBezTo>
                  <a:cubicBezTo>
                    <a:pt x="621" y="806"/>
                    <a:pt x="616" y="805"/>
                    <a:pt x="625" y="806"/>
                  </a:cubicBezTo>
                  <a:cubicBezTo>
                    <a:pt x="634" y="807"/>
                    <a:pt x="639" y="809"/>
                    <a:pt x="642" y="806"/>
                  </a:cubicBezTo>
                  <a:cubicBezTo>
                    <a:pt x="645" y="804"/>
                    <a:pt x="640" y="801"/>
                    <a:pt x="647" y="798"/>
                  </a:cubicBezTo>
                  <a:cubicBezTo>
                    <a:pt x="654" y="795"/>
                    <a:pt x="660" y="796"/>
                    <a:pt x="661" y="797"/>
                  </a:cubicBezTo>
                  <a:cubicBezTo>
                    <a:pt x="662" y="799"/>
                    <a:pt x="666" y="803"/>
                    <a:pt x="667" y="805"/>
                  </a:cubicBezTo>
                  <a:cubicBezTo>
                    <a:pt x="667" y="807"/>
                    <a:pt x="669" y="812"/>
                    <a:pt x="672" y="812"/>
                  </a:cubicBezTo>
                  <a:cubicBezTo>
                    <a:pt x="674" y="813"/>
                    <a:pt x="680" y="812"/>
                    <a:pt x="681" y="816"/>
                  </a:cubicBezTo>
                  <a:cubicBezTo>
                    <a:pt x="682" y="819"/>
                    <a:pt x="689" y="825"/>
                    <a:pt x="689" y="825"/>
                  </a:cubicBezTo>
                  <a:cubicBezTo>
                    <a:pt x="689" y="825"/>
                    <a:pt x="691" y="826"/>
                    <a:pt x="695" y="827"/>
                  </a:cubicBezTo>
                  <a:cubicBezTo>
                    <a:pt x="699" y="829"/>
                    <a:pt x="710" y="835"/>
                    <a:pt x="710" y="835"/>
                  </a:cubicBezTo>
                  <a:cubicBezTo>
                    <a:pt x="707" y="837"/>
                    <a:pt x="702" y="846"/>
                    <a:pt x="698" y="846"/>
                  </a:cubicBezTo>
                  <a:cubicBezTo>
                    <a:pt x="695" y="846"/>
                    <a:pt x="696" y="845"/>
                    <a:pt x="688" y="850"/>
                  </a:cubicBezTo>
                  <a:cubicBezTo>
                    <a:pt x="680" y="854"/>
                    <a:pt x="684" y="864"/>
                    <a:pt x="680" y="865"/>
                  </a:cubicBezTo>
                  <a:cubicBezTo>
                    <a:pt x="676" y="866"/>
                    <a:pt x="670" y="874"/>
                    <a:pt x="667" y="876"/>
                  </a:cubicBezTo>
                  <a:cubicBezTo>
                    <a:pt x="664" y="877"/>
                    <a:pt x="644" y="885"/>
                    <a:pt x="642" y="884"/>
                  </a:cubicBezTo>
                  <a:cubicBezTo>
                    <a:pt x="640" y="884"/>
                    <a:pt x="635" y="887"/>
                    <a:pt x="633" y="887"/>
                  </a:cubicBezTo>
                  <a:cubicBezTo>
                    <a:pt x="632" y="887"/>
                    <a:pt x="633" y="892"/>
                    <a:pt x="632" y="893"/>
                  </a:cubicBezTo>
                  <a:cubicBezTo>
                    <a:pt x="630" y="894"/>
                    <a:pt x="638" y="899"/>
                    <a:pt x="626" y="901"/>
                  </a:cubicBezTo>
                  <a:cubicBezTo>
                    <a:pt x="615" y="902"/>
                    <a:pt x="607" y="906"/>
                    <a:pt x="605" y="906"/>
                  </a:cubicBezTo>
                  <a:cubicBezTo>
                    <a:pt x="602" y="907"/>
                    <a:pt x="597" y="918"/>
                    <a:pt x="588" y="917"/>
                  </a:cubicBezTo>
                  <a:cubicBezTo>
                    <a:pt x="579" y="916"/>
                    <a:pt x="583" y="916"/>
                    <a:pt x="575" y="917"/>
                  </a:cubicBezTo>
                  <a:cubicBezTo>
                    <a:pt x="567" y="917"/>
                    <a:pt x="566" y="920"/>
                    <a:pt x="558" y="921"/>
                  </a:cubicBezTo>
                  <a:cubicBezTo>
                    <a:pt x="550" y="922"/>
                    <a:pt x="545" y="923"/>
                    <a:pt x="545" y="923"/>
                  </a:cubicBezTo>
                  <a:lnTo>
                    <a:pt x="541" y="926"/>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 name="Freeform 110"/>
            <p:cNvSpPr/>
            <p:nvPr/>
          </p:nvSpPr>
          <p:spPr bwMode="auto">
            <a:xfrm>
              <a:off x="-60325" y="1279526"/>
              <a:ext cx="3186113" cy="4276725"/>
            </a:xfrm>
            <a:custGeom>
              <a:avLst/>
              <a:gdLst>
                <a:gd name="T0" fmla="*/ 738 w 1193"/>
                <a:gd name="T1" fmla="*/ 1528 h 1601"/>
                <a:gd name="T2" fmla="*/ 773 w 1193"/>
                <a:gd name="T3" fmla="*/ 1460 h 1601"/>
                <a:gd name="T4" fmla="*/ 834 w 1193"/>
                <a:gd name="T5" fmla="*/ 1404 h 1601"/>
                <a:gd name="T6" fmla="*/ 1005 w 1193"/>
                <a:gd name="T7" fmla="*/ 1267 h 1601"/>
                <a:gd name="T8" fmla="*/ 1137 w 1193"/>
                <a:gd name="T9" fmla="*/ 1107 h 1601"/>
                <a:gd name="T10" fmla="*/ 1164 w 1193"/>
                <a:gd name="T11" fmla="*/ 1026 h 1601"/>
                <a:gd name="T12" fmla="*/ 1041 w 1193"/>
                <a:gd name="T13" fmla="*/ 983 h 1601"/>
                <a:gd name="T14" fmla="*/ 959 w 1193"/>
                <a:gd name="T15" fmla="*/ 919 h 1601"/>
                <a:gd name="T16" fmla="*/ 878 w 1193"/>
                <a:gd name="T17" fmla="*/ 882 h 1601"/>
                <a:gd name="T18" fmla="*/ 810 w 1193"/>
                <a:gd name="T19" fmla="*/ 866 h 1601"/>
                <a:gd name="T20" fmla="*/ 704 w 1193"/>
                <a:gd name="T21" fmla="*/ 886 h 1601"/>
                <a:gd name="T22" fmla="*/ 675 w 1193"/>
                <a:gd name="T23" fmla="*/ 790 h 1601"/>
                <a:gd name="T24" fmla="*/ 580 w 1193"/>
                <a:gd name="T25" fmla="*/ 742 h 1601"/>
                <a:gd name="T26" fmla="*/ 729 w 1193"/>
                <a:gd name="T27" fmla="*/ 692 h 1601"/>
                <a:gd name="T28" fmla="*/ 818 w 1193"/>
                <a:gd name="T29" fmla="*/ 623 h 1601"/>
                <a:gd name="T30" fmla="*/ 882 w 1193"/>
                <a:gd name="T31" fmla="*/ 554 h 1601"/>
                <a:gd name="T32" fmla="*/ 970 w 1193"/>
                <a:gd name="T33" fmla="*/ 513 h 1601"/>
                <a:gd name="T34" fmla="*/ 956 w 1193"/>
                <a:gd name="T35" fmla="*/ 481 h 1601"/>
                <a:gd name="T36" fmla="*/ 961 w 1193"/>
                <a:gd name="T37" fmla="*/ 439 h 1601"/>
                <a:gd name="T38" fmla="*/ 1026 w 1193"/>
                <a:gd name="T39" fmla="*/ 434 h 1601"/>
                <a:gd name="T40" fmla="*/ 1052 w 1193"/>
                <a:gd name="T41" fmla="*/ 442 h 1601"/>
                <a:gd name="T42" fmla="*/ 1018 w 1193"/>
                <a:gd name="T43" fmla="*/ 356 h 1601"/>
                <a:gd name="T44" fmla="*/ 971 w 1193"/>
                <a:gd name="T45" fmla="*/ 284 h 1601"/>
                <a:gd name="T46" fmla="*/ 924 w 1193"/>
                <a:gd name="T47" fmla="*/ 246 h 1601"/>
                <a:gd name="T48" fmla="*/ 856 w 1193"/>
                <a:gd name="T49" fmla="*/ 261 h 1601"/>
                <a:gd name="T50" fmla="*/ 829 w 1193"/>
                <a:gd name="T51" fmla="*/ 396 h 1601"/>
                <a:gd name="T52" fmla="*/ 804 w 1193"/>
                <a:gd name="T53" fmla="*/ 378 h 1601"/>
                <a:gd name="T54" fmla="*/ 714 w 1193"/>
                <a:gd name="T55" fmla="*/ 292 h 1601"/>
                <a:gd name="T56" fmla="*/ 787 w 1193"/>
                <a:gd name="T57" fmla="*/ 183 h 1601"/>
                <a:gd name="T58" fmla="*/ 822 w 1193"/>
                <a:gd name="T59" fmla="*/ 141 h 1601"/>
                <a:gd name="T60" fmla="*/ 852 w 1193"/>
                <a:gd name="T61" fmla="*/ 84 h 1601"/>
                <a:gd name="T62" fmla="*/ 793 w 1193"/>
                <a:gd name="T63" fmla="*/ 92 h 1601"/>
                <a:gd name="T64" fmla="*/ 763 w 1193"/>
                <a:gd name="T65" fmla="*/ 30 h 1601"/>
                <a:gd name="T66" fmla="*/ 745 w 1193"/>
                <a:gd name="T67" fmla="*/ 43 h 1601"/>
                <a:gd name="T68" fmla="*/ 721 w 1193"/>
                <a:gd name="T69" fmla="*/ 104 h 1601"/>
                <a:gd name="T70" fmla="*/ 659 w 1193"/>
                <a:gd name="T71" fmla="*/ 113 h 1601"/>
                <a:gd name="T72" fmla="*/ 532 w 1193"/>
                <a:gd name="T73" fmla="*/ 95 h 1601"/>
                <a:gd name="T74" fmla="*/ 469 w 1193"/>
                <a:gd name="T75" fmla="*/ 80 h 1601"/>
                <a:gd name="T76" fmla="*/ 423 w 1193"/>
                <a:gd name="T77" fmla="*/ 77 h 1601"/>
                <a:gd name="T78" fmla="*/ 108 w 1193"/>
                <a:gd name="T79" fmla="*/ 100 h 1601"/>
                <a:gd name="T80" fmla="*/ 98 w 1193"/>
                <a:gd name="T81" fmla="*/ 142 h 1601"/>
                <a:gd name="T82" fmla="*/ 107 w 1193"/>
                <a:gd name="T83" fmla="*/ 178 h 1601"/>
                <a:gd name="T84" fmla="*/ 59 w 1193"/>
                <a:gd name="T85" fmla="*/ 280 h 1601"/>
                <a:gd name="T86" fmla="*/ 48 w 1193"/>
                <a:gd name="T87" fmla="*/ 347 h 1601"/>
                <a:gd name="T88" fmla="*/ 155 w 1193"/>
                <a:gd name="T89" fmla="*/ 276 h 1601"/>
                <a:gd name="T90" fmla="*/ 191 w 1193"/>
                <a:gd name="T91" fmla="*/ 275 h 1601"/>
                <a:gd name="T92" fmla="*/ 313 w 1193"/>
                <a:gd name="T93" fmla="*/ 303 h 1601"/>
                <a:gd name="T94" fmla="*/ 355 w 1193"/>
                <a:gd name="T95" fmla="*/ 419 h 1601"/>
                <a:gd name="T96" fmla="*/ 349 w 1193"/>
                <a:gd name="T97" fmla="*/ 560 h 1601"/>
                <a:gd name="T98" fmla="*/ 415 w 1193"/>
                <a:gd name="T99" fmla="*/ 708 h 1601"/>
                <a:gd name="T100" fmla="*/ 451 w 1193"/>
                <a:gd name="T101" fmla="*/ 746 h 1601"/>
                <a:gd name="T102" fmla="*/ 488 w 1193"/>
                <a:gd name="T103" fmla="*/ 781 h 1601"/>
                <a:gd name="T104" fmla="*/ 634 w 1193"/>
                <a:gd name="T105" fmla="*/ 865 h 1601"/>
                <a:gd name="T106" fmla="*/ 714 w 1193"/>
                <a:gd name="T107" fmla="*/ 910 h 1601"/>
                <a:gd name="T108" fmla="*/ 724 w 1193"/>
                <a:gd name="T109" fmla="*/ 968 h 1601"/>
                <a:gd name="T110" fmla="*/ 693 w 1193"/>
                <a:gd name="T111" fmla="*/ 1048 h 1601"/>
                <a:gd name="T112" fmla="*/ 766 w 1193"/>
                <a:gd name="T113" fmla="*/ 1225 h 1601"/>
                <a:gd name="T114" fmla="*/ 689 w 1193"/>
                <a:gd name="T115" fmla="*/ 1436 h 1601"/>
                <a:gd name="T116" fmla="*/ 672 w 1193"/>
                <a:gd name="T117" fmla="*/ 1479 h 1601"/>
                <a:gd name="T118" fmla="*/ 678 w 1193"/>
                <a:gd name="T119" fmla="*/ 1566 h 1601"/>
                <a:gd name="T120" fmla="*/ 790 w 1193"/>
                <a:gd name="T121" fmla="*/ 1595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3" h="1601">
                  <a:moveTo>
                    <a:pt x="792" y="1592"/>
                  </a:moveTo>
                  <a:cubicBezTo>
                    <a:pt x="792" y="1592"/>
                    <a:pt x="800" y="1596"/>
                    <a:pt x="800" y="1592"/>
                  </a:cubicBezTo>
                  <a:cubicBezTo>
                    <a:pt x="801" y="1588"/>
                    <a:pt x="800" y="1583"/>
                    <a:pt x="796" y="1582"/>
                  </a:cubicBezTo>
                  <a:cubicBezTo>
                    <a:pt x="792" y="1581"/>
                    <a:pt x="783" y="1579"/>
                    <a:pt x="772" y="1572"/>
                  </a:cubicBezTo>
                  <a:cubicBezTo>
                    <a:pt x="761" y="1564"/>
                    <a:pt x="741" y="1563"/>
                    <a:pt x="744" y="1555"/>
                  </a:cubicBezTo>
                  <a:cubicBezTo>
                    <a:pt x="746" y="1548"/>
                    <a:pt x="736" y="1539"/>
                    <a:pt x="738" y="1528"/>
                  </a:cubicBezTo>
                  <a:cubicBezTo>
                    <a:pt x="740" y="1517"/>
                    <a:pt x="739" y="1516"/>
                    <a:pt x="748" y="1515"/>
                  </a:cubicBezTo>
                  <a:cubicBezTo>
                    <a:pt x="756" y="1514"/>
                    <a:pt x="758" y="1504"/>
                    <a:pt x="762" y="1502"/>
                  </a:cubicBezTo>
                  <a:cubicBezTo>
                    <a:pt x="766" y="1499"/>
                    <a:pt x="784" y="1490"/>
                    <a:pt x="784" y="1487"/>
                  </a:cubicBezTo>
                  <a:cubicBezTo>
                    <a:pt x="784" y="1485"/>
                    <a:pt x="784" y="1480"/>
                    <a:pt x="780" y="1479"/>
                  </a:cubicBezTo>
                  <a:cubicBezTo>
                    <a:pt x="776" y="1479"/>
                    <a:pt x="768" y="1477"/>
                    <a:pt x="767" y="1474"/>
                  </a:cubicBezTo>
                  <a:cubicBezTo>
                    <a:pt x="766" y="1472"/>
                    <a:pt x="771" y="1462"/>
                    <a:pt x="773" y="1460"/>
                  </a:cubicBezTo>
                  <a:cubicBezTo>
                    <a:pt x="776" y="1458"/>
                    <a:pt x="793" y="1458"/>
                    <a:pt x="793" y="1458"/>
                  </a:cubicBezTo>
                  <a:cubicBezTo>
                    <a:pt x="793" y="1458"/>
                    <a:pt x="793" y="1439"/>
                    <a:pt x="796" y="1438"/>
                  </a:cubicBezTo>
                  <a:cubicBezTo>
                    <a:pt x="798" y="1437"/>
                    <a:pt x="810" y="1429"/>
                    <a:pt x="813" y="1428"/>
                  </a:cubicBezTo>
                  <a:cubicBezTo>
                    <a:pt x="816" y="1428"/>
                    <a:pt x="817" y="1420"/>
                    <a:pt x="811" y="1419"/>
                  </a:cubicBezTo>
                  <a:cubicBezTo>
                    <a:pt x="806" y="1418"/>
                    <a:pt x="797" y="1412"/>
                    <a:pt x="801" y="1408"/>
                  </a:cubicBezTo>
                  <a:cubicBezTo>
                    <a:pt x="806" y="1403"/>
                    <a:pt x="831" y="1407"/>
                    <a:pt x="834" y="1404"/>
                  </a:cubicBezTo>
                  <a:cubicBezTo>
                    <a:pt x="836" y="1401"/>
                    <a:pt x="841" y="1386"/>
                    <a:pt x="854" y="1383"/>
                  </a:cubicBezTo>
                  <a:cubicBezTo>
                    <a:pt x="867" y="1380"/>
                    <a:pt x="924" y="1354"/>
                    <a:pt x="905" y="1339"/>
                  </a:cubicBezTo>
                  <a:cubicBezTo>
                    <a:pt x="886" y="1323"/>
                    <a:pt x="905" y="1329"/>
                    <a:pt x="905" y="1329"/>
                  </a:cubicBezTo>
                  <a:cubicBezTo>
                    <a:pt x="905" y="1329"/>
                    <a:pt x="924" y="1340"/>
                    <a:pt x="935" y="1333"/>
                  </a:cubicBezTo>
                  <a:cubicBezTo>
                    <a:pt x="945" y="1327"/>
                    <a:pt x="989" y="1287"/>
                    <a:pt x="991" y="1278"/>
                  </a:cubicBezTo>
                  <a:cubicBezTo>
                    <a:pt x="993" y="1269"/>
                    <a:pt x="999" y="1268"/>
                    <a:pt x="1005" y="1267"/>
                  </a:cubicBezTo>
                  <a:cubicBezTo>
                    <a:pt x="1010" y="1267"/>
                    <a:pt x="1018" y="1264"/>
                    <a:pt x="1018" y="1258"/>
                  </a:cubicBezTo>
                  <a:cubicBezTo>
                    <a:pt x="1017" y="1252"/>
                    <a:pt x="1013" y="1238"/>
                    <a:pt x="1019" y="1233"/>
                  </a:cubicBezTo>
                  <a:cubicBezTo>
                    <a:pt x="1025" y="1229"/>
                    <a:pt x="1061" y="1206"/>
                    <a:pt x="1076" y="1206"/>
                  </a:cubicBezTo>
                  <a:cubicBezTo>
                    <a:pt x="1091" y="1206"/>
                    <a:pt x="1101" y="1204"/>
                    <a:pt x="1116" y="1178"/>
                  </a:cubicBezTo>
                  <a:cubicBezTo>
                    <a:pt x="1131" y="1152"/>
                    <a:pt x="1125" y="1153"/>
                    <a:pt x="1131" y="1151"/>
                  </a:cubicBezTo>
                  <a:cubicBezTo>
                    <a:pt x="1136" y="1148"/>
                    <a:pt x="1137" y="1107"/>
                    <a:pt x="1137" y="1107"/>
                  </a:cubicBezTo>
                  <a:cubicBezTo>
                    <a:pt x="1137" y="1107"/>
                    <a:pt x="1143" y="1103"/>
                    <a:pt x="1147" y="1103"/>
                  </a:cubicBezTo>
                  <a:cubicBezTo>
                    <a:pt x="1151" y="1103"/>
                    <a:pt x="1162" y="1087"/>
                    <a:pt x="1162" y="1087"/>
                  </a:cubicBezTo>
                  <a:cubicBezTo>
                    <a:pt x="1175" y="1079"/>
                    <a:pt x="1175" y="1079"/>
                    <a:pt x="1175" y="1079"/>
                  </a:cubicBezTo>
                  <a:cubicBezTo>
                    <a:pt x="1175" y="1079"/>
                    <a:pt x="1179" y="1071"/>
                    <a:pt x="1183" y="1069"/>
                  </a:cubicBezTo>
                  <a:cubicBezTo>
                    <a:pt x="1187" y="1066"/>
                    <a:pt x="1193" y="1037"/>
                    <a:pt x="1187" y="1032"/>
                  </a:cubicBezTo>
                  <a:cubicBezTo>
                    <a:pt x="1182" y="1028"/>
                    <a:pt x="1170" y="1030"/>
                    <a:pt x="1164" y="1026"/>
                  </a:cubicBezTo>
                  <a:cubicBezTo>
                    <a:pt x="1158" y="1021"/>
                    <a:pt x="1133" y="1007"/>
                    <a:pt x="1128" y="1007"/>
                  </a:cubicBezTo>
                  <a:cubicBezTo>
                    <a:pt x="1122" y="1008"/>
                    <a:pt x="1101" y="1009"/>
                    <a:pt x="1094" y="1005"/>
                  </a:cubicBezTo>
                  <a:cubicBezTo>
                    <a:pt x="1087" y="1002"/>
                    <a:pt x="1095" y="993"/>
                    <a:pt x="1086" y="993"/>
                  </a:cubicBezTo>
                  <a:cubicBezTo>
                    <a:pt x="1078" y="992"/>
                    <a:pt x="1061" y="988"/>
                    <a:pt x="1056" y="987"/>
                  </a:cubicBezTo>
                  <a:cubicBezTo>
                    <a:pt x="1050" y="986"/>
                    <a:pt x="1041" y="993"/>
                    <a:pt x="1040" y="994"/>
                  </a:cubicBezTo>
                  <a:cubicBezTo>
                    <a:pt x="1038" y="995"/>
                    <a:pt x="1053" y="987"/>
                    <a:pt x="1041" y="983"/>
                  </a:cubicBezTo>
                  <a:cubicBezTo>
                    <a:pt x="1029" y="979"/>
                    <a:pt x="1032" y="974"/>
                    <a:pt x="1034" y="973"/>
                  </a:cubicBezTo>
                  <a:cubicBezTo>
                    <a:pt x="1036" y="972"/>
                    <a:pt x="1044" y="964"/>
                    <a:pt x="1036" y="959"/>
                  </a:cubicBezTo>
                  <a:cubicBezTo>
                    <a:pt x="1028" y="955"/>
                    <a:pt x="1020" y="950"/>
                    <a:pt x="1022" y="945"/>
                  </a:cubicBezTo>
                  <a:cubicBezTo>
                    <a:pt x="1023" y="940"/>
                    <a:pt x="1008" y="929"/>
                    <a:pt x="1005" y="929"/>
                  </a:cubicBezTo>
                  <a:cubicBezTo>
                    <a:pt x="1002" y="928"/>
                    <a:pt x="993" y="925"/>
                    <a:pt x="984" y="926"/>
                  </a:cubicBezTo>
                  <a:cubicBezTo>
                    <a:pt x="974" y="926"/>
                    <a:pt x="959" y="923"/>
                    <a:pt x="959" y="919"/>
                  </a:cubicBezTo>
                  <a:cubicBezTo>
                    <a:pt x="960" y="915"/>
                    <a:pt x="951" y="906"/>
                    <a:pt x="947" y="905"/>
                  </a:cubicBezTo>
                  <a:cubicBezTo>
                    <a:pt x="942" y="903"/>
                    <a:pt x="938" y="903"/>
                    <a:pt x="933" y="897"/>
                  </a:cubicBezTo>
                  <a:cubicBezTo>
                    <a:pt x="929" y="891"/>
                    <a:pt x="929" y="888"/>
                    <a:pt x="923" y="887"/>
                  </a:cubicBezTo>
                  <a:cubicBezTo>
                    <a:pt x="916" y="887"/>
                    <a:pt x="913" y="885"/>
                    <a:pt x="912" y="881"/>
                  </a:cubicBezTo>
                  <a:cubicBezTo>
                    <a:pt x="912" y="876"/>
                    <a:pt x="905" y="873"/>
                    <a:pt x="896" y="879"/>
                  </a:cubicBezTo>
                  <a:cubicBezTo>
                    <a:pt x="888" y="884"/>
                    <a:pt x="881" y="886"/>
                    <a:pt x="878" y="882"/>
                  </a:cubicBezTo>
                  <a:cubicBezTo>
                    <a:pt x="874" y="879"/>
                    <a:pt x="874" y="878"/>
                    <a:pt x="862" y="878"/>
                  </a:cubicBezTo>
                  <a:cubicBezTo>
                    <a:pt x="850" y="878"/>
                    <a:pt x="844" y="878"/>
                    <a:pt x="847" y="871"/>
                  </a:cubicBezTo>
                  <a:cubicBezTo>
                    <a:pt x="851" y="864"/>
                    <a:pt x="840" y="861"/>
                    <a:pt x="832" y="866"/>
                  </a:cubicBezTo>
                  <a:cubicBezTo>
                    <a:pt x="825" y="872"/>
                    <a:pt x="822" y="877"/>
                    <a:pt x="818" y="876"/>
                  </a:cubicBezTo>
                  <a:cubicBezTo>
                    <a:pt x="813" y="876"/>
                    <a:pt x="829" y="871"/>
                    <a:pt x="825" y="865"/>
                  </a:cubicBezTo>
                  <a:cubicBezTo>
                    <a:pt x="822" y="859"/>
                    <a:pt x="822" y="860"/>
                    <a:pt x="810" y="866"/>
                  </a:cubicBezTo>
                  <a:cubicBezTo>
                    <a:pt x="798" y="872"/>
                    <a:pt x="793" y="875"/>
                    <a:pt x="783" y="875"/>
                  </a:cubicBezTo>
                  <a:cubicBezTo>
                    <a:pt x="773" y="875"/>
                    <a:pt x="777" y="879"/>
                    <a:pt x="771" y="887"/>
                  </a:cubicBezTo>
                  <a:cubicBezTo>
                    <a:pt x="766" y="895"/>
                    <a:pt x="759" y="910"/>
                    <a:pt x="754" y="905"/>
                  </a:cubicBezTo>
                  <a:cubicBezTo>
                    <a:pt x="748" y="900"/>
                    <a:pt x="744" y="886"/>
                    <a:pt x="735" y="889"/>
                  </a:cubicBezTo>
                  <a:cubicBezTo>
                    <a:pt x="727" y="893"/>
                    <a:pt x="725" y="902"/>
                    <a:pt x="719" y="898"/>
                  </a:cubicBezTo>
                  <a:cubicBezTo>
                    <a:pt x="713" y="893"/>
                    <a:pt x="705" y="890"/>
                    <a:pt x="704" y="886"/>
                  </a:cubicBezTo>
                  <a:cubicBezTo>
                    <a:pt x="704" y="882"/>
                    <a:pt x="700" y="879"/>
                    <a:pt x="700" y="879"/>
                  </a:cubicBezTo>
                  <a:cubicBezTo>
                    <a:pt x="700" y="879"/>
                    <a:pt x="695" y="878"/>
                    <a:pt x="701" y="857"/>
                  </a:cubicBezTo>
                  <a:cubicBezTo>
                    <a:pt x="707" y="835"/>
                    <a:pt x="709" y="829"/>
                    <a:pt x="686" y="829"/>
                  </a:cubicBezTo>
                  <a:cubicBezTo>
                    <a:pt x="664" y="830"/>
                    <a:pt x="654" y="834"/>
                    <a:pt x="656" y="827"/>
                  </a:cubicBezTo>
                  <a:cubicBezTo>
                    <a:pt x="657" y="820"/>
                    <a:pt x="663" y="822"/>
                    <a:pt x="664" y="814"/>
                  </a:cubicBezTo>
                  <a:cubicBezTo>
                    <a:pt x="665" y="807"/>
                    <a:pt x="672" y="794"/>
                    <a:pt x="675" y="790"/>
                  </a:cubicBezTo>
                  <a:cubicBezTo>
                    <a:pt x="678" y="785"/>
                    <a:pt x="686" y="774"/>
                    <a:pt x="679" y="774"/>
                  </a:cubicBezTo>
                  <a:cubicBezTo>
                    <a:pt x="673" y="775"/>
                    <a:pt x="654" y="771"/>
                    <a:pt x="646" y="778"/>
                  </a:cubicBezTo>
                  <a:cubicBezTo>
                    <a:pt x="638" y="786"/>
                    <a:pt x="629" y="802"/>
                    <a:pt x="623" y="803"/>
                  </a:cubicBezTo>
                  <a:cubicBezTo>
                    <a:pt x="616" y="805"/>
                    <a:pt x="594" y="809"/>
                    <a:pt x="590" y="803"/>
                  </a:cubicBezTo>
                  <a:cubicBezTo>
                    <a:pt x="587" y="797"/>
                    <a:pt x="572" y="796"/>
                    <a:pt x="573" y="776"/>
                  </a:cubicBezTo>
                  <a:cubicBezTo>
                    <a:pt x="574" y="757"/>
                    <a:pt x="573" y="747"/>
                    <a:pt x="580" y="742"/>
                  </a:cubicBezTo>
                  <a:cubicBezTo>
                    <a:pt x="586" y="737"/>
                    <a:pt x="585" y="738"/>
                    <a:pt x="586" y="729"/>
                  </a:cubicBezTo>
                  <a:cubicBezTo>
                    <a:pt x="587" y="719"/>
                    <a:pt x="594" y="706"/>
                    <a:pt x="604" y="703"/>
                  </a:cubicBezTo>
                  <a:cubicBezTo>
                    <a:pt x="613" y="701"/>
                    <a:pt x="623" y="689"/>
                    <a:pt x="629" y="689"/>
                  </a:cubicBezTo>
                  <a:cubicBezTo>
                    <a:pt x="635" y="688"/>
                    <a:pt x="659" y="704"/>
                    <a:pt x="664" y="699"/>
                  </a:cubicBezTo>
                  <a:cubicBezTo>
                    <a:pt x="669" y="695"/>
                    <a:pt x="671" y="684"/>
                    <a:pt x="685" y="686"/>
                  </a:cubicBezTo>
                  <a:cubicBezTo>
                    <a:pt x="699" y="689"/>
                    <a:pt x="724" y="685"/>
                    <a:pt x="729" y="692"/>
                  </a:cubicBezTo>
                  <a:cubicBezTo>
                    <a:pt x="734" y="699"/>
                    <a:pt x="744" y="718"/>
                    <a:pt x="743" y="726"/>
                  </a:cubicBezTo>
                  <a:cubicBezTo>
                    <a:pt x="741" y="735"/>
                    <a:pt x="744" y="741"/>
                    <a:pt x="750" y="739"/>
                  </a:cubicBezTo>
                  <a:cubicBezTo>
                    <a:pt x="755" y="737"/>
                    <a:pt x="759" y="727"/>
                    <a:pt x="758" y="722"/>
                  </a:cubicBezTo>
                  <a:cubicBezTo>
                    <a:pt x="757" y="717"/>
                    <a:pt x="757" y="697"/>
                    <a:pt x="757" y="689"/>
                  </a:cubicBezTo>
                  <a:cubicBezTo>
                    <a:pt x="756" y="680"/>
                    <a:pt x="748" y="674"/>
                    <a:pt x="761" y="666"/>
                  </a:cubicBezTo>
                  <a:cubicBezTo>
                    <a:pt x="775" y="658"/>
                    <a:pt x="818" y="633"/>
                    <a:pt x="818" y="623"/>
                  </a:cubicBezTo>
                  <a:cubicBezTo>
                    <a:pt x="818" y="613"/>
                    <a:pt x="814" y="603"/>
                    <a:pt x="817" y="600"/>
                  </a:cubicBezTo>
                  <a:cubicBezTo>
                    <a:pt x="820" y="596"/>
                    <a:pt x="820" y="607"/>
                    <a:pt x="825" y="604"/>
                  </a:cubicBezTo>
                  <a:cubicBezTo>
                    <a:pt x="831" y="601"/>
                    <a:pt x="837" y="582"/>
                    <a:pt x="842" y="579"/>
                  </a:cubicBezTo>
                  <a:cubicBezTo>
                    <a:pt x="847" y="576"/>
                    <a:pt x="851" y="567"/>
                    <a:pt x="853" y="563"/>
                  </a:cubicBezTo>
                  <a:cubicBezTo>
                    <a:pt x="855" y="558"/>
                    <a:pt x="863" y="556"/>
                    <a:pt x="867" y="558"/>
                  </a:cubicBezTo>
                  <a:cubicBezTo>
                    <a:pt x="872" y="560"/>
                    <a:pt x="880" y="558"/>
                    <a:pt x="882" y="554"/>
                  </a:cubicBezTo>
                  <a:cubicBezTo>
                    <a:pt x="884" y="550"/>
                    <a:pt x="881" y="542"/>
                    <a:pt x="882" y="538"/>
                  </a:cubicBezTo>
                  <a:cubicBezTo>
                    <a:pt x="883" y="535"/>
                    <a:pt x="898" y="527"/>
                    <a:pt x="904" y="521"/>
                  </a:cubicBezTo>
                  <a:cubicBezTo>
                    <a:pt x="911" y="515"/>
                    <a:pt x="918" y="514"/>
                    <a:pt x="921" y="515"/>
                  </a:cubicBezTo>
                  <a:cubicBezTo>
                    <a:pt x="924" y="517"/>
                    <a:pt x="931" y="506"/>
                    <a:pt x="930" y="514"/>
                  </a:cubicBezTo>
                  <a:cubicBezTo>
                    <a:pt x="929" y="522"/>
                    <a:pt x="931" y="535"/>
                    <a:pt x="937" y="528"/>
                  </a:cubicBezTo>
                  <a:cubicBezTo>
                    <a:pt x="944" y="520"/>
                    <a:pt x="966" y="513"/>
                    <a:pt x="970" y="513"/>
                  </a:cubicBezTo>
                  <a:cubicBezTo>
                    <a:pt x="973" y="513"/>
                    <a:pt x="979" y="507"/>
                    <a:pt x="981" y="504"/>
                  </a:cubicBezTo>
                  <a:cubicBezTo>
                    <a:pt x="983" y="500"/>
                    <a:pt x="991" y="501"/>
                    <a:pt x="995" y="500"/>
                  </a:cubicBezTo>
                  <a:cubicBezTo>
                    <a:pt x="1000" y="499"/>
                    <a:pt x="1000" y="495"/>
                    <a:pt x="995" y="489"/>
                  </a:cubicBezTo>
                  <a:cubicBezTo>
                    <a:pt x="990" y="484"/>
                    <a:pt x="1001" y="470"/>
                    <a:pt x="992" y="475"/>
                  </a:cubicBezTo>
                  <a:cubicBezTo>
                    <a:pt x="982" y="481"/>
                    <a:pt x="984" y="489"/>
                    <a:pt x="975" y="488"/>
                  </a:cubicBezTo>
                  <a:cubicBezTo>
                    <a:pt x="966" y="486"/>
                    <a:pt x="956" y="483"/>
                    <a:pt x="956" y="481"/>
                  </a:cubicBezTo>
                  <a:cubicBezTo>
                    <a:pt x="957" y="479"/>
                    <a:pt x="956" y="469"/>
                    <a:pt x="952" y="474"/>
                  </a:cubicBezTo>
                  <a:cubicBezTo>
                    <a:pt x="948" y="479"/>
                    <a:pt x="947" y="470"/>
                    <a:pt x="954" y="466"/>
                  </a:cubicBezTo>
                  <a:cubicBezTo>
                    <a:pt x="961" y="461"/>
                    <a:pt x="961" y="455"/>
                    <a:pt x="956" y="451"/>
                  </a:cubicBezTo>
                  <a:cubicBezTo>
                    <a:pt x="951" y="447"/>
                    <a:pt x="944" y="446"/>
                    <a:pt x="939" y="446"/>
                  </a:cubicBezTo>
                  <a:cubicBezTo>
                    <a:pt x="934" y="447"/>
                    <a:pt x="929" y="436"/>
                    <a:pt x="943" y="437"/>
                  </a:cubicBezTo>
                  <a:cubicBezTo>
                    <a:pt x="956" y="438"/>
                    <a:pt x="960" y="437"/>
                    <a:pt x="961" y="439"/>
                  </a:cubicBezTo>
                  <a:cubicBezTo>
                    <a:pt x="962" y="441"/>
                    <a:pt x="971" y="459"/>
                    <a:pt x="976" y="455"/>
                  </a:cubicBezTo>
                  <a:cubicBezTo>
                    <a:pt x="980" y="450"/>
                    <a:pt x="991" y="449"/>
                    <a:pt x="984" y="445"/>
                  </a:cubicBezTo>
                  <a:cubicBezTo>
                    <a:pt x="978" y="441"/>
                    <a:pt x="970" y="438"/>
                    <a:pt x="973" y="436"/>
                  </a:cubicBezTo>
                  <a:cubicBezTo>
                    <a:pt x="976" y="434"/>
                    <a:pt x="994" y="439"/>
                    <a:pt x="999" y="437"/>
                  </a:cubicBezTo>
                  <a:cubicBezTo>
                    <a:pt x="1003" y="434"/>
                    <a:pt x="1022" y="416"/>
                    <a:pt x="1025" y="417"/>
                  </a:cubicBezTo>
                  <a:cubicBezTo>
                    <a:pt x="1028" y="418"/>
                    <a:pt x="1029" y="429"/>
                    <a:pt x="1026" y="434"/>
                  </a:cubicBezTo>
                  <a:cubicBezTo>
                    <a:pt x="1023" y="440"/>
                    <a:pt x="1000" y="457"/>
                    <a:pt x="1002" y="461"/>
                  </a:cubicBezTo>
                  <a:cubicBezTo>
                    <a:pt x="1005" y="465"/>
                    <a:pt x="1006" y="473"/>
                    <a:pt x="1006" y="473"/>
                  </a:cubicBezTo>
                  <a:cubicBezTo>
                    <a:pt x="1006" y="473"/>
                    <a:pt x="1024" y="462"/>
                    <a:pt x="1037" y="473"/>
                  </a:cubicBezTo>
                  <a:cubicBezTo>
                    <a:pt x="1050" y="485"/>
                    <a:pt x="1061" y="490"/>
                    <a:pt x="1063" y="484"/>
                  </a:cubicBezTo>
                  <a:cubicBezTo>
                    <a:pt x="1066" y="477"/>
                    <a:pt x="1072" y="473"/>
                    <a:pt x="1068" y="462"/>
                  </a:cubicBezTo>
                  <a:cubicBezTo>
                    <a:pt x="1063" y="450"/>
                    <a:pt x="1058" y="444"/>
                    <a:pt x="1052" y="442"/>
                  </a:cubicBezTo>
                  <a:cubicBezTo>
                    <a:pt x="1046" y="440"/>
                    <a:pt x="1036" y="437"/>
                    <a:pt x="1038" y="431"/>
                  </a:cubicBezTo>
                  <a:cubicBezTo>
                    <a:pt x="1040" y="425"/>
                    <a:pt x="1041" y="427"/>
                    <a:pt x="1046" y="416"/>
                  </a:cubicBezTo>
                  <a:cubicBezTo>
                    <a:pt x="1050" y="405"/>
                    <a:pt x="1052" y="377"/>
                    <a:pt x="1047" y="377"/>
                  </a:cubicBezTo>
                  <a:cubicBezTo>
                    <a:pt x="1043" y="377"/>
                    <a:pt x="1037" y="380"/>
                    <a:pt x="1037" y="375"/>
                  </a:cubicBezTo>
                  <a:cubicBezTo>
                    <a:pt x="1037" y="370"/>
                    <a:pt x="1041" y="365"/>
                    <a:pt x="1033" y="364"/>
                  </a:cubicBezTo>
                  <a:cubicBezTo>
                    <a:pt x="1025" y="362"/>
                    <a:pt x="1021" y="359"/>
                    <a:pt x="1018" y="356"/>
                  </a:cubicBezTo>
                  <a:cubicBezTo>
                    <a:pt x="1014" y="353"/>
                    <a:pt x="1012" y="343"/>
                    <a:pt x="1006" y="340"/>
                  </a:cubicBezTo>
                  <a:cubicBezTo>
                    <a:pt x="1001" y="337"/>
                    <a:pt x="994" y="340"/>
                    <a:pt x="999" y="335"/>
                  </a:cubicBezTo>
                  <a:cubicBezTo>
                    <a:pt x="1004" y="330"/>
                    <a:pt x="1003" y="317"/>
                    <a:pt x="1000" y="310"/>
                  </a:cubicBezTo>
                  <a:cubicBezTo>
                    <a:pt x="997" y="302"/>
                    <a:pt x="990" y="293"/>
                    <a:pt x="989" y="282"/>
                  </a:cubicBezTo>
                  <a:cubicBezTo>
                    <a:pt x="988" y="272"/>
                    <a:pt x="988" y="264"/>
                    <a:pt x="984" y="266"/>
                  </a:cubicBezTo>
                  <a:cubicBezTo>
                    <a:pt x="979" y="269"/>
                    <a:pt x="975" y="275"/>
                    <a:pt x="971" y="284"/>
                  </a:cubicBezTo>
                  <a:cubicBezTo>
                    <a:pt x="967" y="292"/>
                    <a:pt x="962" y="297"/>
                    <a:pt x="959" y="297"/>
                  </a:cubicBezTo>
                  <a:cubicBezTo>
                    <a:pt x="957" y="298"/>
                    <a:pt x="957" y="307"/>
                    <a:pt x="951" y="301"/>
                  </a:cubicBezTo>
                  <a:cubicBezTo>
                    <a:pt x="946" y="296"/>
                    <a:pt x="940" y="290"/>
                    <a:pt x="938" y="288"/>
                  </a:cubicBezTo>
                  <a:cubicBezTo>
                    <a:pt x="936" y="285"/>
                    <a:pt x="931" y="281"/>
                    <a:pt x="937" y="270"/>
                  </a:cubicBezTo>
                  <a:cubicBezTo>
                    <a:pt x="943" y="259"/>
                    <a:pt x="943" y="251"/>
                    <a:pt x="940" y="250"/>
                  </a:cubicBezTo>
                  <a:cubicBezTo>
                    <a:pt x="937" y="248"/>
                    <a:pt x="930" y="259"/>
                    <a:pt x="924" y="246"/>
                  </a:cubicBezTo>
                  <a:cubicBezTo>
                    <a:pt x="919" y="233"/>
                    <a:pt x="920" y="229"/>
                    <a:pt x="912" y="227"/>
                  </a:cubicBezTo>
                  <a:cubicBezTo>
                    <a:pt x="903" y="224"/>
                    <a:pt x="904" y="227"/>
                    <a:pt x="893" y="224"/>
                  </a:cubicBezTo>
                  <a:cubicBezTo>
                    <a:pt x="881" y="221"/>
                    <a:pt x="883" y="213"/>
                    <a:pt x="874" y="219"/>
                  </a:cubicBezTo>
                  <a:cubicBezTo>
                    <a:pt x="865" y="224"/>
                    <a:pt x="857" y="220"/>
                    <a:pt x="861" y="232"/>
                  </a:cubicBezTo>
                  <a:cubicBezTo>
                    <a:pt x="866" y="244"/>
                    <a:pt x="866" y="250"/>
                    <a:pt x="862" y="250"/>
                  </a:cubicBezTo>
                  <a:cubicBezTo>
                    <a:pt x="857" y="251"/>
                    <a:pt x="853" y="256"/>
                    <a:pt x="856" y="261"/>
                  </a:cubicBezTo>
                  <a:cubicBezTo>
                    <a:pt x="859" y="266"/>
                    <a:pt x="871" y="263"/>
                    <a:pt x="861" y="275"/>
                  </a:cubicBezTo>
                  <a:cubicBezTo>
                    <a:pt x="851" y="286"/>
                    <a:pt x="847" y="298"/>
                    <a:pt x="852" y="301"/>
                  </a:cubicBezTo>
                  <a:cubicBezTo>
                    <a:pt x="857" y="305"/>
                    <a:pt x="864" y="312"/>
                    <a:pt x="861" y="320"/>
                  </a:cubicBezTo>
                  <a:cubicBezTo>
                    <a:pt x="858" y="328"/>
                    <a:pt x="859" y="346"/>
                    <a:pt x="844" y="355"/>
                  </a:cubicBezTo>
                  <a:cubicBezTo>
                    <a:pt x="829" y="365"/>
                    <a:pt x="828" y="371"/>
                    <a:pt x="828" y="374"/>
                  </a:cubicBezTo>
                  <a:cubicBezTo>
                    <a:pt x="827" y="377"/>
                    <a:pt x="825" y="390"/>
                    <a:pt x="829" y="396"/>
                  </a:cubicBezTo>
                  <a:cubicBezTo>
                    <a:pt x="833" y="402"/>
                    <a:pt x="835" y="405"/>
                    <a:pt x="831" y="407"/>
                  </a:cubicBezTo>
                  <a:cubicBezTo>
                    <a:pt x="828" y="409"/>
                    <a:pt x="822" y="421"/>
                    <a:pt x="817" y="418"/>
                  </a:cubicBezTo>
                  <a:cubicBezTo>
                    <a:pt x="813" y="415"/>
                    <a:pt x="809" y="413"/>
                    <a:pt x="805" y="409"/>
                  </a:cubicBezTo>
                  <a:cubicBezTo>
                    <a:pt x="802" y="405"/>
                    <a:pt x="795" y="397"/>
                    <a:pt x="801" y="397"/>
                  </a:cubicBezTo>
                  <a:cubicBezTo>
                    <a:pt x="806" y="398"/>
                    <a:pt x="815" y="394"/>
                    <a:pt x="810" y="390"/>
                  </a:cubicBezTo>
                  <a:cubicBezTo>
                    <a:pt x="806" y="387"/>
                    <a:pt x="803" y="386"/>
                    <a:pt x="804" y="378"/>
                  </a:cubicBezTo>
                  <a:cubicBezTo>
                    <a:pt x="805" y="371"/>
                    <a:pt x="800" y="354"/>
                    <a:pt x="796" y="354"/>
                  </a:cubicBezTo>
                  <a:cubicBezTo>
                    <a:pt x="792" y="354"/>
                    <a:pt x="781" y="354"/>
                    <a:pt x="781" y="347"/>
                  </a:cubicBezTo>
                  <a:cubicBezTo>
                    <a:pt x="780" y="340"/>
                    <a:pt x="756" y="333"/>
                    <a:pt x="749" y="329"/>
                  </a:cubicBezTo>
                  <a:cubicBezTo>
                    <a:pt x="743" y="324"/>
                    <a:pt x="740" y="318"/>
                    <a:pt x="728" y="319"/>
                  </a:cubicBezTo>
                  <a:cubicBezTo>
                    <a:pt x="715" y="320"/>
                    <a:pt x="715" y="325"/>
                    <a:pt x="716" y="311"/>
                  </a:cubicBezTo>
                  <a:cubicBezTo>
                    <a:pt x="716" y="296"/>
                    <a:pt x="723" y="296"/>
                    <a:pt x="714" y="292"/>
                  </a:cubicBezTo>
                  <a:cubicBezTo>
                    <a:pt x="704" y="288"/>
                    <a:pt x="696" y="290"/>
                    <a:pt x="703" y="278"/>
                  </a:cubicBezTo>
                  <a:cubicBezTo>
                    <a:pt x="711" y="266"/>
                    <a:pt x="700" y="262"/>
                    <a:pt x="714" y="253"/>
                  </a:cubicBezTo>
                  <a:cubicBezTo>
                    <a:pt x="728" y="243"/>
                    <a:pt x="740" y="217"/>
                    <a:pt x="741" y="216"/>
                  </a:cubicBezTo>
                  <a:cubicBezTo>
                    <a:pt x="743" y="214"/>
                    <a:pt x="751" y="215"/>
                    <a:pt x="755" y="207"/>
                  </a:cubicBezTo>
                  <a:cubicBezTo>
                    <a:pt x="758" y="199"/>
                    <a:pt x="753" y="194"/>
                    <a:pt x="766" y="193"/>
                  </a:cubicBezTo>
                  <a:cubicBezTo>
                    <a:pt x="779" y="193"/>
                    <a:pt x="781" y="195"/>
                    <a:pt x="787" y="183"/>
                  </a:cubicBezTo>
                  <a:cubicBezTo>
                    <a:pt x="794" y="172"/>
                    <a:pt x="803" y="167"/>
                    <a:pt x="792" y="163"/>
                  </a:cubicBezTo>
                  <a:cubicBezTo>
                    <a:pt x="782" y="160"/>
                    <a:pt x="773" y="156"/>
                    <a:pt x="777" y="156"/>
                  </a:cubicBezTo>
                  <a:cubicBezTo>
                    <a:pt x="782" y="156"/>
                    <a:pt x="797" y="158"/>
                    <a:pt x="800" y="156"/>
                  </a:cubicBezTo>
                  <a:cubicBezTo>
                    <a:pt x="802" y="155"/>
                    <a:pt x="819" y="149"/>
                    <a:pt x="814" y="144"/>
                  </a:cubicBezTo>
                  <a:cubicBezTo>
                    <a:pt x="808" y="139"/>
                    <a:pt x="804" y="138"/>
                    <a:pt x="809" y="137"/>
                  </a:cubicBezTo>
                  <a:cubicBezTo>
                    <a:pt x="813" y="136"/>
                    <a:pt x="818" y="142"/>
                    <a:pt x="822" y="141"/>
                  </a:cubicBezTo>
                  <a:cubicBezTo>
                    <a:pt x="826" y="140"/>
                    <a:pt x="825" y="129"/>
                    <a:pt x="829" y="130"/>
                  </a:cubicBezTo>
                  <a:cubicBezTo>
                    <a:pt x="834" y="131"/>
                    <a:pt x="838" y="137"/>
                    <a:pt x="844" y="132"/>
                  </a:cubicBezTo>
                  <a:cubicBezTo>
                    <a:pt x="850" y="128"/>
                    <a:pt x="863" y="131"/>
                    <a:pt x="861" y="121"/>
                  </a:cubicBezTo>
                  <a:cubicBezTo>
                    <a:pt x="859" y="112"/>
                    <a:pt x="848" y="113"/>
                    <a:pt x="854" y="107"/>
                  </a:cubicBezTo>
                  <a:cubicBezTo>
                    <a:pt x="861" y="101"/>
                    <a:pt x="862" y="98"/>
                    <a:pt x="858" y="94"/>
                  </a:cubicBezTo>
                  <a:cubicBezTo>
                    <a:pt x="854" y="90"/>
                    <a:pt x="858" y="86"/>
                    <a:pt x="852" y="84"/>
                  </a:cubicBezTo>
                  <a:cubicBezTo>
                    <a:pt x="847" y="81"/>
                    <a:pt x="831" y="84"/>
                    <a:pt x="830" y="88"/>
                  </a:cubicBezTo>
                  <a:cubicBezTo>
                    <a:pt x="829" y="92"/>
                    <a:pt x="822" y="98"/>
                    <a:pt x="816" y="107"/>
                  </a:cubicBezTo>
                  <a:cubicBezTo>
                    <a:pt x="810" y="116"/>
                    <a:pt x="809" y="119"/>
                    <a:pt x="805" y="118"/>
                  </a:cubicBezTo>
                  <a:cubicBezTo>
                    <a:pt x="801" y="117"/>
                    <a:pt x="799" y="126"/>
                    <a:pt x="801" y="116"/>
                  </a:cubicBezTo>
                  <a:cubicBezTo>
                    <a:pt x="803" y="105"/>
                    <a:pt x="805" y="106"/>
                    <a:pt x="804" y="102"/>
                  </a:cubicBezTo>
                  <a:cubicBezTo>
                    <a:pt x="802" y="99"/>
                    <a:pt x="797" y="93"/>
                    <a:pt x="793" y="92"/>
                  </a:cubicBezTo>
                  <a:cubicBezTo>
                    <a:pt x="790" y="91"/>
                    <a:pt x="787" y="90"/>
                    <a:pt x="783" y="96"/>
                  </a:cubicBezTo>
                  <a:cubicBezTo>
                    <a:pt x="780" y="102"/>
                    <a:pt x="780" y="85"/>
                    <a:pt x="776" y="82"/>
                  </a:cubicBezTo>
                  <a:cubicBezTo>
                    <a:pt x="773" y="80"/>
                    <a:pt x="781" y="78"/>
                    <a:pt x="773" y="70"/>
                  </a:cubicBezTo>
                  <a:cubicBezTo>
                    <a:pt x="765" y="62"/>
                    <a:pt x="769" y="51"/>
                    <a:pt x="763" y="49"/>
                  </a:cubicBezTo>
                  <a:cubicBezTo>
                    <a:pt x="757" y="47"/>
                    <a:pt x="756" y="47"/>
                    <a:pt x="758" y="41"/>
                  </a:cubicBezTo>
                  <a:cubicBezTo>
                    <a:pt x="760" y="34"/>
                    <a:pt x="748" y="27"/>
                    <a:pt x="763" y="30"/>
                  </a:cubicBezTo>
                  <a:cubicBezTo>
                    <a:pt x="778" y="33"/>
                    <a:pt x="778" y="35"/>
                    <a:pt x="784" y="28"/>
                  </a:cubicBezTo>
                  <a:cubicBezTo>
                    <a:pt x="791" y="22"/>
                    <a:pt x="806" y="16"/>
                    <a:pt x="799" y="11"/>
                  </a:cubicBezTo>
                  <a:cubicBezTo>
                    <a:pt x="791" y="5"/>
                    <a:pt x="780" y="3"/>
                    <a:pt x="776" y="1"/>
                  </a:cubicBezTo>
                  <a:cubicBezTo>
                    <a:pt x="773" y="0"/>
                    <a:pt x="755" y="4"/>
                    <a:pt x="755" y="4"/>
                  </a:cubicBezTo>
                  <a:cubicBezTo>
                    <a:pt x="755" y="4"/>
                    <a:pt x="746" y="26"/>
                    <a:pt x="745" y="27"/>
                  </a:cubicBezTo>
                  <a:cubicBezTo>
                    <a:pt x="744" y="29"/>
                    <a:pt x="752" y="31"/>
                    <a:pt x="745" y="43"/>
                  </a:cubicBezTo>
                  <a:cubicBezTo>
                    <a:pt x="739" y="55"/>
                    <a:pt x="733" y="51"/>
                    <a:pt x="732" y="62"/>
                  </a:cubicBezTo>
                  <a:cubicBezTo>
                    <a:pt x="730" y="72"/>
                    <a:pt x="731" y="83"/>
                    <a:pt x="731" y="83"/>
                  </a:cubicBezTo>
                  <a:cubicBezTo>
                    <a:pt x="731" y="83"/>
                    <a:pt x="744" y="90"/>
                    <a:pt x="743" y="90"/>
                  </a:cubicBezTo>
                  <a:cubicBezTo>
                    <a:pt x="741" y="90"/>
                    <a:pt x="751" y="100"/>
                    <a:pt x="747" y="102"/>
                  </a:cubicBezTo>
                  <a:cubicBezTo>
                    <a:pt x="743" y="104"/>
                    <a:pt x="750" y="109"/>
                    <a:pt x="739" y="109"/>
                  </a:cubicBezTo>
                  <a:cubicBezTo>
                    <a:pt x="728" y="109"/>
                    <a:pt x="718" y="105"/>
                    <a:pt x="721" y="104"/>
                  </a:cubicBezTo>
                  <a:cubicBezTo>
                    <a:pt x="724" y="103"/>
                    <a:pt x="735" y="100"/>
                    <a:pt x="732" y="96"/>
                  </a:cubicBezTo>
                  <a:cubicBezTo>
                    <a:pt x="729" y="92"/>
                    <a:pt x="718" y="81"/>
                    <a:pt x="713" y="85"/>
                  </a:cubicBezTo>
                  <a:cubicBezTo>
                    <a:pt x="709" y="89"/>
                    <a:pt x="692" y="95"/>
                    <a:pt x="695" y="96"/>
                  </a:cubicBezTo>
                  <a:cubicBezTo>
                    <a:pt x="698" y="98"/>
                    <a:pt x="713" y="102"/>
                    <a:pt x="708" y="105"/>
                  </a:cubicBezTo>
                  <a:cubicBezTo>
                    <a:pt x="702" y="108"/>
                    <a:pt x="698" y="117"/>
                    <a:pt x="691" y="116"/>
                  </a:cubicBezTo>
                  <a:cubicBezTo>
                    <a:pt x="684" y="116"/>
                    <a:pt x="666" y="115"/>
                    <a:pt x="659" y="113"/>
                  </a:cubicBezTo>
                  <a:cubicBezTo>
                    <a:pt x="652" y="112"/>
                    <a:pt x="644" y="106"/>
                    <a:pt x="653" y="102"/>
                  </a:cubicBezTo>
                  <a:cubicBezTo>
                    <a:pt x="662" y="99"/>
                    <a:pt x="622" y="99"/>
                    <a:pt x="617" y="105"/>
                  </a:cubicBezTo>
                  <a:cubicBezTo>
                    <a:pt x="612" y="111"/>
                    <a:pt x="612" y="114"/>
                    <a:pt x="604" y="113"/>
                  </a:cubicBezTo>
                  <a:cubicBezTo>
                    <a:pt x="595" y="113"/>
                    <a:pt x="554" y="113"/>
                    <a:pt x="554" y="113"/>
                  </a:cubicBezTo>
                  <a:cubicBezTo>
                    <a:pt x="554" y="113"/>
                    <a:pt x="568" y="106"/>
                    <a:pt x="556" y="99"/>
                  </a:cubicBezTo>
                  <a:cubicBezTo>
                    <a:pt x="543" y="93"/>
                    <a:pt x="534" y="95"/>
                    <a:pt x="532" y="95"/>
                  </a:cubicBezTo>
                  <a:cubicBezTo>
                    <a:pt x="530" y="95"/>
                    <a:pt x="527" y="95"/>
                    <a:pt x="520" y="91"/>
                  </a:cubicBezTo>
                  <a:cubicBezTo>
                    <a:pt x="513" y="88"/>
                    <a:pt x="506" y="85"/>
                    <a:pt x="504" y="84"/>
                  </a:cubicBezTo>
                  <a:cubicBezTo>
                    <a:pt x="502" y="82"/>
                    <a:pt x="490" y="81"/>
                    <a:pt x="487" y="83"/>
                  </a:cubicBezTo>
                  <a:cubicBezTo>
                    <a:pt x="484" y="84"/>
                    <a:pt x="484" y="90"/>
                    <a:pt x="482" y="90"/>
                  </a:cubicBezTo>
                  <a:cubicBezTo>
                    <a:pt x="479" y="91"/>
                    <a:pt x="476" y="91"/>
                    <a:pt x="476" y="83"/>
                  </a:cubicBezTo>
                  <a:cubicBezTo>
                    <a:pt x="476" y="75"/>
                    <a:pt x="469" y="80"/>
                    <a:pt x="469" y="80"/>
                  </a:cubicBezTo>
                  <a:cubicBezTo>
                    <a:pt x="465" y="88"/>
                    <a:pt x="465" y="88"/>
                    <a:pt x="465" y="88"/>
                  </a:cubicBezTo>
                  <a:cubicBezTo>
                    <a:pt x="465" y="88"/>
                    <a:pt x="461" y="88"/>
                    <a:pt x="459" y="84"/>
                  </a:cubicBezTo>
                  <a:cubicBezTo>
                    <a:pt x="458" y="81"/>
                    <a:pt x="458" y="78"/>
                    <a:pt x="455" y="76"/>
                  </a:cubicBezTo>
                  <a:cubicBezTo>
                    <a:pt x="452" y="74"/>
                    <a:pt x="457" y="73"/>
                    <a:pt x="449" y="73"/>
                  </a:cubicBezTo>
                  <a:cubicBezTo>
                    <a:pt x="442" y="74"/>
                    <a:pt x="442" y="82"/>
                    <a:pt x="438" y="81"/>
                  </a:cubicBezTo>
                  <a:cubicBezTo>
                    <a:pt x="433" y="81"/>
                    <a:pt x="440" y="69"/>
                    <a:pt x="423" y="77"/>
                  </a:cubicBezTo>
                  <a:cubicBezTo>
                    <a:pt x="405" y="86"/>
                    <a:pt x="382" y="89"/>
                    <a:pt x="371" y="95"/>
                  </a:cubicBezTo>
                  <a:cubicBezTo>
                    <a:pt x="360" y="100"/>
                    <a:pt x="357" y="95"/>
                    <a:pt x="334" y="85"/>
                  </a:cubicBezTo>
                  <a:cubicBezTo>
                    <a:pt x="310" y="75"/>
                    <a:pt x="284" y="83"/>
                    <a:pt x="238" y="71"/>
                  </a:cubicBezTo>
                  <a:cubicBezTo>
                    <a:pt x="192" y="60"/>
                    <a:pt x="185" y="67"/>
                    <a:pt x="170" y="71"/>
                  </a:cubicBezTo>
                  <a:cubicBezTo>
                    <a:pt x="155" y="75"/>
                    <a:pt x="142" y="71"/>
                    <a:pt x="131" y="82"/>
                  </a:cubicBezTo>
                  <a:cubicBezTo>
                    <a:pt x="120" y="93"/>
                    <a:pt x="122" y="98"/>
                    <a:pt x="108" y="100"/>
                  </a:cubicBezTo>
                  <a:cubicBezTo>
                    <a:pt x="94" y="101"/>
                    <a:pt x="83" y="105"/>
                    <a:pt x="85" y="108"/>
                  </a:cubicBezTo>
                  <a:cubicBezTo>
                    <a:pt x="87" y="111"/>
                    <a:pt x="98" y="113"/>
                    <a:pt x="101" y="115"/>
                  </a:cubicBezTo>
                  <a:cubicBezTo>
                    <a:pt x="104" y="117"/>
                    <a:pt x="103" y="129"/>
                    <a:pt x="111" y="132"/>
                  </a:cubicBezTo>
                  <a:cubicBezTo>
                    <a:pt x="120" y="135"/>
                    <a:pt x="135" y="133"/>
                    <a:pt x="131" y="138"/>
                  </a:cubicBezTo>
                  <a:cubicBezTo>
                    <a:pt x="128" y="142"/>
                    <a:pt x="118" y="156"/>
                    <a:pt x="114" y="152"/>
                  </a:cubicBezTo>
                  <a:cubicBezTo>
                    <a:pt x="109" y="148"/>
                    <a:pt x="104" y="142"/>
                    <a:pt x="98" y="142"/>
                  </a:cubicBezTo>
                  <a:cubicBezTo>
                    <a:pt x="92" y="142"/>
                    <a:pt x="79" y="146"/>
                    <a:pt x="74" y="149"/>
                  </a:cubicBezTo>
                  <a:cubicBezTo>
                    <a:pt x="69" y="152"/>
                    <a:pt x="60" y="153"/>
                    <a:pt x="61" y="159"/>
                  </a:cubicBezTo>
                  <a:cubicBezTo>
                    <a:pt x="62" y="165"/>
                    <a:pt x="69" y="162"/>
                    <a:pt x="68" y="167"/>
                  </a:cubicBezTo>
                  <a:cubicBezTo>
                    <a:pt x="67" y="173"/>
                    <a:pt x="58" y="168"/>
                    <a:pt x="58" y="175"/>
                  </a:cubicBezTo>
                  <a:cubicBezTo>
                    <a:pt x="59" y="182"/>
                    <a:pt x="78" y="187"/>
                    <a:pt x="87" y="184"/>
                  </a:cubicBezTo>
                  <a:cubicBezTo>
                    <a:pt x="96" y="181"/>
                    <a:pt x="102" y="171"/>
                    <a:pt x="107" y="178"/>
                  </a:cubicBezTo>
                  <a:cubicBezTo>
                    <a:pt x="112" y="185"/>
                    <a:pt x="115" y="201"/>
                    <a:pt x="104" y="204"/>
                  </a:cubicBezTo>
                  <a:cubicBezTo>
                    <a:pt x="93" y="207"/>
                    <a:pt x="64" y="214"/>
                    <a:pt x="61" y="221"/>
                  </a:cubicBezTo>
                  <a:cubicBezTo>
                    <a:pt x="59" y="229"/>
                    <a:pt x="50" y="242"/>
                    <a:pt x="46" y="243"/>
                  </a:cubicBezTo>
                  <a:cubicBezTo>
                    <a:pt x="42" y="243"/>
                    <a:pt x="42" y="254"/>
                    <a:pt x="46" y="258"/>
                  </a:cubicBezTo>
                  <a:cubicBezTo>
                    <a:pt x="49" y="262"/>
                    <a:pt x="45" y="261"/>
                    <a:pt x="47" y="269"/>
                  </a:cubicBezTo>
                  <a:cubicBezTo>
                    <a:pt x="49" y="277"/>
                    <a:pt x="52" y="286"/>
                    <a:pt x="59" y="280"/>
                  </a:cubicBezTo>
                  <a:cubicBezTo>
                    <a:pt x="66" y="275"/>
                    <a:pt x="75" y="280"/>
                    <a:pt x="70" y="287"/>
                  </a:cubicBezTo>
                  <a:cubicBezTo>
                    <a:pt x="65" y="295"/>
                    <a:pt x="55" y="299"/>
                    <a:pt x="70" y="299"/>
                  </a:cubicBezTo>
                  <a:cubicBezTo>
                    <a:pt x="85" y="299"/>
                    <a:pt x="83" y="292"/>
                    <a:pt x="95" y="296"/>
                  </a:cubicBezTo>
                  <a:cubicBezTo>
                    <a:pt x="107" y="301"/>
                    <a:pt x="110" y="295"/>
                    <a:pt x="107" y="304"/>
                  </a:cubicBezTo>
                  <a:cubicBezTo>
                    <a:pt x="103" y="314"/>
                    <a:pt x="93" y="327"/>
                    <a:pt x="78" y="334"/>
                  </a:cubicBezTo>
                  <a:cubicBezTo>
                    <a:pt x="63" y="341"/>
                    <a:pt x="60" y="340"/>
                    <a:pt x="48" y="347"/>
                  </a:cubicBezTo>
                  <a:cubicBezTo>
                    <a:pt x="36" y="354"/>
                    <a:pt x="0" y="373"/>
                    <a:pt x="11" y="372"/>
                  </a:cubicBezTo>
                  <a:cubicBezTo>
                    <a:pt x="23" y="372"/>
                    <a:pt x="43" y="358"/>
                    <a:pt x="48" y="356"/>
                  </a:cubicBezTo>
                  <a:cubicBezTo>
                    <a:pt x="54" y="354"/>
                    <a:pt x="56" y="362"/>
                    <a:pt x="65" y="356"/>
                  </a:cubicBezTo>
                  <a:cubicBezTo>
                    <a:pt x="73" y="350"/>
                    <a:pt x="107" y="325"/>
                    <a:pt x="118" y="318"/>
                  </a:cubicBezTo>
                  <a:cubicBezTo>
                    <a:pt x="129" y="311"/>
                    <a:pt x="145" y="307"/>
                    <a:pt x="146" y="297"/>
                  </a:cubicBezTo>
                  <a:cubicBezTo>
                    <a:pt x="147" y="287"/>
                    <a:pt x="147" y="278"/>
                    <a:pt x="155" y="276"/>
                  </a:cubicBezTo>
                  <a:cubicBezTo>
                    <a:pt x="164" y="273"/>
                    <a:pt x="166" y="266"/>
                    <a:pt x="175" y="260"/>
                  </a:cubicBezTo>
                  <a:cubicBezTo>
                    <a:pt x="184" y="253"/>
                    <a:pt x="193" y="244"/>
                    <a:pt x="197" y="246"/>
                  </a:cubicBezTo>
                  <a:cubicBezTo>
                    <a:pt x="201" y="248"/>
                    <a:pt x="193" y="252"/>
                    <a:pt x="186" y="257"/>
                  </a:cubicBezTo>
                  <a:cubicBezTo>
                    <a:pt x="178" y="261"/>
                    <a:pt x="171" y="267"/>
                    <a:pt x="170" y="276"/>
                  </a:cubicBezTo>
                  <a:cubicBezTo>
                    <a:pt x="169" y="286"/>
                    <a:pt x="156" y="296"/>
                    <a:pt x="167" y="291"/>
                  </a:cubicBezTo>
                  <a:cubicBezTo>
                    <a:pt x="177" y="286"/>
                    <a:pt x="184" y="279"/>
                    <a:pt x="191" y="275"/>
                  </a:cubicBezTo>
                  <a:cubicBezTo>
                    <a:pt x="199" y="271"/>
                    <a:pt x="204" y="277"/>
                    <a:pt x="207" y="268"/>
                  </a:cubicBezTo>
                  <a:cubicBezTo>
                    <a:pt x="210" y="259"/>
                    <a:pt x="206" y="251"/>
                    <a:pt x="214" y="256"/>
                  </a:cubicBezTo>
                  <a:cubicBezTo>
                    <a:pt x="221" y="260"/>
                    <a:pt x="231" y="269"/>
                    <a:pt x="240" y="273"/>
                  </a:cubicBezTo>
                  <a:cubicBezTo>
                    <a:pt x="249" y="277"/>
                    <a:pt x="249" y="268"/>
                    <a:pt x="271" y="278"/>
                  </a:cubicBezTo>
                  <a:cubicBezTo>
                    <a:pt x="294" y="288"/>
                    <a:pt x="293" y="282"/>
                    <a:pt x="296" y="299"/>
                  </a:cubicBezTo>
                  <a:cubicBezTo>
                    <a:pt x="298" y="315"/>
                    <a:pt x="307" y="300"/>
                    <a:pt x="313" y="303"/>
                  </a:cubicBezTo>
                  <a:cubicBezTo>
                    <a:pt x="320" y="306"/>
                    <a:pt x="327" y="306"/>
                    <a:pt x="328" y="319"/>
                  </a:cubicBezTo>
                  <a:cubicBezTo>
                    <a:pt x="330" y="333"/>
                    <a:pt x="332" y="338"/>
                    <a:pt x="330" y="347"/>
                  </a:cubicBezTo>
                  <a:cubicBezTo>
                    <a:pt x="328" y="356"/>
                    <a:pt x="341" y="353"/>
                    <a:pt x="342" y="363"/>
                  </a:cubicBezTo>
                  <a:cubicBezTo>
                    <a:pt x="342" y="372"/>
                    <a:pt x="341" y="384"/>
                    <a:pt x="342" y="387"/>
                  </a:cubicBezTo>
                  <a:cubicBezTo>
                    <a:pt x="343" y="389"/>
                    <a:pt x="358" y="391"/>
                    <a:pt x="354" y="398"/>
                  </a:cubicBezTo>
                  <a:cubicBezTo>
                    <a:pt x="351" y="405"/>
                    <a:pt x="352" y="412"/>
                    <a:pt x="355" y="419"/>
                  </a:cubicBezTo>
                  <a:cubicBezTo>
                    <a:pt x="359" y="425"/>
                    <a:pt x="363" y="427"/>
                    <a:pt x="372" y="436"/>
                  </a:cubicBezTo>
                  <a:cubicBezTo>
                    <a:pt x="381" y="445"/>
                    <a:pt x="399" y="461"/>
                    <a:pt x="393" y="463"/>
                  </a:cubicBezTo>
                  <a:cubicBezTo>
                    <a:pt x="388" y="466"/>
                    <a:pt x="382" y="461"/>
                    <a:pt x="376" y="468"/>
                  </a:cubicBezTo>
                  <a:cubicBezTo>
                    <a:pt x="370" y="475"/>
                    <a:pt x="374" y="477"/>
                    <a:pt x="369" y="496"/>
                  </a:cubicBezTo>
                  <a:cubicBezTo>
                    <a:pt x="364" y="514"/>
                    <a:pt x="365" y="515"/>
                    <a:pt x="360" y="529"/>
                  </a:cubicBezTo>
                  <a:cubicBezTo>
                    <a:pt x="354" y="544"/>
                    <a:pt x="351" y="548"/>
                    <a:pt x="349" y="560"/>
                  </a:cubicBezTo>
                  <a:cubicBezTo>
                    <a:pt x="347" y="572"/>
                    <a:pt x="342" y="580"/>
                    <a:pt x="351" y="591"/>
                  </a:cubicBezTo>
                  <a:cubicBezTo>
                    <a:pt x="360" y="602"/>
                    <a:pt x="346" y="603"/>
                    <a:pt x="358" y="619"/>
                  </a:cubicBezTo>
                  <a:cubicBezTo>
                    <a:pt x="370" y="635"/>
                    <a:pt x="376" y="631"/>
                    <a:pt x="382" y="641"/>
                  </a:cubicBezTo>
                  <a:cubicBezTo>
                    <a:pt x="389" y="651"/>
                    <a:pt x="407" y="648"/>
                    <a:pt x="402" y="661"/>
                  </a:cubicBezTo>
                  <a:cubicBezTo>
                    <a:pt x="397" y="674"/>
                    <a:pt x="399" y="681"/>
                    <a:pt x="408" y="691"/>
                  </a:cubicBezTo>
                  <a:cubicBezTo>
                    <a:pt x="418" y="701"/>
                    <a:pt x="419" y="704"/>
                    <a:pt x="415" y="708"/>
                  </a:cubicBezTo>
                  <a:cubicBezTo>
                    <a:pt x="411" y="712"/>
                    <a:pt x="405" y="716"/>
                    <a:pt x="409" y="718"/>
                  </a:cubicBezTo>
                  <a:cubicBezTo>
                    <a:pt x="412" y="720"/>
                    <a:pt x="417" y="719"/>
                    <a:pt x="422" y="727"/>
                  </a:cubicBezTo>
                  <a:cubicBezTo>
                    <a:pt x="427" y="736"/>
                    <a:pt x="427" y="743"/>
                    <a:pt x="430" y="746"/>
                  </a:cubicBezTo>
                  <a:cubicBezTo>
                    <a:pt x="433" y="749"/>
                    <a:pt x="441" y="755"/>
                    <a:pt x="440" y="758"/>
                  </a:cubicBezTo>
                  <a:cubicBezTo>
                    <a:pt x="440" y="762"/>
                    <a:pt x="451" y="766"/>
                    <a:pt x="451" y="761"/>
                  </a:cubicBezTo>
                  <a:cubicBezTo>
                    <a:pt x="451" y="756"/>
                    <a:pt x="458" y="762"/>
                    <a:pt x="451" y="746"/>
                  </a:cubicBezTo>
                  <a:cubicBezTo>
                    <a:pt x="443" y="730"/>
                    <a:pt x="431" y="717"/>
                    <a:pt x="427" y="707"/>
                  </a:cubicBezTo>
                  <a:cubicBezTo>
                    <a:pt x="424" y="697"/>
                    <a:pt x="419" y="683"/>
                    <a:pt x="421" y="679"/>
                  </a:cubicBezTo>
                  <a:cubicBezTo>
                    <a:pt x="422" y="675"/>
                    <a:pt x="424" y="664"/>
                    <a:pt x="431" y="670"/>
                  </a:cubicBezTo>
                  <a:cubicBezTo>
                    <a:pt x="438" y="676"/>
                    <a:pt x="432" y="687"/>
                    <a:pt x="439" y="700"/>
                  </a:cubicBezTo>
                  <a:cubicBezTo>
                    <a:pt x="446" y="713"/>
                    <a:pt x="471" y="741"/>
                    <a:pt x="475" y="746"/>
                  </a:cubicBezTo>
                  <a:cubicBezTo>
                    <a:pt x="478" y="751"/>
                    <a:pt x="492" y="771"/>
                    <a:pt x="488" y="781"/>
                  </a:cubicBezTo>
                  <a:cubicBezTo>
                    <a:pt x="483" y="791"/>
                    <a:pt x="481" y="792"/>
                    <a:pt x="488" y="796"/>
                  </a:cubicBezTo>
                  <a:cubicBezTo>
                    <a:pt x="495" y="800"/>
                    <a:pt x="554" y="831"/>
                    <a:pt x="562" y="831"/>
                  </a:cubicBezTo>
                  <a:cubicBezTo>
                    <a:pt x="570" y="832"/>
                    <a:pt x="586" y="824"/>
                    <a:pt x="592" y="828"/>
                  </a:cubicBezTo>
                  <a:cubicBezTo>
                    <a:pt x="599" y="831"/>
                    <a:pt x="611" y="848"/>
                    <a:pt x="618" y="848"/>
                  </a:cubicBezTo>
                  <a:cubicBezTo>
                    <a:pt x="624" y="848"/>
                    <a:pt x="636" y="845"/>
                    <a:pt x="635" y="852"/>
                  </a:cubicBezTo>
                  <a:cubicBezTo>
                    <a:pt x="633" y="859"/>
                    <a:pt x="627" y="869"/>
                    <a:pt x="634" y="865"/>
                  </a:cubicBezTo>
                  <a:cubicBezTo>
                    <a:pt x="641" y="861"/>
                    <a:pt x="645" y="853"/>
                    <a:pt x="651" y="857"/>
                  </a:cubicBezTo>
                  <a:cubicBezTo>
                    <a:pt x="657" y="861"/>
                    <a:pt x="667" y="871"/>
                    <a:pt x="668" y="879"/>
                  </a:cubicBezTo>
                  <a:cubicBezTo>
                    <a:pt x="670" y="887"/>
                    <a:pt x="676" y="892"/>
                    <a:pt x="681" y="889"/>
                  </a:cubicBezTo>
                  <a:cubicBezTo>
                    <a:pt x="686" y="886"/>
                    <a:pt x="694" y="893"/>
                    <a:pt x="695" y="898"/>
                  </a:cubicBezTo>
                  <a:cubicBezTo>
                    <a:pt x="697" y="903"/>
                    <a:pt x="700" y="907"/>
                    <a:pt x="705" y="906"/>
                  </a:cubicBezTo>
                  <a:cubicBezTo>
                    <a:pt x="710" y="904"/>
                    <a:pt x="714" y="906"/>
                    <a:pt x="714" y="910"/>
                  </a:cubicBezTo>
                  <a:cubicBezTo>
                    <a:pt x="714" y="913"/>
                    <a:pt x="717" y="918"/>
                    <a:pt x="721" y="913"/>
                  </a:cubicBezTo>
                  <a:cubicBezTo>
                    <a:pt x="726" y="908"/>
                    <a:pt x="725" y="903"/>
                    <a:pt x="727" y="903"/>
                  </a:cubicBezTo>
                  <a:cubicBezTo>
                    <a:pt x="729" y="903"/>
                    <a:pt x="737" y="899"/>
                    <a:pt x="738" y="905"/>
                  </a:cubicBezTo>
                  <a:cubicBezTo>
                    <a:pt x="739" y="911"/>
                    <a:pt x="748" y="921"/>
                    <a:pt x="745" y="931"/>
                  </a:cubicBezTo>
                  <a:cubicBezTo>
                    <a:pt x="741" y="940"/>
                    <a:pt x="746" y="954"/>
                    <a:pt x="735" y="955"/>
                  </a:cubicBezTo>
                  <a:cubicBezTo>
                    <a:pt x="723" y="956"/>
                    <a:pt x="720" y="963"/>
                    <a:pt x="724" y="968"/>
                  </a:cubicBezTo>
                  <a:cubicBezTo>
                    <a:pt x="728" y="972"/>
                    <a:pt x="721" y="969"/>
                    <a:pt x="714" y="974"/>
                  </a:cubicBezTo>
                  <a:cubicBezTo>
                    <a:pt x="708" y="979"/>
                    <a:pt x="696" y="975"/>
                    <a:pt x="699" y="985"/>
                  </a:cubicBezTo>
                  <a:cubicBezTo>
                    <a:pt x="703" y="995"/>
                    <a:pt x="698" y="1008"/>
                    <a:pt x="698" y="1008"/>
                  </a:cubicBezTo>
                  <a:cubicBezTo>
                    <a:pt x="698" y="1008"/>
                    <a:pt x="711" y="1014"/>
                    <a:pt x="703" y="1015"/>
                  </a:cubicBezTo>
                  <a:cubicBezTo>
                    <a:pt x="694" y="1016"/>
                    <a:pt x="695" y="1018"/>
                    <a:pt x="692" y="1027"/>
                  </a:cubicBezTo>
                  <a:cubicBezTo>
                    <a:pt x="690" y="1036"/>
                    <a:pt x="690" y="1048"/>
                    <a:pt x="693" y="1048"/>
                  </a:cubicBezTo>
                  <a:cubicBezTo>
                    <a:pt x="696" y="1047"/>
                    <a:pt x="713" y="1067"/>
                    <a:pt x="715" y="1079"/>
                  </a:cubicBezTo>
                  <a:cubicBezTo>
                    <a:pt x="717" y="1091"/>
                    <a:pt x="724" y="1107"/>
                    <a:pt x="726" y="1119"/>
                  </a:cubicBezTo>
                  <a:cubicBezTo>
                    <a:pt x="727" y="1131"/>
                    <a:pt x="743" y="1135"/>
                    <a:pt x="750" y="1138"/>
                  </a:cubicBezTo>
                  <a:cubicBezTo>
                    <a:pt x="756" y="1141"/>
                    <a:pt x="771" y="1146"/>
                    <a:pt x="772" y="1153"/>
                  </a:cubicBezTo>
                  <a:cubicBezTo>
                    <a:pt x="774" y="1159"/>
                    <a:pt x="781" y="1152"/>
                    <a:pt x="779" y="1169"/>
                  </a:cubicBezTo>
                  <a:cubicBezTo>
                    <a:pt x="778" y="1186"/>
                    <a:pt x="772" y="1213"/>
                    <a:pt x="766" y="1225"/>
                  </a:cubicBezTo>
                  <a:cubicBezTo>
                    <a:pt x="760" y="1238"/>
                    <a:pt x="760" y="1241"/>
                    <a:pt x="755" y="1260"/>
                  </a:cubicBezTo>
                  <a:cubicBezTo>
                    <a:pt x="750" y="1279"/>
                    <a:pt x="752" y="1284"/>
                    <a:pt x="749" y="1291"/>
                  </a:cubicBezTo>
                  <a:cubicBezTo>
                    <a:pt x="746" y="1298"/>
                    <a:pt x="739" y="1327"/>
                    <a:pt x="730" y="1338"/>
                  </a:cubicBezTo>
                  <a:cubicBezTo>
                    <a:pt x="720" y="1349"/>
                    <a:pt x="711" y="1350"/>
                    <a:pt x="710" y="1367"/>
                  </a:cubicBezTo>
                  <a:cubicBezTo>
                    <a:pt x="708" y="1384"/>
                    <a:pt x="701" y="1393"/>
                    <a:pt x="698" y="1404"/>
                  </a:cubicBezTo>
                  <a:cubicBezTo>
                    <a:pt x="695" y="1416"/>
                    <a:pt x="688" y="1431"/>
                    <a:pt x="689" y="1436"/>
                  </a:cubicBezTo>
                  <a:cubicBezTo>
                    <a:pt x="689" y="1442"/>
                    <a:pt x="697" y="1435"/>
                    <a:pt x="697" y="1435"/>
                  </a:cubicBezTo>
                  <a:cubicBezTo>
                    <a:pt x="697" y="1435"/>
                    <a:pt x="707" y="1415"/>
                    <a:pt x="710" y="1416"/>
                  </a:cubicBezTo>
                  <a:cubicBezTo>
                    <a:pt x="713" y="1416"/>
                    <a:pt x="712" y="1412"/>
                    <a:pt x="712" y="1423"/>
                  </a:cubicBezTo>
                  <a:cubicBezTo>
                    <a:pt x="712" y="1434"/>
                    <a:pt x="703" y="1447"/>
                    <a:pt x="697" y="1451"/>
                  </a:cubicBezTo>
                  <a:cubicBezTo>
                    <a:pt x="692" y="1456"/>
                    <a:pt x="692" y="1456"/>
                    <a:pt x="682" y="1463"/>
                  </a:cubicBezTo>
                  <a:cubicBezTo>
                    <a:pt x="672" y="1470"/>
                    <a:pt x="672" y="1476"/>
                    <a:pt x="672" y="1479"/>
                  </a:cubicBezTo>
                  <a:cubicBezTo>
                    <a:pt x="672" y="1481"/>
                    <a:pt x="680" y="1484"/>
                    <a:pt x="676" y="1486"/>
                  </a:cubicBezTo>
                  <a:cubicBezTo>
                    <a:pt x="672" y="1488"/>
                    <a:pt x="674" y="1490"/>
                    <a:pt x="670" y="1493"/>
                  </a:cubicBezTo>
                  <a:cubicBezTo>
                    <a:pt x="667" y="1495"/>
                    <a:pt x="660" y="1498"/>
                    <a:pt x="663" y="1502"/>
                  </a:cubicBezTo>
                  <a:cubicBezTo>
                    <a:pt x="666" y="1507"/>
                    <a:pt x="659" y="1517"/>
                    <a:pt x="660" y="1524"/>
                  </a:cubicBezTo>
                  <a:cubicBezTo>
                    <a:pt x="660" y="1530"/>
                    <a:pt x="666" y="1541"/>
                    <a:pt x="666" y="1541"/>
                  </a:cubicBezTo>
                  <a:cubicBezTo>
                    <a:pt x="666" y="1541"/>
                    <a:pt x="674" y="1563"/>
                    <a:pt x="678" y="1566"/>
                  </a:cubicBezTo>
                  <a:cubicBezTo>
                    <a:pt x="682" y="1570"/>
                    <a:pt x="691" y="1572"/>
                    <a:pt x="690" y="1576"/>
                  </a:cubicBezTo>
                  <a:cubicBezTo>
                    <a:pt x="689" y="1581"/>
                    <a:pt x="698" y="1578"/>
                    <a:pt x="707" y="1582"/>
                  </a:cubicBezTo>
                  <a:cubicBezTo>
                    <a:pt x="716" y="1586"/>
                    <a:pt x="710" y="1601"/>
                    <a:pt x="727" y="1597"/>
                  </a:cubicBezTo>
                  <a:cubicBezTo>
                    <a:pt x="744" y="1594"/>
                    <a:pt x="759" y="1595"/>
                    <a:pt x="759" y="1595"/>
                  </a:cubicBezTo>
                  <a:cubicBezTo>
                    <a:pt x="759" y="1595"/>
                    <a:pt x="761" y="1597"/>
                    <a:pt x="767" y="1598"/>
                  </a:cubicBezTo>
                  <a:cubicBezTo>
                    <a:pt x="773" y="1599"/>
                    <a:pt x="790" y="1595"/>
                    <a:pt x="790" y="1595"/>
                  </a:cubicBezTo>
                  <a:lnTo>
                    <a:pt x="792" y="1592"/>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 name="Freeform 111"/>
            <p:cNvSpPr/>
            <p:nvPr/>
          </p:nvSpPr>
          <p:spPr bwMode="auto">
            <a:xfrm>
              <a:off x="2484437" y="684213"/>
              <a:ext cx="1468438" cy="1327150"/>
            </a:xfrm>
            <a:custGeom>
              <a:avLst/>
              <a:gdLst>
                <a:gd name="T0" fmla="*/ 62 w 550"/>
                <a:gd name="T1" fmla="*/ 110 h 497"/>
                <a:gd name="T2" fmla="*/ 81 w 550"/>
                <a:gd name="T3" fmla="*/ 123 h 497"/>
                <a:gd name="T4" fmla="*/ 27 w 550"/>
                <a:gd name="T5" fmla="*/ 143 h 497"/>
                <a:gd name="T6" fmla="*/ 11 w 550"/>
                <a:gd name="T7" fmla="*/ 164 h 497"/>
                <a:gd name="T8" fmla="*/ 32 w 550"/>
                <a:gd name="T9" fmla="*/ 178 h 497"/>
                <a:gd name="T10" fmla="*/ 55 w 550"/>
                <a:gd name="T11" fmla="*/ 187 h 497"/>
                <a:gd name="T12" fmla="*/ 119 w 550"/>
                <a:gd name="T13" fmla="*/ 204 h 497"/>
                <a:gd name="T14" fmla="*/ 147 w 550"/>
                <a:gd name="T15" fmla="*/ 271 h 497"/>
                <a:gd name="T16" fmla="*/ 164 w 550"/>
                <a:gd name="T17" fmla="*/ 270 h 497"/>
                <a:gd name="T18" fmla="*/ 173 w 550"/>
                <a:gd name="T19" fmla="*/ 313 h 497"/>
                <a:gd name="T20" fmla="*/ 153 w 550"/>
                <a:gd name="T21" fmla="*/ 334 h 497"/>
                <a:gd name="T22" fmla="*/ 150 w 550"/>
                <a:gd name="T23" fmla="*/ 364 h 497"/>
                <a:gd name="T24" fmla="*/ 157 w 550"/>
                <a:gd name="T25" fmla="*/ 401 h 497"/>
                <a:gd name="T26" fmla="*/ 177 w 550"/>
                <a:gd name="T27" fmla="*/ 395 h 497"/>
                <a:gd name="T28" fmla="*/ 160 w 550"/>
                <a:gd name="T29" fmla="*/ 421 h 497"/>
                <a:gd name="T30" fmla="*/ 179 w 550"/>
                <a:gd name="T31" fmla="*/ 454 h 497"/>
                <a:gd name="T32" fmla="*/ 206 w 550"/>
                <a:gd name="T33" fmla="*/ 478 h 497"/>
                <a:gd name="T34" fmla="*/ 227 w 550"/>
                <a:gd name="T35" fmla="*/ 492 h 497"/>
                <a:gd name="T36" fmla="*/ 250 w 550"/>
                <a:gd name="T37" fmla="*/ 446 h 497"/>
                <a:gd name="T38" fmla="*/ 267 w 550"/>
                <a:gd name="T39" fmla="*/ 408 h 497"/>
                <a:gd name="T40" fmla="*/ 296 w 550"/>
                <a:gd name="T41" fmla="*/ 376 h 497"/>
                <a:gd name="T42" fmla="*/ 345 w 550"/>
                <a:gd name="T43" fmla="*/ 345 h 497"/>
                <a:gd name="T44" fmla="*/ 443 w 550"/>
                <a:gd name="T45" fmla="*/ 298 h 497"/>
                <a:gd name="T46" fmla="*/ 401 w 550"/>
                <a:gd name="T47" fmla="*/ 290 h 497"/>
                <a:gd name="T48" fmla="*/ 427 w 550"/>
                <a:gd name="T49" fmla="*/ 287 h 497"/>
                <a:gd name="T50" fmla="*/ 451 w 550"/>
                <a:gd name="T51" fmla="*/ 281 h 497"/>
                <a:gd name="T52" fmla="*/ 411 w 550"/>
                <a:gd name="T53" fmla="*/ 255 h 497"/>
                <a:gd name="T54" fmla="*/ 431 w 550"/>
                <a:gd name="T55" fmla="*/ 236 h 497"/>
                <a:gd name="T56" fmla="*/ 453 w 550"/>
                <a:gd name="T57" fmla="*/ 238 h 497"/>
                <a:gd name="T58" fmla="*/ 453 w 550"/>
                <a:gd name="T59" fmla="*/ 225 h 497"/>
                <a:gd name="T60" fmla="*/ 478 w 550"/>
                <a:gd name="T61" fmla="*/ 198 h 497"/>
                <a:gd name="T62" fmla="*/ 462 w 550"/>
                <a:gd name="T63" fmla="*/ 180 h 497"/>
                <a:gd name="T64" fmla="*/ 484 w 550"/>
                <a:gd name="T65" fmla="*/ 162 h 497"/>
                <a:gd name="T66" fmla="*/ 460 w 550"/>
                <a:gd name="T67" fmla="*/ 149 h 497"/>
                <a:gd name="T68" fmla="*/ 476 w 550"/>
                <a:gd name="T69" fmla="*/ 124 h 497"/>
                <a:gd name="T70" fmla="*/ 498 w 550"/>
                <a:gd name="T71" fmla="*/ 104 h 497"/>
                <a:gd name="T72" fmla="*/ 543 w 550"/>
                <a:gd name="T73" fmla="*/ 73 h 497"/>
                <a:gd name="T74" fmla="*/ 486 w 550"/>
                <a:gd name="T75" fmla="*/ 61 h 497"/>
                <a:gd name="T76" fmla="*/ 442 w 550"/>
                <a:gd name="T77" fmla="*/ 79 h 497"/>
                <a:gd name="T78" fmla="*/ 439 w 550"/>
                <a:gd name="T79" fmla="*/ 60 h 497"/>
                <a:gd name="T80" fmla="*/ 416 w 550"/>
                <a:gd name="T81" fmla="*/ 53 h 497"/>
                <a:gd name="T82" fmla="*/ 458 w 550"/>
                <a:gd name="T83" fmla="*/ 30 h 497"/>
                <a:gd name="T84" fmla="*/ 414 w 550"/>
                <a:gd name="T85" fmla="*/ 6 h 497"/>
                <a:gd name="T86" fmla="*/ 321 w 550"/>
                <a:gd name="T87" fmla="*/ 11 h 497"/>
                <a:gd name="T88" fmla="*/ 288 w 550"/>
                <a:gd name="T89" fmla="*/ 21 h 497"/>
                <a:gd name="T90" fmla="*/ 245 w 550"/>
                <a:gd name="T91" fmla="*/ 35 h 497"/>
                <a:gd name="T92" fmla="*/ 221 w 550"/>
                <a:gd name="T93" fmla="*/ 40 h 497"/>
                <a:gd name="T94" fmla="*/ 192 w 550"/>
                <a:gd name="T95" fmla="*/ 47 h 497"/>
                <a:gd name="T96" fmla="*/ 153 w 550"/>
                <a:gd name="T97" fmla="*/ 51 h 497"/>
                <a:gd name="T98" fmla="*/ 141 w 550"/>
                <a:gd name="T99" fmla="*/ 68 h 497"/>
                <a:gd name="T100" fmla="*/ 89 w 550"/>
                <a:gd name="T101" fmla="*/ 8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0" h="497">
                  <a:moveTo>
                    <a:pt x="67" y="99"/>
                  </a:moveTo>
                  <a:cubicBezTo>
                    <a:pt x="62" y="100"/>
                    <a:pt x="60" y="110"/>
                    <a:pt x="62" y="110"/>
                  </a:cubicBezTo>
                  <a:cubicBezTo>
                    <a:pt x="64" y="111"/>
                    <a:pt x="73" y="106"/>
                    <a:pt x="84" y="110"/>
                  </a:cubicBezTo>
                  <a:cubicBezTo>
                    <a:pt x="95" y="115"/>
                    <a:pt x="87" y="122"/>
                    <a:pt x="81" y="123"/>
                  </a:cubicBezTo>
                  <a:cubicBezTo>
                    <a:pt x="76" y="125"/>
                    <a:pt x="71" y="121"/>
                    <a:pt x="56" y="129"/>
                  </a:cubicBezTo>
                  <a:cubicBezTo>
                    <a:pt x="42" y="137"/>
                    <a:pt x="35" y="146"/>
                    <a:pt x="27" y="143"/>
                  </a:cubicBezTo>
                  <a:cubicBezTo>
                    <a:pt x="20" y="139"/>
                    <a:pt x="5" y="144"/>
                    <a:pt x="3" y="148"/>
                  </a:cubicBezTo>
                  <a:cubicBezTo>
                    <a:pt x="0" y="152"/>
                    <a:pt x="11" y="164"/>
                    <a:pt x="11" y="164"/>
                  </a:cubicBezTo>
                  <a:cubicBezTo>
                    <a:pt x="24" y="163"/>
                    <a:pt x="24" y="163"/>
                    <a:pt x="24" y="163"/>
                  </a:cubicBezTo>
                  <a:cubicBezTo>
                    <a:pt x="24" y="163"/>
                    <a:pt x="37" y="175"/>
                    <a:pt x="32" y="178"/>
                  </a:cubicBezTo>
                  <a:cubicBezTo>
                    <a:pt x="28" y="181"/>
                    <a:pt x="19" y="179"/>
                    <a:pt x="30" y="184"/>
                  </a:cubicBezTo>
                  <a:cubicBezTo>
                    <a:pt x="41" y="189"/>
                    <a:pt x="29" y="185"/>
                    <a:pt x="55" y="187"/>
                  </a:cubicBezTo>
                  <a:cubicBezTo>
                    <a:pt x="81" y="189"/>
                    <a:pt x="72" y="187"/>
                    <a:pt x="84" y="189"/>
                  </a:cubicBezTo>
                  <a:cubicBezTo>
                    <a:pt x="97" y="190"/>
                    <a:pt x="116" y="203"/>
                    <a:pt x="119" y="204"/>
                  </a:cubicBezTo>
                  <a:cubicBezTo>
                    <a:pt x="123" y="204"/>
                    <a:pt x="138" y="205"/>
                    <a:pt x="139" y="217"/>
                  </a:cubicBezTo>
                  <a:cubicBezTo>
                    <a:pt x="140" y="229"/>
                    <a:pt x="153" y="263"/>
                    <a:pt x="147" y="271"/>
                  </a:cubicBezTo>
                  <a:cubicBezTo>
                    <a:pt x="141" y="279"/>
                    <a:pt x="161" y="287"/>
                    <a:pt x="159" y="283"/>
                  </a:cubicBezTo>
                  <a:cubicBezTo>
                    <a:pt x="158" y="280"/>
                    <a:pt x="160" y="268"/>
                    <a:pt x="164" y="270"/>
                  </a:cubicBezTo>
                  <a:cubicBezTo>
                    <a:pt x="168" y="272"/>
                    <a:pt x="178" y="301"/>
                    <a:pt x="177" y="303"/>
                  </a:cubicBezTo>
                  <a:cubicBezTo>
                    <a:pt x="176" y="305"/>
                    <a:pt x="178" y="305"/>
                    <a:pt x="173" y="313"/>
                  </a:cubicBezTo>
                  <a:cubicBezTo>
                    <a:pt x="169" y="321"/>
                    <a:pt x="164" y="329"/>
                    <a:pt x="162" y="329"/>
                  </a:cubicBezTo>
                  <a:cubicBezTo>
                    <a:pt x="159" y="329"/>
                    <a:pt x="154" y="331"/>
                    <a:pt x="153" y="334"/>
                  </a:cubicBezTo>
                  <a:cubicBezTo>
                    <a:pt x="152" y="336"/>
                    <a:pt x="154" y="339"/>
                    <a:pt x="153" y="347"/>
                  </a:cubicBezTo>
                  <a:cubicBezTo>
                    <a:pt x="152" y="355"/>
                    <a:pt x="147" y="356"/>
                    <a:pt x="150" y="364"/>
                  </a:cubicBezTo>
                  <a:cubicBezTo>
                    <a:pt x="154" y="372"/>
                    <a:pt x="151" y="372"/>
                    <a:pt x="152" y="379"/>
                  </a:cubicBezTo>
                  <a:cubicBezTo>
                    <a:pt x="152" y="386"/>
                    <a:pt x="162" y="399"/>
                    <a:pt x="157" y="401"/>
                  </a:cubicBezTo>
                  <a:cubicBezTo>
                    <a:pt x="152" y="402"/>
                    <a:pt x="151" y="410"/>
                    <a:pt x="158" y="405"/>
                  </a:cubicBezTo>
                  <a:cubicBezTo>
                    <a:pt x="164" y="401"/>
                    <a:pt x="177" y="395"/>
                    <a:pt x="177" y="395"/>
                  </a:cubicBezTo>
                  <a:cubicBezTo>
                    <a:pt x="177" y="395"/>
                    <a:pt x="181" y="397"/>
                    <a:pt x="176" y="399"/>
                  </a:cubicBezTo>
                  <a:cubicBezTo>
                    <a:pt x="171" y="400"/>
                    <a:pt x="157" y="416"/>
                    <a:pt x="160" y="421"/>
                  </a:cubicBezTo>
                  <a:cubicBezTo>
                    <a:pt x="164" y="426"/>
                    <a:pt x="169" y="428"/>
                    <a:pt x="171" y="436"/>
                  </a:cubicBezTo>
                  <a:cubicBezTo>
                    <a:pt x="173" y="445"/>
                    <a:pt x="183" y="444"/>
                    <a:pt x="179" y="454"/>
                  </a:cubicBezTo>
                  <a:cubicBezTo>
                    <a:pt x="175" y="465"/>
                    <a:pt x="186" y="468"/>
                    <a:pt x="186" y="474"/>
                  </a:cubicBezTo>
                  <a:cubicBezTo>
                    <a:pt x="186" y="480"/>
                    <a:pt x="197" y="469"/>
                    <a:pt x="206" y="478"/>
                  </a:cubicBezTo>
                  <a:cubicBezTo>
                    <a:pt x="215" y="487"/>
                    <a:pt x="208" y="489"/>
                    <a:pt x="216" y="493"/>
                  </a:cubicBezTo>
                  <a:cubicBezTo>
                    <a:pt x="224" y="497"/>
                    <a:pt x="225" y="494"/>
                    <a:pt x="227" y="492"/>
                  </a:cubicBezTo>
                  <a:cubicBezTo>
                    <a:pt x="229" y="490"/>
                    <a:pt x="230" y="475"/>
                    <a:pt x="237" y="464"/>
                  </a:cubicBezTo>
                  <a:cubicBezTo>
                    <a:pt x="244" y="453"/>
                    <a:pt x="250" y="453"/>
                    <a:pt x="250" y="446"/>
                  </a:cubicBezTo>
                  <a:cubicBezTo>
                    <a:pt x="250" y="439"/>
                    <a:pt x="260" y="426"/>
                    <a:pt x="263" y="421"/>
                  </a:cubicBezTo>
                  <a:cubicBezTo>
                    <a:pt x="265" y="417"/>
                    <a:pt x="273" y="412"/>
                    <a:pt x="267" y="408"/>
                  </a:cubicBezTo>
                  <a:cubicBezTo>
                    <a:pt x="261" y="404"/>
                    <a:pt x="271" y="400"/>
                    <a:pt x="281" y="393"/>
                  </a:cubicBezTo>
                  <a:cubicBezTo>
                    <a:pt x="290" y="386"/>
                    <a:pt x="288" y="378"/>
                    <a:pt x="296" y="376"/>
                  </a:cubicBezTo>
                  <a:cubicBezTo>
                    <a:pt x="305" y="374"/>
                    <a:pt x="298" y="370"/>
                    <a:pt x="311" y="366"/>
                  </a:cubicBezTo>
                  <a:cubicBezTo>
                    <a:pt x="324" y="361"/>
                    <a:pt x="336" y="351"/>
                    <a:pt x="345" y="345"/>
                  </a:cubicBezTo>
                  <a:cubicBezTo>
                    <a:pt x="353" y="339"/>
                    <a:pt x="350" y="336"/>
                    <a:pt x="366" y="332"/>
                  </a:cubicBezTo>
                  <a:cubicBezTo>
                    <a:pt x="383" y="328"/>
                    <a:pt x="443" y="298"/>
                    <a:pt x="443" y="298"/>
                  </a:cubicBezTo>
                  <a:cubicBezTo>
                    <a:pt x="443" y="298"/>
                    <a:pt x="431" y="296"/>
                    <a:pt x="421" y="295"/>
                  </a:cubicBezTo>
                  <a:cubicBezTo>
                    <a:pt x="412" y="295"/>
                    <a:pt x="397" y="293"/>
                    <a:pt x="401" y="290"/>
                  </a:cubicBezTo>
                  <a:cubicBezTo>
                    <a:pt x="405" y="287"/>
                    <a:pt x="410" y="278"/>
                    <a:pt x="413" y="277"/>
                  </a:cubicBezTo>
                  <a:cubicBezTo>
                    <a:pt x="416" y="276"/>
                    <a:pt x="427" y="287"/>
                    <a:pt x="427" y="287"/>
                  </a:cubicBezTo>
                  <a:cubicBezTo>
                    <a:pt x="427" y="287"/>
                    <a:pt x="447" y="291"/>
                    <a:pt x="445" y="289"/>
                  </a:cubicBezTo>
                  <a:cubicBezTo>
                    <a:pt x="444" y="287"/>
                    <a:pt x="451" y="284"/>
                    <a:pt x="451" y="281"/>
                  </a:cubicBezTo>
                  <a:cubicBezTo>
                    <a:pt x="451" y="278"/>
                    <a:pt x="445" y="270"/>
                    <a:pt x="432" y="264"/>
                  </a:cubicBezTo>
                  <a:cubicBezTo>
                    <a:pt x="420" y="258"/>
                    <a:pt x="423" y="261"/>
                    <a:pt x="411" y="255"/>
                  </a:cubicBezTo>
                  <a:cubicBezTo>
                    <a:pt x="398" y="248"/>
                    <a:pt x="387" y="247"/>
                    <a:pt x="397" y="245"/>
                  </a:cubicBezTo>
                  <a:cubicBezTo>
                    <a:pt x="406" y="242"/>
                    <a:pt x="428" y="240"/>
                    <a:pt x="431" y="236"/>
                  </a:cubicBezTo>
                  <a:cubicBezTo>
                    <a:pt x="433" y="232"/>
                    <a:pt x="426" y="227"/>
                    <a:pt x="433" y="232"/>
                  </a:cubicBezTo>
                  <a:cubicBezTo>
                    <a:pt x="441" y="237"/>
                    <a:pt x="444" y="237"/>
                    <a:pt x="453" y="238"/>
                  </a:cubicBezTo>
                  <a:cubicBezTo>
                    <a:pt x="462" y="239"/>
                    <a:pt x="466" y="241"/>
                    <a:pt x="463" y="236"/>
                  </a:cubicBezTo>
                  <a:cubicBezTo>
                    <a:pt x="459" y="231"/>
                    <a:pt x="449" y="239"/>
                    <a:pt x="453" y="225"/>
                  </a:cubicBezTo>
                  <a:cubicBezTo>
                    <a:pt x="458" y="211"/>
                    <a:pt x="476" y="206"/>
                    <a:pt x="476" y="206"/>
                  </a:cubicBezTo>
                  <a:cubicBezTo>
                    <a:pt x="476" y="206"/>
                    <a:pt x="487" y="211"/>
                    <a:pt x="478" y="198"/>
                  </a:cubicBezTo>
                  <a:cubicBezTo>
                    <a:pt x="469" y="186"/>
                    <a:pt x="470" y="187"/>
                    <a:pt x="466" y="183"/>
                  </a:cubicBezTo>
                  <a:cubicBezTo>
                    <a:pt x="462" y="180"/>
                    <a:pt x="462" y="180"/>
                    <a:pt x="462" y="180"/>
                  </a:cubicBezTo>
                  <a:cubicBezTo>
                    <a:pt x="462" y="180"/>
                    <a:pt x="493" y="175"/>
                    <a:pt x="490" y="172"/>
                  </a:cubicBezTo>
                  <a:cubicBezTo>
                    <a:pt x="488" y="168"/>
                    <a:pt x="484" y="162"/>
                    <a:pt x="484" y="162"/>
                  </a:cubicBezTo>
                  <a:cubicBezTo>
                    <a:pt x="484" y="162"/>
                    <a:pt x="484" y="161"/>
                    <a:pt x="472" y="155"/>
                  </a:cubicBezTo>
                  <a:cubicBezTo>
                    <a:pt x="460" y="149"/>
                    <a:pt x="460" y="154"/>
                    <a:pt x="460" y="149"/>
                  </a:cubicBezTo>
                  <a:cubicBezTo>
                    <a:pt x="459" y="144"/>
                    <a:pt x="470" y="137"/>
                    <a:pt x="471" y="133"/>
                  </a:cubicBezTo>
                  <a:cubicBezTo>
                    <a:pt x="473" y="129"/>
                    <a:pt x="476" y="126"/>
                    <a:pt x="476" y="124"/>
                  </a:cubicBezTo>
                  <a:cubicBezTo>
                    <a:pt x="476" y="122"/>
                    <a:pt x="477" y="116"/>
                    <a:pt x="479" y="115"/>
                  </a:cubicBezTo>
                  <a:cubicBezTo>
                    <a:pt x="481" y="114"/>
                    <a:pt x="489" y="112"/>
                    <a:pt x="498" y="104"/>
                  </a:cubicBezTo>
                  <a:cubicBezTo>
                    <a:pt x="507" y="95"/>
                    <a:pt x="515" y="83"/>
                    <a:pt x="518" y="83"/>
                  </a:cubicBezTo>
                  <a:cubicBezTo>
                    <a:pt x="522" y="83"/>
                    <a:pt x="539" y="75"/>
                    <a:pt x="543" y="73"/>
                  </a:cubicBezTo>
                  <a:cubicBezTo>
                    <a:pt x="546" y="71"/>
                    <a:pt x="550" y="64"/>
                    <a:pt x="536" y="63"/>
                  </a:cubicBezTo>
                  <a:cubicBezTo>
                    <a:pt x="521" y="61"/>
                    <a:pt x="490" y="56"/>
                    <a:pt x="486" y="61"/>
                  </a:cubicBezTo>
                  <a:cubicBezTo>
                    <a:pt x="481" y="67"/>
                    <a:pt x="471" y="73"/>
                    <a:pt x="468" y="79"/>
                  </a:cubicBezTo>
                  <a:cubicBezTo>
                    <a:pt x="465" y="85"/>
                    <a:pt x="448" y="80"/>
                    <a:pt x="442" y="79"/>
                  </a:cubicBezTo>
                  <a:cubicBezTo>
                    <a:pt x="436" y="77"/>
                    <a:pt x="466" y="69"/>
                    <a:pt x="459" y="63"/>
                  </a:cubicBezTo>
                  <a:cubicBezTo>
                    <a:pt x="452" y="56"/>
                    <a:pt x="453" y="54"/>
                    <a:pt x="439" y="60"/>
                  </a:cubicBezTo>
                  <a:cubicBezTo>
                    <a:pt x="425" y="66"/>
                    <a:pt x="426" y="71"/>
                    <a:pt x="419" y="72"/>
                  </a:cubicBezTo>
                  <a:cubicBezTo>
                    <a:pt x="412" y="73"/>
                    <a:pt x="401" y="60"/>
                    <a:pt x="416" y="53"/>
                  </a:cubicBezTo>
                  <a:cubicBezTo>
                    <a:pt x="431" y="46"/>
                    <a:pt x="469" y="52"/>
                    <a:pt x="470" y="48"/>
                  </a:cubicBezTo>
                  <a:cubicBezTo>
                    <a:pt x="472" y="44"/>
                    <a:pt x="468" y="33"/>
                    <a:pt x="458" y="30"/>
                  </a:cubicBezTo>
                  <a:cubicBezTo>
                    <a:pt x="448" y="27"/>
                    <a:pt x="429" y="20"/>
                    <a:pt x="422" y="17"/>
                  </a:cubicBezTo>
                  <a:cubicBezTo>
                    <a:pt x="416" y="13"/>
                    <a:pt x="414" y="6"/>
                    <a:pt x="414" y="6"/>
                  </a:cubicBezTo>
                  <a:cubicBezTo>
                    <a:pt x="371" y="0"/>
                    <a:pt x="371" y="0"/>
                    <a:pt x="371" y="0"/>
                  </a:cubicBezTo>
                  <a:cubicBezTo>
                    <a:pt x="371" y="0"/>
                    <a:pt x="326" y="10"/>
                    <a:pt x="321" y="11"/>
                  </a:cubicBezTo>
                  <a:cubicBezTo>
                    <a:pt x="316" y="11"/>
                    <a:pt x="317" y="15"/>
                    <a:pt x="305" y="17"/>
                  </a:cubicBezTo>
                  <a:cubicBezTo>
                    <a:pt x="293" y="20"/>
                    <a:pt x="288" y="21"/>
                    <a:pt x="288" y="21"/>
                  </a:cubicBezTo>
                  <a:cubicBezTo>
                    <a:pt x="288" y="21"/>
                    <a:pt x="274" y="18"/>
                    <a:pt x="263" y="20"/>
                  </a:cubicBezTo>
                  <a:cubicBezTo>
                    <a:pt x="252" y="22"/>
                    <a:pt x="245" y="35"/>
                    <a:pt x="245" y="35"/>
                  </a:cubicBezTo>
                  <a:cubicBezTo>
                    <a:pt x="245" y="35"/>
                    <a:pt x="250" y="38"/>
                    <a:pt x="252" y="40"/>
                  </a:cubicBezTo>
                  <a:cubicBezTo>
                    <a:pt x="255" y="42"/>
                    <a:pt x="234" y="41"/>
                    <a:pt x="221" y="40"/>
                  </a:cubicBezTo>
                  <a:cubicBezTo>
                    <a:pt x="208" y="38"/>
                    <a:pt x="208" y="43"/>
                    <a:pt x="205" y="52"/>
                  </a:cubicBezTo>
                  <a:cubicBezTo>
                    <a:pt x="201" y="60"/>
                    <a:pt x="197" y="54"/>
                    <a:pt x="192" y="47"/>
                  </a:cubicBezTo>
                  <a:cubicBezTo>
                    <a:pt x="187" y="40"/>
                    <a:pt x="182" y="42"/>
                    <a:pt x="178" y="48"/>
                  </a:cubicBezTo>
                  <a:cubicBezTo>
                    <a:pt x="174" y="54"/>
                    <a:pt x="168" y="46"/>
                    <a:pt x="153" y="51"/>
                  </a:cubicBezTo>
                  <a:cubicBezTo>
                    <a:pt x="139" y="56"/>
                    <a:pt x="126" y="61"/>
                    <a:pt x="126" y="61"/>
                  </a:cubicBezTo>
                  <a:cubicBezTo>
                    <a:pt x="126" y="61"/>
                    <a:pt x="145" y="65"/>
                    <a:pt x="141" y="68"/>
                  </a:cubicBezTo>
                  <a:cubicBezTo>
                    <a:pt x="137" y="71"/>
                    <a:pt x="111" y="77"/>
                    <a:pt x="111" y="77"/>
                  </a:cubicBezTo>
                  <a:cubicBezTo>
                    <a:pt x="111" y="77"/>
                    <a:pt x="92" y="88"/>
                    <a:pt x="89" y="88"/>
                  </a:cubicBezTo>
                  <a:cubicBezTo>
                    <a:pt x="85" y="88"/>
                    <a:pt x="67" y="99"/>
                    <a:pt x="67" y="9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 name="Freeform 112"/>
            <p:cNvSpPr/>
            <p:nvPr/>
          </p:nvSpPr>
          <p:spPr bwMode="auto">
            <a:xfrm>
              <a:off x="1952625" y="735013"/>
              <a:ext cx="868363" cy="539750"/>
            </a:xfrm>
            <a:custGeom>
              <a:avLst/>
              <a:gdLst>
                <a:gd name="T0" fmla="*/ 297 w 325"/>
                <a:gd name="T1" fmla="*/ 44 h 202"/>
                <a:gd name="T2" fmla="*/ 285 w 325"/>
                <a:gd name="T3" fmla="*/ 53 h 202"/>
                <a:gd name="T4" fmla="*/ 277 w 325"/>
                <a:gd name="T5" fmla="*/ 64 h 202"/>
                <a:gd name="T6" fmla="*/ 232 w 325"/>
                <a:gd name="T7" fmla="*/ 88 h 202"/>
                <a:gd name="T8" fmla="*/ 211 w 325"/>
                <a:gd name="T9" fmla="*/ 104 h 202"/>
                <a:gd name="T10" fmla="*/ 197 w 325"/>
                <a:gd name="T11" fmla="*/ 106 h 202"/>
                <a:gd name="T12" fmla="*/ 192 w 325"/>
                <a:gd name="T13" fmla="*/ 124 h 202"/>
                <a:gd name="T14" fmla="*/ 169 w 325"/>
                <a:gd name="T15" fmla="*/ 138 h 202"/>
                <a:gd name="T16" fmla="*/ 160 w 325"/>
                <a:gd name="T17" fmla="*/ 148 h 202"/>
                <a:gd name="T18" fmla="*/ 162 w 325"/>
                <a:gd name="T19" fmla="*/ 164 h 202"/>
                <a:gd name="T20" fmla="*/ 143 w 325"/>
                <a:gd name="T21" fmla="*/ 169 h 202"/>
                <a:gd name="T22" fmla="*/ 127 w 325"/>
                <a:gd name="T23" fmla="*/ 168 h 202"/>
                <a:gd name="T24" fmla="*/ 105 w 325"/>
                <a:gd name="T25" fmla="*/ 168 h 202"/>
                <a:gd name="T26" fmla="*/ 80 w 325"/>
                <a:gd name="T27" fmla="*/ 168 h 202"/>
                <a:gd name="T28" fmla="*/ 74 w 325"/>
                <a:gd name="T29" fmla="*/ 168 h 202"/>
                <a:gd name="T30" fmla="*/ 60 w 325"/>
                <a:gd name="T31" fmla="*/ 170 h 202"/>
                <a:gd name="T32" fmla="*/ 62 w 325"/>
                <a:gd name="T33" fmla="*/ 177 h 202"/>
                <a:gd name="T34" fmla="*/ 83 w 325"/>
                <a:gd name="T35" fmla="*/ 177 h 202"/>
                <a:gd name="T36" fmla="*/ 118 w 325"/>
                <a:gd name="T37" fmla="*/ 182 h 202"/>
                <a:gd name="T38" fmla="*/ 142 w 325"/>
                <a:gd name="T39" fmla="*/ 182 h 202"/>
                <a:gd name="T40" fmla="*/ 144 w 325"/>
                <a:gd name="T41" fmla="*/ 195 h 202"/>
                <a:gd name="T42" fmla="*/ 129 w 325"/>
                <a:gd name="T43" fmla="*/ 201 h 202"/>
                <a:gd name="T44" fmla="*/ 109 w 325"/>
                <a:gd name="T45" fmla="*/ 200 h 202"/>
                <a:gd name="T46" fmla="*/ 67 w 325"/>
                <a:gd name="T47" fmla="*/ 199 h 202"/>
                <a:gd name="T48" fmla="*/ 37 w 325"/>
                <a:gd name="T49" fmla="*/ 193 h 202"/>
                <a:gd name="T50" fmla="*/ 29 w 325"/>
                <a:gd name="T51" fmla="*/ 181 h 202"/>
                <a:gd name="T52" fmla="*/ 24 w 325"/>
                <a:gd name="T53" fmla="*/ 170 h 202"/>
                <a:gd name="T54" fmla="*/ 3 w 325"/>
                <a:gd name="T55" fmla="*/ 160 h 202"/>
                <a:gd name="T56" fmla="*/ 3 w 325"/>
                <a:gd name="T57" fmla="*/ 153 h 202"/>
                <a:gd name="T58" fmla="*/ 21 w 325"/>
                <a:gd name="T59" fmla="*/ 152 h 202"/>
                <a:gd name="T60" fmla="*/ 35 w 325"/>
                <a:gd name="T61" fmla="*/ 158 h 202"/>
                <a:gd name="T62" fmla="*/ 63 w 325"/>
                <a:gd name="T63" fmla="*/ 156 h 202"/>
                <a:gd name="T64" fmla="*/ 81 w 325"/>
                <a:gd name="T65" fmla="*/ 151 h 202"/>
                <a:gd name="T66" fmla="*/ 77 w 325"/>
                <a:gd name="T67" fmla="*/ 137 h 202"/>
                <a:gd name="T68" fmla="*/ 94 w 325"/>
                <a:gd name="T69" fmla="*/ 137 h 202"/>
                <a:gd name="T70" fmla="*/ 98 w 325"/>
                <a:gd name="T71" fmla="*/ 137 h 202"/>
                <a:gd name="T72" fmla="*/ 94 w 325"/>
                <a:gd name="T73" fmla="*/ 131 h 202"/>
                <a:gd name="T74" fmla="*/ 81 w 325"/>
                <a:gd name="T75" fmla="*/ 127 h 202"/>
                <a:gd name="T76" fmla="*/ 103 w 325"/>
                <a:gd name="T77" fmla="*/ 109 h 202"/>
                <a:gd name="T78" fmla="*/ 116 w 325"/>
                <a:gd name="T79" fmla="*/ 100 h 202"/>
                <a:gd name="T80" fmla="*/ 100 w 325"/>
                <a:gd name="T81" fmla="*/ 87 h 202"/>
                <a:gd name="T82" fmla="*/ 87 w 325"/>
                <a:gd name="T83" fmla="*/ 79 h 202"/>
                <a:gd name="T84" fmla="*/ 74 w 325"/>
                <a:gd name="T85" fmla="*/ 59 h 202"/>
                <a:gd name="T86" fmla="*/ 61 w 325"/>
                <a:gd name="T87" fmla="*/ 52 h 202"/>
                <a:gd name="T88" fmla="*/ 74 w 325"/>
                <a:gd name="T89" fmla="*/ 41 h 202"/>
                <a:gd name="T90" fmla="*/ 98 w 325"/>
                <a:gd name="T91" fmla="*/ 33 h 202"/>
                <a:gd name="T92" fmla="*/ 114 w 325"/>
                <a:gd name="T93" fmla="*/ 37 h 202"/>
                <a:gd name="T94" fmla="*/ 113 w 325"/>
                <a:gd name="T95" fmla="*/ 25 h 202"/>
                <a:gd name="T96" fmla="*/ 134 w 325"/>
                <a:gd name="T97" fmla="*/ 31 h 202"/>
                <a:gd name="T98" fmla="*/ 143 w 325"/>
                <a:gd name="T99" fmla="*/ 22 h 202"/>
                <a:gd name="T100" fmla="*/ 156 w 325"/>
                <a:gd name="T101" fmla="*/ 11 h 202"/>
                <a:gd name="T102" fmla="*/ 194 w 325"/>
                <a:gd name="T103" fmla="*/ 8 h 202"/>
                <a:gd name="T104" fmla="*/ 212 w 325"/>
                <a:gd name="T105" fmla="*/ 3 h 202"/>
                <a:gd name="T106" fmla="*/ 223 w 325"/>
                <a:gd name="T107" fmla="*/ 15 h 202"/>
                <a:gd name="T108" fmla="*/ 226 w 325"/>
                <a:gd name="T109" fmla="*/ 4 h 202"/>
                <a:gd name="T110" fmla="*/ 284 w 325"/>
                <a:gd name="T111" fmla="*/ 12 h 202"/>
                <a:gd name="T112" fmla="*/ 324 w 325"/>
                <a:gd name="T113" fmla="*/ 22 h 202"/>
                <a:gd name="T114" fmla="*/ 318 w 325"/>
                <a:gd name="T115" fmla="*/ 38 h 202"/>
                <a:gd name="T116" fmla="*/ 297 w 325"/>
                <a:gd name="T117" fmla="*/ 4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202">
                  <a:moveTo>
                    <a:pt x="297" y="44"/>
                  </a:moveTo>
                  <a:cubicBezTo>
                    <a:pt x="280" y="48"/>
                    <a:pt x="275" y="52"/>
                    <a:pt x="285" y="53"/>
                  </a:cubicBezTo>
                  <a:cubicBezTo>
                    <a:pt x="294" y="54"/>
                    <a:pt x="303" y="50"/>
                    <a:pt x="277" y="64"/>
                  </a:cubicBezTo>
                  <a:cubicBezTo>
                    <a:pt x="252" y="77"/>
                    <a:pt x="242" y="83"/>
                    <a:pt x="232" y="88"/>
                  </a:cubicBezTo>
                  <a:cubicBezTo>
                    <a:pt x="222" y="93"/>
                    <a:pt x="223" y="103"/>
                    <a:pt x="211" y="104"/>
                  </a:cubicBezTo>
                  <a:cubicBezTo>
                    <a:pt x="200" y="104"/>
                    <a:pt x="201" y="93"/>
                    <a:pt x="197" y="106"/>
                  </a:cubicBezTo>
                  <a:cubicBezTo>
                    <a:pt x="193" y="119"/>
                    <a:pt x="193" y="122"/>
                    <a:pt x="192" y="124"/>
                  </a:cubicBezTo>
                  <a:cubicBezTo>
                    <a:pt x="191" y="127"/>
                    <a:pt x="180" y="137"/>
                    <a:pt x="169" y="138"/>
                  </a:cubicBezTo>
                  <a:cubicBezTo>
                    <a:pt x="159" y="139"/>
                    <a:pt x="164" y="141"/>
                    <a:pt x="160" y="148"/>
                  </a:cubicBezTo>
                  <a:cubicBezTo>
                    <a:pt x="156" y="154"/>
                    <a:pt x="177" y="161"/>
                    <a:pt x="162" y="164"/>
                  </a:cubicBezTo>
                  <a:cubicBezTo>
                    <a:pt x="147" y="166"/>
                    <a:pt x="145" y="168"/>
                    <a:pt x="143" y="169"/>
                  </a:cubicBezTo>
                  <a:cubicBezTo>
                    <a:pt x="140" y="170"/>
                    <a:pt x="135" y="171"/>
                    <a:pt x="127" y="168"/>
                  </a:cubicBezTo>
                  <a:cubicBezTo>
                    <a:pt x="119" y="166"/>
                    <a:pt x="119" y="169"/>
                    <a:pt x="105" y="168"/>
                  </a:cubicBezTo>
                  <a:cubicBezTo>
                    <a:pt x="91" y="168"/>
                    <a:pt x="86" y="168"/>
                    <a:pt x="80" y="168"/>
                  </a:cubicBezTo>
                  <a:cubicBezTo>
                    <a:pt x="74" y="168"/>
                    <a:pt x="84" y="167"/>
                    <a:pt x="74" y="168"/>
                  </a:cubicBezTo>
                  <a:cubicBezTo>
                    <a:pt x="65" y="168"/>
                    <a:pt x="59" y="166"/>
                    <a:pt x="60" y="170"/>
                  </a:cubicBezTo>
                  <a:cubicBezTo>
                    <a:pt x="61" y="174"/>
                    <a:pt x="60" y="176"/>
                    <a:pt x="62" y="177"/>
                  </a:cubicBezTo>
                  <a:cubicBezTo>
                    <a:pt x="65" y="178"/>
                    <a:pt x="70" y="176"/>
                    <a:pt x="83" y="177"/>
                  </a:cubicBezTo>
                  <a:cubicBezTo>
                    <a:pt x="97" y="178"/>
                    <a:pt x="106" y="182"/>
                    <a:pt x="118" y="182"/>
                  </a:cubicBezTo>
                  <a:cubicBezTo>
                    <a:pt x="130" y="181"/>
                    <a:pt x="136" y="179"/>
                    <a:pt x="142" y="182"/>
                  </a:cubicBezTo>
                  <a:cubicBezTo>
                    <a:pt x="147" y="185"/>
                    <a:pt x="149" y="195"/>
                    <a:pt x="144" y="195"/>
                  </a:cubicBezTo>
                  <a:cubicBezTo>
                    <a:pt x="138" y="196"/>
                    <a:pt x="138" y="201"/>
                    <a:pt x="129" y="201"/>
                  </a:cubicBezTo>
                  <a:cubicBezTo>
                    <a:pt x="120" y="201"/>
                    <a:pt x="126" y="202"/>
                    <a:pt x="109" y="200"/>
                  </a:cubicBezTo>
                  <a:cubicBezTo>
                    <a:pt x="92" y="198"/>
                    <a:pt x="80" y="201"/>
                    <a:pt x="67" y="199"/>
                  </a:cubicBezTo>
                  <a:cubicBezTo>
                    <a:pt x="54" y="196"/>
                    <a:pt x="43" y="198"/>
                    <a:pt x="37" y="193"/>
                  </a:cubicBezTo>
                  <a:cubicBezTo>
                    <a:pt x="31" y="189"/>
                    <a:pt x="31" y="187"/>
                    <a:pt x="29" y="181"/>
                  </a:cubicBezTo>
                  <a:cubicBezTo>
                    <a:pt x="26" y="174"/>
                    <a:pt x="34" y="176"/>
                    <a:pt x="24" y="170"/>
                  </a:cubicBezTo>
                  <a:cubicBezTo>
                    <a:pt x="13" y="164"/>
                    <a:pt x="3" y="160"/>
                    <a:pt x="3" y="160"/>
                  </a:cubicBezTo>
                  <a:cubicBezTo>
                    <a:pt x="3" y="160"/>
                    <a:pt x="0" y="157"/>
                    <a:pt x="3" y="153"/>
                  </a:cubicBezTo>
                  <a:cubicBezTo>
                    <a:pt x="6" y="149"/>
                    <a:pt x="21" y="152"/>
                    <a:pt x="21" y="152"/>
                  </a:cubicBezTo>
                  <a:cubicBezTo>
                    <a:pt x="35" y="158"/>
                    <a:pt x="35" y="158"/>
                    <a:pt x="35" y="158"/>
                  </a:cubicBezTo>
                  <a:cubicBezTo>
                    <a:pt x="35" y="158"/>
                    <a:pt x="61" y="162"/>
                    <a:pt x="63" y="156"/>
                  </a:cubicBezTo>
                  <a:cubicBezTo>
                    <a:pt x="65" y="149"/>
                    <a:pt x="82" y="158"/>
                    <a:pt x="81" y="151"/>
                  </a:cubicBezTo>
                  <a:cubicBezTo>
                    <a:pt x="80" y="144"/>
                    <a:pt x="69" y="142"/>
                    <a:pt x="77" y="137"/>
                  </a:cubicBezTo>
                  <a:cubicBezTo>
                    <a:pt x="86" y="131"/>
                    <a:pt x="94" y="137"/>
                    <a:pt x="94" y="137"/>
                  </a:cubicBezTo>
                  <a:cubicBezTo>
                    <a:pt x="94" y="137"/>
                    <a:pt x="96" y="139"/>
                    <a:pt x="98" y="137"/>
                  </a:cubicBezTo>
                  <a:cubicBezTo>
                    <a:pt x="100" y="135"/>
                    <a:pt x="99" y="133"/>
                    <a:pt x="94" y="131"/>
                  </a:cubicBezTo>
                  <a:cubicBezTo>
                    <a:pt x="90" y="129"/>
                    <a:pt x="81" y="127"/>
                    <a:pt x="81" y="127"/>
                  </a:cubicBezTo>
                  <a:cubicBezTo>
                    <a:pt x="81" y="127"/>
                    <a:pt x="99" y="109"/>
                    <a:pt x="103" y="109"/>
                  </a:cubicBezTo>
                  <a:cubicBezTo>
                    <a:pt x="106" y="109"/>
                    <a:pt x="126" y="110"/>
                    <a:pt x="116" y="100"/>
                  </a:cubicBezTo>
                  <a:cubicBezTo>
                    <a:pt x="105" y="89"/>
                    <a:pt x="107" y="92"/>
                    <a:pt x="100" y="87"/>
                  </a:cubicBezTo>
                  <a:cubicBezTo>
                    <a:pt x="94" y="83"/>
                    <a:pt x="100" y="91"/>
                    <a:pt x="87" y="79"/>
                  </a:cubicBezTo>
                  <a:cubicBezTo>
                    <a:pt x="74" y="68"/>
                    <a:pt x="76" y="70"/>
                    <a:pt x="74" y="59"/>
                  </a:cubicBezTo>
                  <a:cubicBezTo>
                    <a:pt x="72" y="48"/>
                    <a:pt x="60" y="57"/>
                    <a:pt x="61" y="52"/>
                  </a:cubicBezTo>
                  <a:cubicBezTo>
                    <a:pt x="62" y="48"/>
                    <a:pt x="70" y="41"/>
                    <a:pt x="74" y="41"/>
                  </a:cubicBezTo>
                  <a:cubicBezTo>
                    <a:pt x="78" y="41"/>
                    <a:pt x="87" y="29"/>
                    <a:pt x="98" y="33"/>
                  </a:cubicBezTo>
                  <a:cubicBezTo>
                    <a:pt x="109" y="37"/>
                    <a:pt x="109" y="40"/>
                    <a:pt x="114" y="37"/>
                  </a:cubicBezTo>
                  <a:cubicBezTo>
                    <a:pt x="118" y="33"/>
                    <a:pt x="101" y="29"/>
                    <a:pt x="113" y="25"/>
                  </a:cubicBezTo>
                  <a:cubicBezTo>
                    <a:pt x="125" y="21"/>
                    <a:pt x="129" y="31"/>
                    <a:pt x="134" y="31"/>
                  </a:cubicBezTo>
                  <a:cubicBezTo>
                    <a:pt x="139" y="31"/>
                    <a:pt x="144" y="29"/>
                    <a:pt x="143" y="22"/>
                  </a:cubicBezTo>
                  <a:cubicBezTo>
                    <a:pt x="143" y="16"/>
                    <a:pt x="151" y="12"/>
                    <a:pt x="156" y="11"/>
                  </a:cubicBezTo>
                  <a:cubicBezTo>
                    <a:pt x="162" y="10"/>
                    <a:pt x="194" y="8"/>
                    <a:pt x="194" y="8"/>
                  </a:cubicBezTo>
                  <a:cubicBezTo>
                    <a:pt x="194" y="8"/>
                    <a:pt x="213" y="0"/>
                    <a:pt x="212" y="3"/>
                  </a:cubicBezTo>
                  <a:cubicBezTo>
                    <a:pt x="210" y="6"/>
                    <a:pt x="223" y="15"/>
                    <a:pt x="223" y="15"/>
                  </a:cubicBezTo>
                  <a:cubicBezTo>
                    <a:pt x="226" y="4"/>
                    <a:pt x="226" y="4"/>
                    <a:pt x="226" y="4"/>
                  </a:cubicBezTo>
                  <a:cubicBezTo>
                    <a:pt x="226" y="4"/>
                    <a:pt x="282" y="12"/>
                    <a:pt x="284" y="12"/>
                  </a:cubicBezTo>
                  <a:cubicBezTo>
                    <a:pt x="286" y="12"/>
                    <a:pt x="325" y="24"/>
                    <a:pt x="324" y="22"/>
                  </a:cubicBezTo>
                  <a:cubicBezTo>
                    <a:pt x="323" y="20"/>
                    <a:pt x="324" y="37"/>
                    <a:pt x="318" y="38"/>
                  </a:cubicBezTo>
                  <a:cubicBezTo>
                    <a:pt x="313" y="39"/>
                    <a:pt x="297" y="44"/>
                    <a:pt x="297" y="44"/>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 name="Freeform 113"/>
            <p:cNvSpPr/>
            <p:nvPr/>
          </p:nvSpPr>
          <p:spPr bwMode="auto">
            <a:xfrm>
              <a:off x="1990725" y="884238"/>
              <a:ext cx="255588" cy="217488"/>
            </a:xfrm>
            <a:custGeom>
              <a:avLst/>
              <a:gdLst>
                <a:gd name="T0" fmla="*/ 57 w 96"/>
                <a:gd name="T1" fmla="*/ 73 h 81"/>
                <a:gd name="T2" fmla="*/ 41 w 96"/>
                <a:gd name="T3" fmla="*/ 75 h 81"/>
                <a:gd name="T4" fmla="*/ 17 w 96"/>
                <a:gd name="T5" fmla="*/ 66 h 81"/>
                <a:gd name="T6" fmla="*/ 26 w 96"/>
                <a:gd name="T7" fmla="*/ 52 h 81"/>
                <a:gd name="T8" fmla="*/ 19 w 96"/>
                <a:gd name="T9" fmla="*/ 50 h 81"/>
                <a:gd name="T10" fmla="*/ 3 w 96"/>
                <a:gd name="T11" fmla="*/ 29 h 81"/>
                <a:gd name="T12" fmla="*/ 16 w 96"/>
                <a:gd name="T13" fmla="*/ 17 h 81"/>
                <a:gd name="T14" fmla="*/ 38 w 96"/>
                <a:gd name="T15" fmla="*/ 0 h 81"/>
                <a:gd name="T16" fmla="*/ 55 w 96"/>
                <a:gd name="T17" fmla="*/ 8 h 81"/>
                <a:gd name="T18" fmla="*/ 66 w 96"/>
                <a:gd name="T19" fmla="*/ 23 h 81"/>
                <a:gd name="T20" fmla="*/ 94 w 96"/>
                <a:gd name="T21" fmla="*/ 41 h 81"/>
                <a:gd name="T22" fmla="*/ 75 w 96"/>
                <a:gd name="T23" fmla="*/ 56 h 81"/>
                <a:gd name="T24" fmla="*/ 57 w 96"/>
                <a:gd name="T25"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81">
                  <a:moveTo>
                    <a:pt x="57" y="73"/>
                  </a:moveTo>
                  <a:cubicBezTo>
                    <a:pt x="48" y="81"/>
                    <a:pt x="48" y="79"/>
                    <a:pt x="41" y="75"/>
                  </a:cubicBezTo>
                  <a:cubicBezTo>
                    <a:pt x="34" y="72"/>
                    <a:pt x="18" y="68"/>
                    <a:pt x="17" y="66"/>
                  </a:cubicBezTo>
                  <a:cubicBezTo>
                    <a:pt x="17" y="64"/>
                    <a:pt x="24" y="52"/>
                    <a:pt x="26" y="52"/>
                  </a:cubicBezTo>
                  <a:cubicBezTo>
                    <a:pt x="28" y="52"/>
                    <a:pt x="24" y="51"/>
                    <a:pt x="19" y="50"/>
                  </a:cubicBezTo>
                  <a:cubicBezTo>
                    <a:pt x="14" y="50"/>
                    <a:pt x="0" y="35"/>
                    <a:pt x="3" y="29"/>
                  </a:cubicBezTo>
                  <a:cubicBezTo>
                    <a:pt x="7" y="23"/>
                    <a:pt x="10" y="20"/>
                    <a:pt x="16" y="17"/>
                  </a:cubicBezTo>
                  <a:cubicBezTo>
                    <a:pt x="21" y="15"/>
                    <a:pt x="35" y="1"/>
                    <a:pt x="38" y="0"/>
                  </a:cubicBezTo>
                  <a:cubicBezTo>
                    <a:pt x="41" y="0"/>
                    <a:pt x="53" y="0"/>
                    <a:pt x="55" y="8"/>
                  </a:cubicBezTo>
                  <a:cubicBezTo>
                    <a:pt x="57" y="16"/>
                    <a:pt x="55" y="15"/>
                    <a:pt x="66" y="23"/>
                  </a:cubicBezTo>
                  <a:cubicBezTo>
                    <a:pt x="76" y="31"/>
                    <a:pt x="96" y="37"/>
                    <a:pt x="94" y="41"/>
                  </a:cubicBezTo>
                  <a:cubicBezTo>
                    <a:pt x="93" y="46"/>
                    <a:pt x="81" y="50"/>
                    <a:pt x="75" y="56"/>
                  </a:cubicBezTo>
                  <a:cubicBezTo>
                    <a:pt x="68" y="61"/>
                    <a:pt x="57" y="73"/>
                    <a:pt x="57" y="73"/>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 name="Freeform 114"/>
            <p:cNvSpPr/>
            <p:nvPr/>
          </p:nvSpPr>
          <p:spPr bwMode="auto">
            <a:xfrm>
              <a:off x="1920875" y="1042988"/>
              <a:ext cx="125413" cy="68263"/>
            </a:xfrm>
            <a:custGeom>
              <a:avLst/>
              <a:gdLst>
                <a:gd name="T0" fmla="*/ 29 w 47"/>
                <a:gd name="T1" fmla="*/ 22 h 26"/>
                <a:gd name="T2" fmla="*/ 12 w 47"/>
                <a:gd name="T3" fmla="*/ 22 h 26"/>
                <a:gd name="T4" fmla="*/ 5 w 47"/>
                <a:gd name="T5" fmla="*/ 3 h 26"/>
                <a:gd name="T6" fmla="*/ 28 w 47"/>
                <a:gd name="T7" fmla="*/ 8 h 26"/>
                <a:gd name="T8" fmla="*/ 29 w 47"/>
                <a:gd name="T9" fmla="*/ 22 h 26"/>
              </a:gdLst>
              <a:ahLst/>
              <a:cxnLst>
                <a:cxn ang="0">
                  <a:pos x="T0" y="T1"/>
                </a:cxn>
                <a:cxn ang="0">
                  <a:pos x="T2" y="T3"/>
                </a:cxn>
                <a:cxn ang="0">
                  <a:pos x="T4" y="T5"/>
                </a:cxn>
                <a:cxn ang="0">
                  <a:pos x="T6" y="T7"/>
                </a:cxn>
                <a:cxn ang="0">
                  <a:pos x="T8" y="T9"/>
                </a:cxn>
              </a:cxnLst>
              <a:rect l="0" t="0" r="r" b="b"/>
              <a:pathLst>
                <a:path w="47" h="26">
                  <a:moveTo>
                    <a:pt x="29" y="22"/>
                  </a:moveTo>
                  <a:cubicBezTo>
                    <a:pt x="25" y="22"/>
                    <a:pt x="16" y="26"/>
                    <a:pt x="12" y="22"/>
                  </a:cubicBezTo>
                  <a:cubicBezTo>
                    <a:pt x="8" y="17"/>
                    <a:pt x="0" y="5"/>
                    <a:pt x="5" y="3"/>
                  </a:cubicBezTo>
                  <a:cubicBezTo>
                    <a:pt x="9" y="1"/>
                    <a:pt x="8" y="0"/>
                    <a:pt x="28" y="8"/>
                  </a:cubicBezTo>
                  <a:cubicBezTo>
                    <a:pt x="47" y="16"/>
                    <a:pt x="29" y="22"/>
                    <a:pt x="29" y="2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9" name="Freeform 115"/>
            <p:cNvSpPr/>
            <p:nvPr/>
          </p:nvSpPr>
          <p:spPr bwMode="auto">
            <a:xfrm>
              <a:off x="1741487" y="1012826"/>
              <a:ext cx="182563" cy="98425"/>
            </a:xfrm>
            <a:custGeom>
              <a:avLst/>
              <a:gdLst>
                <a:gd name="T0" fmla="*/ 39 w 68"/>
                <a:gd name="T1" fmla="*/ 34 h 37"/>
                <a:gd name="T2" fmla="*/ 21 w 68"/>
                <a:gd name="T3" fmla="*/ 25 h 37"/>
                <a:gd name="T4" fmla="*/ 8 w 68"/>
                <a:gd name="T5" fmla="*/ 25 h 37"/>
                <a:gd name="T6" fmla="*/ 16 w 68"/>
                <a:gd name="T7" fmla="*/ 18 h 37"/>
                <a:gd name="T8" fmla="*/ 11 w 68"/>
                <a:gd name="T9" fmla="*/ 10 h 37"/>
                <a:gd name="T10" fmla="*/ 15 w 68"/>
                <a:gd name="T11" fmla="*/ 0 h 37"/>
                <a:gd name="T12" fmla="*/ 46 w 68"/>
                <a:gd name="T13" fmla="*/ 14 h 37"/>
                <a:gd name="T14" fmla="*/ 64 w 68"/>
                <a:gd name="T15" fmla="*/ 30 h 37"/>
                <a:gd name="T16" fmla="*/ 39 w 68"/>
                <a:gd name="T17"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39" y="34"/>
                  </a:moveTo>
                  <a:cubicBezTo>
                    <a:pt x="30" y="33"/>
                    <a:pt x="27" y="29"/>
                    <a:pt x="21" y="25"/>
                  </a:cubicBezTo>
                  <a:cubicBezTo>
                    <a:pt x="15" y="22"/>
                    <a:pt x="17" y="37"/>
                    <a:pt x="8" y="25"/>
                  </a:cubicBezTo>
                  <a:cubicBezTo>
                    <a:pt x="0" y="12"/>
                    <a:pt x="13" y="19"/>
                    <a:pt x="16" y="18"/>
                  </a:cubicBezTo>
                  <a:cubicBezTo>
                    <a:pt x="20" y="16"/>
                    <a:pt x="13" y="12"/>
                    <a:pt x="11" y="10"/>
                  </a:cubicBezTo>
                  <a:cubicBezTo>
                    <a:pt x="9" y="9"/>
                    <a:pt x="11" y="0"/>
                    <a:pt x="15" y="0"/>
                  </a:cubicBezTo>
                  <a:cubicBezTo>
                    <a:pt x="19" y="0"/>
                    <a:pt x="36" y="5"/>
                    <a:pt x="46" y="14"/>
                  </a:cubicBezTo>
                  <a:cubicBezTo>
                    <a:pt x="56" y="22"/>
                    <a:pt x="68" y="29"/>
                    <a:pt x="64" y="30"/>
                  </a:cubicBezTo>
                  <a:cubicBezTo>
                    <a:pt x="60" y="31"/>
                    <a:pt x="39" y="34"/>
                    <a:pt x="39" y="34"/>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0" name="Freeform 116"/>
            <p:cNvSpPr/>
            <p:nvPr/>
          </p:nvSpPr>
          <p:spPr bwMode="auto">
            <a:xfrm>
              <a:off x="1373187" y="1311276"/>
              <a:ext cx="409575" cy="265113"/>
            </a:xfrm>
            <a:custGeom>
              <a:avLst/>
              <a:gdLst>
                <a:gd name="T0" fmla="*/ 153 w 153"/>
                <a:gd name="T1" fmla="*/ 68 h 99"/>
                <a:gd name="T2" fmla="*/ 136 w 153"/>
                <a:gd name="T3" fmla="*/ 54 h 99"/>
                <a:gd name="T4" fmla="*/ 123 w 153"/>
                <a:gd name="T5" fmla="*/ 43 h 99"/>
                <a:gd name="T6" fmla="*/ 128 w 153"/>
                <a:gd name="T7" fmla="*/ 23 h 99"/>
                <a:gd name="T8" fmla="*/ 133 w 153"/>
                <a:gd name="T9" fmla="*/ 0 h 99"/>
                <a:gd name="T10" fmla="*/ 115 w 153"/>
                <a:gd name="T11" fmla="*/ 0 h 99"/>
                <a:gd name="T12" fmla="*/ 106 w 153"/>
                <a:gd name="T13" fmla="*/ 9 h 99"/>
                <a:gd name="T14" fmla="*/ 99 w 153"/>
                <a:gd name="T15" fmla="*/ 20 h 99"/>
                <a:gd name="T16" fmla="*/ 93 w 153"/>
                <a:gd name="T17" fmla="*/ 35 h 99"/>
                <a:gd name="T18" fmla="*/ 89 w 153"/>
                <a:gd name="T19" fmla="*/ 22 h 99"/>
                <a:gd name="T20" fmla="*/ 85 w 153"/>
                <a:gd name="T21" fmla="*/ 18 h 99"/>
                <a:gd name="T22" fmla="*/ 74 w 153"/>
                <a:gd name="T23" fmla="*/ 21 h 99"/>
                <a:gd name="T24" fmla="*/ 68 w 153"/>
                <a:gd name="T25" fmla="*/ 18 h 99"/>
                <a:gd name="T26" fmla="*/ 66 w 153"/>
                <a:gd name="T27" fmla="*/ 16 h 99"/>
                <a:gd name="T28" fmla="*/ 57 w 153"/>
                <a:gd name="T29" fmla="*/ 15 h 99"/>
                <a:gd name="T30" fmla="*/ 45 w 153"/>
                <a:gd name="T31" fmla="*/ 19 h 99"/>
                <a:gd name="T32" fmla="*/ 43 w 153"/>
                <a:gd name="T33" fmla="*/ 6 h 99"/>
                <a:gd name="T34" fmla="*/ 35 w 153"/>
                <a:gd name="T35" fmla="*/ 12 h 99"/>
                <a:gd name="T36" fmla="*/ 19 w 153"/>
                <a:gd name="T37" fmla="*/ 19 h 99"/>
                <a:gd name="T38" fmla="*/ 0 w 153"/>
                <a:gd name="T39" fmla="*/ 37 h 99"/>
                <a:gd name="T40" fmla="*/ 7 w 153"/>
                <a:gd name="T41" fmla="*/ 45 h 99"/>
                <a:gd name="T42" fmla="*/ 3 w 153"/>
                <a:gd name="T43" fmla="*/ 56 h 99"/>
                <a:gd name="T44" fmla="*/ 14 w 153"/>
                <a:gd name="T45" fmla="*/ 60 h 99"/>
                <a:gd name="T46" fmla="*/ 3 w 153"/>
                <a:gd name="T47" fmla="*/ 72 h 99"/>
                <a:gd name="T48" fmla="*/ 19 w 153"/>
                <a:gd name="T49" fmla="*/ 83 h 99"/>
                <a:gd name="T50" fmla="*/ 35 w 153"/>
                <a:gd name="T51" fmla="*/ 86 h 99"/>
                <a:gd name="T52" fmla="*/ 54 w 153"/>
                <a:gd name="T53" fmla="*/ 93 h 99"/>
                <a:gd name="T54" fmla="*/ 73 w 153"/>
                <a:gd name="T55" fmla="*/ 84 h 99"/>
                <a:gd name="T56" fmla="*/ 95 w 153"/>
                <a:gd name="T57" fmla="*/ 84 h 99"/>
                <a:gd name="T58" fmla="*/ 113 w 153"/>
                <a:gd name="T59" fmla="*/ 83 h 99"/>
                <a:gd name="T60" fmla="*/ 132 w 153"/>
                <a:gd name="T61" fmla="*/ 88 h 99"/>
                <a:gd name="T62" fmla="*/ 139 w 153"/>
                <a:gd name="T63" fmla="*/ 80 h 99"/>
                <a:gd name="T64" fmla="*/ 128 w 153"/>
                <a:gd name="T65" fmla="*/ 75 h 99"/>
                <a:gd name="T66" fmla="*/ 153 w 153"/>
                <a:gd name="T67"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99">
                  <a:moveTo>
                    <a:pt x="153" y="68"/>
                  </a:moveTo>
                  <a:cubicBezTo>
                    <a:pt x="145" y="64"/>
                    <a:pt x="149" y="60"/>
                    <a:pt x="136" y="54"/>
                  </a:cubicBezTo>
                  <a:cubicBezTo>
                    <a:pt x="123" y="49"/>
                    <a:pt x="123" y="56"/>
                    <a:pt x="123" y="43"/>
                  </a:cubicBezTo>
                  <a:cubicBezTo>
                    <a:pt x="123" y="30"/>
                    <a:pt x="127" y="29"/>
                    <a:pt x="128" y="23"/>
                  </a:cubicBezTo>
                  <a:cubicBezTo>
                    <a:pt x="130" y="18"/>
                    <a:pt x="133" y="0"/>
                    <a:pt x="133" y="0"/>
                  </a:cubicBezTo>
                  <a:cubicBezTo>
                    <a:pt x="133" y="0"/>
                    <a:pt x="125" y="1"/>
                    <a:pt x="115" y="0"/>
                  </a:cubicBezTo>
                  <a:cubicBezTo>
                    <a:pt x="104" y="0"/>
                    <a:pt x="106" y="8"/>
                    <a:pt x="106" y="9"/>
                  </a:cubicBezTo>
                  <a:cubicBezTo>
                    <a:pt x="107" y="10"/>
                    <a:pt x="99" y="20"/>
                    <a:pt x="99" y="20"/>
                  </a:cubicBezTo>
                  <a:cubicBezTo>
                    <a:pt x="93" y="35"/>
                    <a:pt x="93" y="35"/>
                    <a:pt x="93" y="35"/>
                  </a:cubicBezTo>
                  <a:cubicBezTo>
                    <a:pt x="89" y="30"/>
                    <a:pt x="89" y="22"/>
                    <a:pt x="89" y="22"/>
                  </a:cubicBezTo>
                  <a:cubicBezTo>
                    <a:pt x="89" y="22"/>
                    <a:pt x="87" y="19"/>
                    <a:pt x="85" y="18"/>
                  </a:cubicBezTo>
                  <a:cubicBezTo>
                    <a:pt x="83" y="18"/>
                    <a:pt x="74" y="21"/>
                    <a:pt x="74" y="21"/>
                  </a:cubicBezTo>
                  <a:cubicBezTo>
                    <a:pt x="74" y="21"/>
                    <a:pt x="70" y="21"/>
                    <a:pt x="68" y="18"/>
                  </a:cubicBezTo>
                  <a:cubicBezTo>
                    <a:pt x="66" y="16"/>
                    <a:pt x="70" y="18"/>
                    <a:pt x="66" y="16"/>
                  </a:cubicBezTo>
                  <a:cubicBezTo>
                    <a:pt x="61" y="14"/>
                    <a:pt x="62" y="11"/>
                    <a:pt x="57" y="15"/>
                  </a:cubicBezTo>
                  <a:cubicBezTo>
                    <a:pt x="52" y="19"/>
                    <a:pt x="49" y="26"/>
                    <a:pt x="45" y="19"/>
                  </a:cubicBezTo>
                  <a:cubicBezTo>
                    <a:pt x="41" y="12"/>
                    <a:pt x="46" y="6"/>
                    <a:pt x="43" y="6"/>
                  </a:cubicBezTo>
                  <a:cubicBezTo>
                    <a:pt x="40" y="7"/>
                    <a:pt x="44" y="10"/>
                    <a:pt x="35" y="12"/>
                  </a:cubicBezTo>
                  <a:cubicBezTo>
                    <a:pt x="25" y="14"/>
                    <a:pt x="24" y="14"/>
                    <a:pt x="19" y="19"/>
                  </a:cubicBezTo>
                  <a:cubicBezTo>
                    <a:pt x="14" y="23"/>
                    <a:pt x="0" y="35"/>
                    <a:pt x="0" y="37"/>
                  </a:cubicBezTo>
                  <a:cubicBezTo>
                    <a:pt x="0" y="39"/>
                    <a:pt x="9" y="43"/>
                    <a:pt x="7" y="45"/>
                  </a:cubicBezTo>
                  <a:cubicBezTo>
                    <a:pt x="5" y="48"/>
                    <a:pt x="3" y="56"/>
                    <a:pt x="3" y="56"/>
                  </a:cubicBezTo>
                  <a:cubicBezTo>
                    <a:pt x="3" y="56"/>
                    <a:pt x="12" y="60"/>
                    <a:pt x="14" y="60"/>
                  </a:cubicBezTo>
                  <a:cubicBezTo>
                    <a:pt x="16" y="61"/>
                    <a:pt x="1" y="72"/>
                    <a:pt x="3" y="72"/>
                  </a:cubicBezTo>
                  <a:cubicBezTo>
                    <a:pt x="6" y="73"/>
                    <a:pt x="19" y="83"/>
                    <a:pt x="19" y="83"/>
                  </a:cubicBezTo>
                  <a:cubicBezTo>
                    <a:pt x="19" y="83"/>
                    <a:pt x="29" y="82"/>
                    <a:pt x="35" y="86"/>
                  </a:cubicBezTo>
                  <a:cubicBezTo>
                    <a:pt x="40" y="90"/>
                    <a:pt x="46" y="99"/>
                    <a:pt x="54" y="93"/>
                  </a:cubicBezTo>
                  <a:cubicBezTo>
                    <a:pt x="63" y="88"/>
                    <a:pt x="62" y="87"/>
                    <a:pt x="73" y="84"/>
                  </a:cubicBezTo>
                  <a:cubicBezTo>
                    <a:pt x="84" y="81"/>
                    <a:pt x="90" y="87"/>
                    <a:pt x="95" y="84"/>
                  </a:cubicBezTo>
                  <a:cubicBezTo>
                    <a:pt x="101" y="81"/>
                    <a:pt x="113" y="83"/>
                    <a:pt x="113" y="83"/>
                  </a:cubicBezTo>
                  <a:cubicBezTo>
                    <a:pt x="113" y="83"/>
                    <a:pt x="114" y="91"/>
                    <a:pt x="132" y="88"/>
                  </a:cubicBezTo>
                  <a:cubicBezTo>
                    <a:pt x="150" y="85"/>
                    <a:pt x="145" y="80"/>
                    <a:pt x="139" y="80"/>
                  </a:cubicBezTo>
                  <a:cubicBezTo>
                    <a:pt x="133" y="80"/>
                    <a:pt x="125" y="75"/>
                    <a:pt x="128" y="75"/>
                  </a:cubicBezTo>
                  <a:cubicBezTo>
                    <a:pt x="131" y="75"/>
                    <a:pt x="153" y="68"/>
                    <a:pt x="153" y="68"/>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1" name="Freeform 117"/>
            <p:cNvSpPr/>
            <p:nvPr/>
          </p:nvSpPr>
          <p:spPr bwMode="auto">
            <a:xfrm>
              <a:off x="1201737" y="1260476"/>
              <a:ext cx="265113" cy="187325"/>
            </a:xfrm>
            <a:custGeom>
              <a:avLst/>
              <a:gdLst>
                <a:gd name="T0" fmla="*/ 33 w 99"/>
                <a:gd name="T1" fmla="*/ 65 h 70"/>
                <a:gd name="T2" fmla="*/ 16 w 99"/>
                <a:gd name="T3" fmla="*/ 62 h 70"/>
                <a:gd name="T4" fmla="*/ 5 w 99"/>
                <a:gd name="T5" fmla="*/ 52 h 70"/>
                <a:gd name="T6" fmla="*/ 7 w 99"/>
                <a:gd name="T7" fmla="*/ 40 h 70"/>
                <a:gd name="T8" fmla="*/ 16 w 99"/>
                <a:gd name="T9" fmla="*/ 33 h 70"/>
                <a:gd name="T10" fmla="*/ 23 w 99"/>
                <a:gd name="T11" fmla="*/ 16 h 70"/>
                <a:gd name="T12" fmla="*/ 21 w 99"/>
                <a:gd name="T13" fmla="*/ 6 h 70"/>
                <a:gd name="T14" fmla="*/ 45 w 99"/>
                <a:gd name="T15" fmla="*/ 3 h 70"/>
                <a:gd name="T16" fmla="*/ 66 w 99"/>
                <a:gd name="T17" fmla="*/ 6 h 70"/>
                <a:gd name="T18" fmla="*/ 82 w 99"/>
                <a:gd name="T19" fmla="*/ 6 h 70"/>
                <a:gd name="T20" fmla="*/ 96 w 99"/>
                <a:gd name="T21" fmla="*/ 15 h 70"/>
                <a:gd name="T22" fmla="*/ 77 w 99"/>
                <a:gd name="T23" fmla="*/ 35 h 70"/>
                <a:gd name="T24" fmla="*/ 61 w 99"/>
                <a:gd name="T25" fmla="*/ 43 h 70"/>
                <a:gd name="T26" fmla="*/ 33 w 99"/>
                <a:gd name="T2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3" y="65"/>
                  </a:moveTo>
                  <a:cubicBezTo>
                    <a:pt x="28" y="70"/>
                    <a:pt x="20" y="65"/>
                    <a:pt x="16" y="62"/>
                  </a:cubicBezTo>
                  <a:cubicBezTo>
                    <a:pt x="12" y="58"/>
                    <a:pt x="11" y="54"/>
                    <a:pt x="5" y="52"/>
                  </a:cubicBezTo>
                  <a:cubicBezTo>
                    <a:pt x="0" y="49"/>
                    <a:pt x="4" y="42"/>
                    <a:pt x="7" y="40"/>
                  </a:cubicBezTo>
                  <a:cubicBezTo>
                    <a:pt x="10" y="39"/>
                    <a:pt x="16" y="33"/>
                    <a:pt x="16" y="33"/>
                  </a:cubicBezTo>
                  <a:cubicBezTo>
                    <a:pt x="16" y="33"/>
                    <a:pt x="25" y="18"/>
                    <a:pt x="23" y="16"/>
                  </a:cubicBezTo>
                  <a:cubicBezTo>
                    <a:pt x="20" y="14"/>
                    <a:pt x="19" y="9"/>
                    <a:pt x="21" y="6"/>
                  </a:cubicBezTo>
                  <a:cubicBezTo>
                    <a:pt x="23" y="4"/>
                    <a:pt x="41" y="0"/>
                    <a:pt x="45" y="3"/>
                  </a:cubicBezTo>
                  <a:cubicBezTo>
                    <a:pt x="49" y="6"/>
                    <a:pt x="64" y="10"/>
                    <a:pt x="66" y="6"/>
                  </a:cubicBezTo>
                  <a:cubicBezTo>
                    <a:pt x="68" y="2"/>
                    <a:pt x="77" y="4"/>
                    <a:pt x="82" y="6"/>
                  </a:cubicBezTo>
                  <a:cubicBezTo>
                    <a:pt x="86" y="8"/>
                    <a:pt x="99" y="13"/>
                    <a:pt x="96" y="15"/>
                  </a:cubicBezTo>
                  <a:cubicBezTo>
                    <a:pt x="93" y="18"/>
                    <a:pt x="87" y="32"/>
                    <a:pt x="77" y="35"/>
                  </a:cubicBezTo>
                  <a:cubicBezTo>
                    <a:pt x="68" y="37"/>
                    <a:pt x="65" y="39"/>
                    <a:pt x="61" y="43"/>
                  </a:cubicBezTo>
                  <a:cubicBezTo>
                    <a:pt x="58" y="47"/>
                    <a:pt x="33" y="65"/>
                    <a:pt x="33" y="65"/>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2" name="Freeform 118"/>
            <p:cNvSpPr/>
            <p:nvPr/>
          </p:nvSpPr>
          <p:spPr bwMode="auto">
            <a:xfrm>
              <a:off x="1314450" y="1114426"/>
              <a:ext cx="198438" cy="96838"/>
            </a:xfrm>
            <a:custGeom>
              <a:avLst/>
              <a:gdLst>
                <a:gd name="T0" fmla="*/ 3 w 74"/>
                <a:gd name="T1" fmla="*/ 30 h 36"/>
                <a:gd name="T2" fmla="*/ 27 w 74"/>
                <a:gd name="T3" fmla="*/ 31 h 36"/>
                <a:gd name="T4" fmla="*/ 44 w 74"/>
                <a:gd name="T5" fmla="*/ 23 h 36"/>
                <a:gd name="T6" fmla="*/ 64 w 74"/>
                <a:gd name="T7" fmla="*/ 20 h 36"/>
                <a:gd name="T8" fmla="*/ 71 w 74"/>
                <a:gd name="T9" fmla="*/ 4 h 36"/>
                <a:gd name="T10" fmla="*/ 55 w 74"/>
                <a:gd name="T11" fmla="*/ 5 h 36"/>
                <a:gd name="T12" fmla="*/ 31 w 74"/>
                <a:gd name="T13" fmla="*/ 7 h 36"/>
                <a:gd name="T14" fmla="*/ 20 w 74"/>
                <a:gd name="T15" fmla="*/ 16 h 36"/>
                <a:gd name="T16" fmla="*/ 3 w 74"/>
                <a:gd name="T17"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
                  <a:moveTo>
                    <a:pt x="3" y="30"/>
                  </a:moveTo>
                  <a:cubicBezTo>
                    <a:pt x="0" y="36"/>
                    <a:pt x="21" y="34"/>
                    <a:pt x="27" y="31"/>
                  </a:cubicBezTo>
                  <a:cubicBezTo>
                    <a:pt x="32" y="28"/>
                    <a:pt x="30" y="22"/>
                    <a:pt x="44" y="23"/>
                  </a:cubicBezTo>
                  <a:cubicBezTo>
                    <a:pt x="57" y="24"/>
                    <a:pt x="62" y="22"/>
                    <a:pt x="64" y="20"/>
                  </a:cubicBezTo>
                  <a:cubicBezTo>
                    <a:pt x="66" y="18"/>
                    <a:pt x="74" y="8"/>
                    <a:pt x="71" y="4"/>
                  </a:cubicBezTo>
                  <a:cubicBezTo>
                    <a:pt x="69" y="0"/>
                    <a:pt x="58" y="5"/>
                    <a:pt x="55" y="5"/>
                  </a:cubicBezTo>
                  <a:cubicBezTo>
                    <a:pt x="51" y="5"/>
                    <a:pt x="34" y="7"/>
                    <a:pt x="31" y="7"/>
                  </a:cubicBezTo>
                  <a:cubicBezTo>
                    <a:pt x="29" y="8"/>
                    <a:pt x="22" y="14"/>
                    <a:pt x="20" y="16"/>
                  </a:cubicBezTo>
                  <a:cubicBezTo>
                    <a:pt x="18" y="18"/>
                    <a:pt x="5" y="22"/>
                    <a:pt x="3" y="3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3" name="Freeform 119"/>
            <p:cNvSpPr/>
            <p:nvPr/>
          </p:nvSpPr>
          <p:spPr bwMode="auto">
            <a:xfrm>
              <a:off x="1520825" y="1079501"/>
              <a:ext cx="153988" cy="63500"/>
            </a:xfrm>
            <a:custGeom>
              <a:avLst/>
              <a:gdLst>
                <a:gd name="T0" fmla="*/ 4 w 58"/>
                <a:gd name="T1" fmla="*/ 3 h 24"/>
                <a:gd name="T2" fmla="*/ 16 w 58"/>
                <a:gd name="T3" fmla="*/ 6 h 24"/>
                <a:gd name="T4" fmla="*/ 44 w 58"/>
                <a:gd name="T5" fmla="*/ 6 h 24"/>
                <a:gd name="T6" fmla="*/ 50 w 58"/>
                <a:gd name="T7" fmla="*/ 14 h 24"/>
                <a:gd name="T8" fmla="*/ 37 w 58"/>
                <a:gd name="T9" fmla="*/ 22 h 24"/>
                <a:gd name="T10" fmla="*/ 15 w 58"/>
                <a:gd name="T11" fmla="*/ 16 h 24"/>
                <a:gd name="T12" fmla="*/ 0 w 58"/>
                <a:gd name="T13" fmla="*/ 12 h 24"/>
                <a:gd name="T14" fmla="*/ 4 w 58"/>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4">
                  <a:moveTo>
                    <a:pt x="4" y="3"/>
                  </a:moveTo>
                  <a:cubicBezTo>
                    <a:pt x="8" y="0"/>
                    <a:pt x="11" y="2"/>
                    <a:pt x="16" y="6"/>
                  </a:cubicBezTo>
                  <a:cubicBezTo>
                    <a:pt x="21" y="11"/>
                    <a:pt x="38" y="3"/>
                    <a:pt x="44" y="6"/>
                  </a:cubicBezTo>
                  <a:cubicBezTo>
                    <a:pt x="49" y="10"/>
                    <a:pt x="58" y="8"/>
                    <a:pt x="50" y="14"/>
                  </a:cubicBezTo>
                  <a:cubicBezTo>
                    <a:pt x="41" y="21"/>
                    <a:pt x="44" y="24"/>
                    <a:pt x="37" y="22"/>
                  </a:cubicBezTo>
                  <a:cubicBezTo>
                    <a:pt x="29" y="19"/>
                    <a:pt x="23" y="19"/>
                    <a:pt x="15" y="16"/>
                  </a:cubicBezTo>
                  <a:cubicBezTo>
                    <a:pt x="7" y="12"/>
                    <a:pt x="0" y="12"/>
                    <a:pt x="0" y="12"/>
                  </a:cubicBezTo>
                  <a:lnTo>
                    <a:pt x="4" y="3"/>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4" name="Freeform 120"/>
            <p:cNvSpPr/>
            <p:nvPr/>
          </p:nvSpPr>
          <p:spPr bwMode="auto">
            <a:xfrm>
              <a:off x="1584325" y="1036638"/>
              <a:ext cx="85725" cy="58738"/>
            </a:xfrm>
            <a:custGeom>
              <a:avLst/>
              <a:gdLst>
                <a:gd name="T0" fmla="*/ 2 w 32"/>
                <a:gd name="T1" fmla="*/ 18 h 22"/>
                <a:gd name="T2" fmla="*/ 27 w 32"/>
                <a:gd name="T3" fmla="*/ 16 h 22"/>
                <a:gd name="T4" fmla="*/ 13 w 32"/>
                <a:gd name="T5" fmla="*/ 3 h 22"/>
                <a:gd name="T6" fmla="*/ 0 w 32"/>
                <a:gd name="T7" fmla="*/ 9 h 22"/>
                <a:gd name="T8" fmla="*/ 2 w 32"/>
                <a:gd name="T9" fmla="*/ 18 h 22"/>
              </a:gdLst>
              <a:ahLst/>
              <a:cxnLst>
                <a:cxn ang="0">
                  <a:pos x="T0" y="T1"/>
                </a:cxn>
                <a:cxn ang="0">
                  <a:pos x="T2" y="T3"/>
                </a:cxn>
                <a:cxn ang="0">
                  <a:pos x="T4" y="T5"/>
                </a:cxn>
                <a:cxn ang="0">
                  <a:pos x="T6" y="T7"/>
                </a:cxn>
                <a:cxn ang="0">
                  <a:pos x="T8" y="T9"/>
                </a:cxn>
              </a:cxnLst>
              <a:rect l="0" t="0" r="r" b="b"/>
              <a:pathLst>
                <a:path w="32" h="22">
                  <a:moveTo>
                    <a:pt x="2" y="18"/>
                  </a:moveTo>
                  <a:cubicBezTo>
                    <a:pt x="7" y="17"/>
                    <a:pt x="22" y="22"/>
                    <a:pt x="27" y="16"/>
                  </a:cubicBezTo>
                  <a:cubicBezTo>
                    <a:pt x="32" y="9"/>
                    <a:pt x="19" y="0"/>
                    <a:pt x="13" y="3"/>
                  </a:cubicBezTo>
                  <a:cubicBezTo>
                    <a:pt x="8" y="5"/>
                    <a:pt x="0" y="9"/>
                    <a:pt x="0" y="9"/>
                  </a:cubicBezTo>
                  <a:lnTo>
                    <a:pt x="2" y="18"/>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5" name="Freeform 121"/>
            <p:cNvSpPr/>
            <p:nvPr/>
          </p:nvSpPr>
          <p:spPr bwMode="auto">
            <a:xfrm>
              <a:off x="1428750" y="1157288"/>
              <a:ext cx="304800" cy="125413"/>
            </a:xfrm>
            <a:custGeom>
              <a:avLst/>
              <a:gdLst>
                <a:gd name="T0" fmla="*/ 75 w 114"/>
                <a:gd name="T1" fmla="*/ 17 h 47"/>
                <a:gd name="T2" fmla="*/ 60 w 114"/>
                <a:gd name="T3" fmla="*/ 17 h 47"/>
                <a:gd name="T4" fmla="*/ 38 w 114"/>
                <a:gd name="T5" fmla="*/ 8 h 47"/>
                <a:gd name="T6" fmla="*/ 14 w 114"/>
                <a:gd name="T7" fmla="*/ 12 h 47"/>
                <a:gd name="T8" fmla="*/ 5 w 114"/>
                <a:gd name="T9" fmla="*/ 24 h 47"/>
                <a:gd name="T10" fmla="*/ 5 w 114"/>
                <a:gd name="T11" fmla="*/ 28 h 47"/>
                <a:gd name="T12" fmla="*/ 26 w 114"/>
                <a:gd name="T13" fmla="*/ 27 h 47"/>
                <a:gd name="T14" fmla="*/ 43 w 114"/>
                <a:gd name="T15" fmla="*/ 33 h 47"/>
                <a:gd name="T16" fmla="*/ 34 w 114"/>
                <a:gd name="T17" fmla="*/ 37 h 47"/>
                <a:gd name="T18" fmla="*/ 49 w 114"/>
                <a:gd name="T19" fmla="*/ 42 h 47"/>
                <a:gd name="T20" fmla="*/ 67 w 114"/>
                <a:gd name="T21" fmla="*/ 35 h 47"/>
                <a:gd name="T22" fmla="*/ 90 w 114"/>
                <a:gd name="T23" fmla="*/ 35 h 47"/>
                <a:gd name="T24" fmla="*/ 108 w 114"/>
                <a:gd name="T25" fmla="*/ 27 h 47"/>
                <a:gd name="T26" fmla="*/ 112 w 114"/>
                <a:gd name="T27" fmla="*/ 19 h 47"/>
                <a:gd name="T28" fmla="*/ 106 w 114"/>
                <a:gd name="T29" fmla="*/ 14 h 47"/>
                <a:gd name="T30" fmla="*/ 98 w 114"/>
                <a:gd name="T31" fmla="*/ 14 h 47"/>
                <a:gd name="T32" fmla="*/ 92 w 114"/>
                <a:gd name="T33" fmla="*/ 7 h 47"/>
                <a:gd name="T34" fmla="*/ 86 w 114"/>
                <a:gd name="T35" fmla="*/ 0 h 47"/>
                <a:gd name="T36" fmla="*/ 69 w 114"/>
                <a:gd name="T37" fmla="*/ 4 h 47"/>
                <a:gd name="T38" fmla="*/ 75 w 114"/>
                <a:gd name="T3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47">
                  <a:moveTo>
                    <a:pt x="75" y="17"/>
                  </a:moveTo>
                  <a:cubicBezTo>
                    <a:pt x="69" y="18"/>
                    <a:pt x="65" y="26"/>
                    <a:pt x="60" y="17"/>
                  </a:cubicBezTo>
                  <a:cubicBezTo>
                    <a:pt x="55" y="8"/>
                    <a:pt x="42" y="6"/>
                    <a:pt x="38" y="8"/>
                  </a:cubicBezTo>
                  <a:cubicBezTo>
                    <a:pt x="33" y="10"/>
                    <a:pt x="13" y="8"/>
                    <a:pt x="14" y="12"/>
                  </a:cubicBezTo>
                  <a:cubicBezTo>
                    <a:pt x="14" y="17"/>
                    <a:pt x="9" y="24"/>
                    <a:pt x="5" y="24"/>
                  </a:cubicBezTo>
                  <a:cubicBezTo>
                    <a:pt x="0" y="25"/>
                    <a:pt x="3" y="27"/>
                    <a:pt x="5" y="28"/>
                  </a:cubicBezTo>
                  <a:cubicBezTo>
                    <a:pt x="8" y="29"/>
                    <a:pt x="11" y="24"/>
                    <a:pt x="26" y="27"/>
                  </a:cubicBezTo>
                  <a:cubicBezTo>
                    <a:pt x="41" y="31"/>
                    <a:pt x="45" y="31"/>
                    <a:pt x="43" y="33"/>
                  </a:cubicBezTo>
                  <a:cubicBezTo>
                    <a:pt x="41" y="36"/>
                    <a:pt x="31" y="35"/>
                    <a:pt x="34" y="37"/>
                  </a:cubicBezTo>
                  <a:cubicBezTo>
                    <a:pt x="37" y="39"/>
                    <a:pt x="41" y="47"/>
                    <a:pt x="49" y="42"/>
                  </a:cubicBezTo>
                  <a:cubicBezTo>
                    <a:pt x="58" y="37"/>
                    <a:pt x="59" y="35"/>
                    <a:pt x="67" y="35"/>
                  </a:cubicBezTo>
                  <a:cubicBezTo>
                    <a:pt x="75" y="35"/>
                    <a:pt x="73" y="40"/>
                    <a:pt x="90" y="35"/>
                  </a:cubicBezTo>
                  <a:cubicBezTo>
                    <a:pt x="107" y="31"/>
                    <a:pt x="108" y="27"/>
                    <a:pt x="108" y="27"/>
                  </a:cubicBezTo>
                  <a:cubicBezTo>
                    <a:pt x="108" y="27"/>
                    <a:pt x="114" y="22"/>
                    <a:pt x="112" y="19"/>
                  </a:cubicBezTo>
                  <a:cubicBezTo>
                    <a:pt x="110" y="16"/>
                    <a:pt x="108" y="14"/>
                    <a:pt x="106" y="14"/>
                  </a:cubicBezTo>
                  <a:cubicBezTo>
                    <a:pt x="104" y="14"/>
                    <a:pt x="103" y="17"/>
                    <a:pt x="98" y="14"/>
                  </a:cubicBezTo>
                  <a:cubicBezTo>
                    <a:pt x="93" y="10"/>
                    <a:pt x="95" y="14"/>
                    <a:pt x="92" y="7"/>
                  </a:cubicBezTo>
                  <a:cubicBezTo>
                    <a:pt x="89" y="0"/>
                    <a:pt x="91" y="0"/>
                    <a:pt x="86" y="0"/>
                  </a:cubicBezTo>
                  <a:cubicBezTo>
                    <a:pt x="80" y="0"/>
                    <a:pt x="62" y="2"/>
                    <a:pt x="69" y="4"/>
                  </a:cubicBezTo>
                  <a:cubicBezTo>
                    <a:pt x="76" y="7"/>
                    <a:pt x="75" y="17"/>
                    <a:pt x="75" y="17"/>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6" name="Freeform 122"/>
            <p:cNvSpPr/>
            <p:nvPr/>
          </p:nvSpPr>
          <p:spPr bwMode="auto">
            <a:xfrm>
              <a:off x="1779587" y="1282701"/>
              <a:ext cx="157163" cy="160338"/>
            </a:xfrm>
            <a:custGeom>
              <a:avLst/>
              <a:gdLst>
                <a:gd name="T0" fmla="*/ 40 w 59"/>
                <a:gd name="T1" fmla="*/ 20 h 60"/>
                <a:gd name="T2" fmla="*/ 51 w 59"/>
                <a:gd name="T3" fmla="*/ 9 h 60"/>
                <a:gd name="T4" fmla="*/ 32 w 59"/>
                <a:gd name="T5" fmla="*/ 4 h 60"/>
                <a:gd name="T6" fmla="*/ 11 w 59"/>
                <a:gd name="T7" fmla="*/ 10 h 60"/>
                <a:gd name="T8" fmla="*/ 11 w 59"/>
                <a:gd name="T9" fmla="*/ 21 h 60"/>
                <a:gd name="T10" fmla="*/ 0 w 59"/>
                <a:gd name="T11" fmla="*/ 26 h 60"/>
                <a:gd name="T12" fmla="*/ 4 w 59"/>
                <a:gd name="T13" fmla="*/ 40 h 60"/>
                <a:gd name="T14" fmla="*/ 16 w 59"/>
                <a:gd name="T15" fmla="*/ 50 h 60"/>
                <a:gd name="T16" fmla="*/ 22 w 59"/>
                <a:gd name="T17" fmla="*/ 59 h 60"/>
                <a:gd name="T18" fmla="*/ 34 w 59"/>
                <a:gd name="T19" fmla="*/ 52 h 60"/>
                <a:gd name="T20" fmla="*/ 44 w 59"/>
                <a:gd name="T21" fmla="*/ 49 h 60"/>
                <a:gd name="T22" fmla="*/ 46 w 59"/>
                <a:gd name="T23" fmla="*/ 42 h 60"/>
                <a:gd name="T24" fmla="*/ 47 w 59"/>
                <a:gd name="T25" fmla="*/ 31 h 60"/>
                <a:gd name="T26" fmla="*/ 40 w 59"/>
                <a:gd name="T27"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60">
                  <a:moveTo>
                    <a:pt x="40" y="20"/>
                  </a:moveTo>
                  <a:cubicBezTo>
                    <a:pt x="32" y="19"/>
                    <a:pt x="59" y="9"/>
                    <a:pt x="51" y="9"/>
                  </a:cubicBezTo>
                  <a:cubicBezTo>
                    <a:pt x="43" y="9"/>
                    <a:pt x="37" y="0"/>
                    <a:pt x="32" y="4"/>
                  </a:cubicBezTo>
                  <a:cubicBezTo>
                    <a:pt x="27" y="8"/>
                    <a:pt x="11" y="10"/>
                    <a:pt x="11" y="10"/>
                  </a:cubicBezTo>
                  <a:cubicBezTo>
                    <a:pt x="11" y="21"/>
                    <a:pt x="11" y="21"/>
                    <a:pt x="11" y="21"/>
                  </a:cubicBezTo>
                  <a:cubicBezTo>
                    <a:pt x="0" y="26"/>
                    <a:pt x="0" y="26"/>
                    <a:pt x="0" y="26"/>
                  </a:cubicBezTo>
                  <a:cubicBezTo>
                    <a:pt x="0" y="26"/>
                    <a:pt x="0" y="36"/>
                    <a:pt x="4" y="40"/>
                  </a:cubicBezTo>
                  <a:cubicBezTo>
                    <a:pt x="9" y="43"/>
                    <a:pt x="20" y="46"/>
                    <a:pt x="16" y="50"/>
                  </a:cubicBezTo>
                  <a:cubicBezTo>
                    <a:pt x="12" y="53"/>
                    <a:pt x="25" y="59"/>
                    <a:pt x="22" y="59"/>
                  </a:cubicBezTo>
                  <a:cubicBezTo>
                    <a:pt x="19" y="60"/>
                    <a:pt x="26" y="55"/>
                    <a:pt x="34" y="52"/>
                  </a:cubicBezTo>
                  <a:cubicBezTo>
                    <a:pt x="41" y="50"/>
                    <a:pt x="45" y="48"/>
                    <a:pt x="44" y="49"/>
                  </a:cubicBezTo>
                  <a:cubicBezTo>
                    <a:pt x="44" y="50"/>
                    <a:pt x="45" y="45"/>
                    <a:pt x="46" y="42"/>
                  </a:cubicBezTo>
                  <a:cubicBezTo>
                    <a:pt x="47" y="38"/>
                    <a:pt x="47" y="31"/>
                    <a:pt x="47" y="31"/>
                  </a:cubicBezTo>
                  <a:cubicBezTo>
                    <a:pt x="47" y="31"/>
                    <a:pt x="50" y="21"/>
                    <a:pt x="40" y="2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7" name="Freeform 123"/>
            <p:cNvSpPr/>
            <p:nvPr/>
          </p:nvSpPr>
          <p:spPr bwMode="auto">
            <a:xfrm>
              <a:off x="1755775" y="1152526"/>
              <a:ext cx="254000" cy="125413"/>
            </a:xfrm>
            <a:custGeom>
              <a:avLst/>
              <a:gdLst>
                <a:gd name="T0" fmla="*/ 21 w 95"/>
                <a:gd name="T1" fmla="*/ 14 h 47"/>
                <a:gd name="T2" fmla="*/ 6 w 95"/>
                <a:gd name="T3" fmla="*/ 4 h 47"/>
                <a:gd name="T4" fmla="*/ 7 w 95"/>
                <a:gd name="T5" fmla="*/ 16 h 47"/>
                <a:gd name="T6" fmla="*/ 5 w 95"/>
                <a:gd name="T7" fmla="*/ 27 h 47"/>
                <a:gd name="T8" fmla="*/ 12 w 95"/>
                <a:gd name="T9" fmla="*/ 34 h 47"/>
                <a:gd name="T10" fmla="*/ 19 w 95"/>
                <a:gd name="T11" fmla="*/ 44 h 47"/>
                <a:gd name="T12" fmla="*/ 59 w 95"/>
                <a:gd name="T13" fmla="*/ 42 h 47"/>
                <a:gd name="T14" fmla="*/ 82 w 95"/>
                <a:gd name="T15" fmla="*/ 40 h 47"/>
                <a:gd name="T16" fmla="*/ 95 w 95"/>
                <a:gd name="T17" fmla="*/ 35 h 47"/>
                <a:gd name="T18" fmla="*/ 86 w 95"/>
                <a:gd name="T19" fmla="*/ 18 h 47"/>
                <a:gd name="T20" fmla="*/ 75 w 95"/>
                <a:gd name="T21" fmla="*/ 23 h 47"/>
                <a:gd name="T22" fmla="*/ 64 w 95"/>
                <a:gd name="T23" fmla="*/ 12 h 47"/>
                <a:gd name="T24" fmla="*/ 61 w 95"/>
                <a:gd name="T25" fmla="*/ 2 h 47"/>
                <a:gd name="T26" fmla="*/ 40 w 95"/>
                <a:gd name="T27" fmla="*/ 2 h 47"/>
                <a:gd name="T28" fmla="*/ 26 w 95"/>
                <a:gd name="T29" fmla="*/ 3 h 47"/>
                <a:gd name="T30" fmla="*/ 21 w 95"/>
                <a:gd name="T31"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47">
                  <a:moveTo>
                    <a:pt x="21" y="14"/>
                  </a:moveTo>
                  <a:cubicBezTo>
                    <a:pt x="15" y="8"/>
                    <a:pt x="10" y="3"/>
                    <a:pt x="6" y="4"/>
                  </a:cubicBezTo>
                  <a:cubicBezTo>
                    <a:pt x="3" y="4"/>
                    <a:pt x="9" y="12"/>
                    <a:pt x="7" y="16"/>
                  </a:cubicBezTo>
                  <a:cubicBezTo>
                    <a:pt x="6" y="19"/>
                    <a:pt x="10" y="26"/>
                    <a:pt x="5" y="27"/>
                  </a:cubicBezTo>
                  <a:cubicBezTo>
                    <a:pt x="0" y="29"/>
                    <a:pt x="5" y="27"/>
                    <a:pt x="12" y="34"/>
                  </a:cubicBezTo>
                  <a:cubicBezTo>
                    <a:pt x="18" y="41"/>
                    <a:pt x="5" y="47"/>
                    <a:pt x="19" y="44"/>
                  </a:cubicBezTo>
                  <a:cubicBezTo>
                    <a:pt x="32" y="41"/>
                    <a:pt x="46" y="43"/>
                    <a:pt x="59" y="42"/>
                  </a:cubicBezTo>
                  <a:cubicBezTo>
                    <a:pt x="71" y="41"/>
                    <a:pt x="82" y="40"/>
                    <a:pt x="82" y="40"/>
                  </a:cubicBezTo>
                  <a:cubicBezTo>
                    <a:pt x="95" y="35"/>
                    <a:pt x="95" y="35"/>
                    <a:pt x="95" y="35"/>
                  </a:cubicBezTo>
                  <a:cubicBezTo>
                    <a:pt x="95" y="35"/>
                    <a:pt x="89" y="20"/>
                    <a:pt x="86" y="18"/>
                  </a:cubicBezTo>
                  <a:cubicBezTo>
                    <a:pt x="83" y="16"/>
                    <a:pt x="75" y="23"/>
                    <a:pt x="75" y="23"/>
                  </a:cubicBezTo>
                  <a:cubicBezTo>
                    <a:pt x="75" y="23"/>
                    <a:pt x="64" y="14"/>
                    <a:pt x="64" y="12"/>
                  </a:cubicBezTo>
                  <a:cubicBezTo>
                    <a:pt x="64" y="9"/>
                    <a:pt x="65" y="4"/>
                    <a:pt x="61" y="2"/>
                  </a:cubicBezTo>
                  <a:cubicBezTo>
                    <a:pt x="57" y="1"/>
                    <a:pt x="47" y="2"/>
                    <a:pt x="40" y="2"/>
                  </a:cubicBezTo>
                  <a:cubicBezTo>
                    <a:pt x="34" y="2"/>
                    <a:pt x="26" y="0"/>
                    <a:pt x="26" y="3"/>
                  </a:cubicBezTo>
                  <a:cubicBezTo>
                    <a:pt x="26" y="6"/>
                    <a:pt x="21" y="14"/>
                    <a:pt x="21" y="14"/>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8" name="Freeform 124"/>
            <p:cNvSpPr/>
            <p:nvPr/>
          </p:nvSpPr>
          <p:spPr bwMode="auto">
            <a:xfrm>
              <a:off x="2038350" y="1298576"/>
              <a:ext cx="660400" cy="614363"/>
            </a:xfrm>
            <a:custGeom>
              <a:avLst/>
              <a:gdLst>
                <a:gd name="T0" fmla="*/ 57 w 247"/>
                <a:gd name="T1" fmla="*/ 3 h 230"/>
                <a:gd name="T2" fmla="*/ 35 w 247"/>
                <a:gd name="T3" fmla="*/ 6 h 230"/>
                <a:gd name="T4" fmla="*/ 14 w 247"/>
                <a:gd name="T5" fmla="*/ 26 h 230"/>
                <a:gd name="T6" fmla="*/ 20 w 247"/>
                <a:gd name="T7" fmla="*/ 56 h 230"/>
                <a:gd name="T8" fmla="*/ 22 w 247"/>
                <a:gd name="T9" fmla="*/ 76 h 230"/>
                <a:gd name="T10" fmla="*/ 73 w 247"/>
                <a:gd name="T11" fmla="*/ 71 h 230"/>
                <a:gd name="T12" fmla="*/ 113 w 247"/>
                <a:gd name="T13" fmla="*/ 69 h 230"/>
                <a:gd name="T14" fmla="*/ 121 w 247"/>
                <a:gd name="T15" fmla="*/ 94 h 230"/>
                <a:gd name="T16" fmla="*/ 121 w 247"/>
                <a:gd name="T17" fmla="*/ 107 h 230"/>
                <a:gd name="T18" fmla="*/ 149 w 247"/>
                <a:gd name="T19" fmla="*/ 107 h 230"/>
                <a:gd name="T20" fmla="*/ 143 w 247"/>
                <a:gd name="T21" fmla="*/ 121 h 230"/>
                <a:gd name="T22" fmla="*/ 130 w 247"/>
                <a:gd name="T23" fmla="*/ 147 h 230"/>
                <a:gd name="T24" fmla="*/ 120 w 247"/>
                <a:gd name="T25" fmla="*/ 156 h 230"/>
                <a:gd name="T26" fmla="*/ 94 w 247"/>
                <a:gd name="T27" fmla="*/ 150 h 230"/>
                <a:gd name="T28" fmla="*/ 84 w 247"/>
                <a:gd name="T29" fmla="*/ 176 h 230"/>
                <a:gd name="T30" fmla="*/ 88 w 247"/>
                <a:gd name="T31" fmla="*/ 187 h 230"/>
                <a:gd name="T32" fmla="*/ 121 w 247"/>
                <a:gd name="T33" fmla="*/ 173 h 230"/>
                <a:gd name="T34" fmla="*/ 128 w 247"/>
                <a:gd name="T35" fmla="*/ 188 h 230"/>
                <a:gd name="T36" fmla="*/ 142 w 247"/>
                <a:gd name="T37" fmla="*/ 201 h 230"/>
                <a:gd name="T38" fmla="*/ 159 w 247"/>
                <a:gd name="T39" fmla="*/ 226 h 230"/>
                <a:gd name="T40" fmla="*/ 165 w 247"/>
                <a:gd name="T41" fmla="*/ 227 h 230"/>
                <a:gd name="T42" fmla="*/ 182 w 247"/>
                <a:gd name="T43" fmla="*/ 227 h 230"/>
                <a:gd name="T44" fmla="*/ 192 w 247"/>
                <a:gd name="T45" fmla="*/ 227 h 230"/>
                <a:gd name="T46" fmla="*/ 184 w 247"/>
                <a:gd name="T47" fmla="*/ 212 h 230"/>
                <a:gd name="T48" fmla="*/ 172 w 247"/>
                <a:gd name="T49" fmla="*/ 187 h 230"/>
                <a:gd name="T50" fmla="*/ 191 w 247"/>
                <a:gd name="T51" fmla="*/ 207 h 230"/>
                <a:gd name="T52" fmla="*/ 194 w 247"/>
                <a:gd name="T53" fmla="*/ 209 h 230"/>
                <a:gd name="T54" fmla="*/ 210 w 247"/>
                <a:gd name="T55" fmla="*/ 194 h 230"/>
                <a:gd name="T56" fmla="*/ 206 w 247"/>
                <a:gd name="T57" fmla="*/ 181 h 230"/>
                <a:gd name="T58" fmla="*/ 189 w 247"/>
                <a:gd name="T59" fmla="*/ 151 h 230"/>
                <a:gd name="T60" fmla="*/ 194 w 247"/>
                <a:gd name="T61" fmla="*/ 132 h 230"/>
                <a:gd name="T62" fmla="*/ 212 w 247"/>
                <a:gd name="T63" fmla="*/ 137 h 230"/>
                <a:gd name="T64" fmla="*/ 213 w 247"/>
                <a:gd name="T65" fmla="*/ 154 h 230"/>
                <a:gd name="T66" fmla="*/ 225 w 247"/>
                <a:gd name="T67" fmla="*/ 158 h 230"/>
                <a:gd name="T68" fmla="*/ 237 w 247"/>
                <a:gd name="T69" fmla="*/ 148 h 230"/>
                <a:gd name="T70" fmla="*/ 244 w 247"/>
                <a:gd name="T71" fmla="*/ 136 h 230"/>
                <a:gd name="T72" fmla="*/ 247 w 247"/>
                <a:gd name="T73" fmla="*/ 125 h 230"/>
                <a:gd name="T74" fmla="*/ 218 w 247"/>
                <a:gd name="T75" fmla="*/ 117 h 230"/>
                <a:gd name="T76" fmla="*/ 194 w 247"/>
                <a:gd name="T77" fmla="*/ 111 h 230"/>
                <a:gd name="T78" fmla="*/ 190 w 247"/>
                <a:gd name="T79" fmla="*/ 98 h 230"/>
                <a:gd name="T80" fmla="*/ 195 w 247"/>
                <a:gd name="T81" fmla="*/ 88 h 230"/>
                <a:gd name="T82" fmla="*/ 204 w 247"/>
                <a:gd name="T83" fmla="*/ 82 h 230"/>
                <a:gd name="T84" fmla="*/ 183 w 247"/>
                <a:gd name="T85" fmla="*/ 59 h 230"/>
                <a:gd name="T86" fmla="*/ 174 w 247"/>
                <a:gd name="T87" fmla="*/ 60 h 230"/>
                <a:gd name="T88" fmla="*/ 171 w 247"/>
                <a:gd name="T89" fmla="*/ 45 h 230"/>
                <a:gd name="T90" fmla="*/ 153 w 247"/>
                <a:gd name="T91" fmla="*/ 49 h 230"/>
                <a:gd name="T92" fmla="*/ 145 w 247"/>
                <a:gd name="T93" fmla="*/ 36 h 230"/>
                <a:gd name="T94" fmla="*/ 138 w 247"/>
                <a:gd name="T95" fmla="*/ 28 h 230"/>
                <a:gd name="T96" fmla="*/ 140 w 247"/>
                <a:gd name="T97" fmla="*/ 17 h 230"/>
                <a:gd name="T98" fmla="*/ 123 w 247"/>
                <a:gd name="T99" fmla="*/ 9 h 230"/>
                <a:gd name="T100" fmla="*/ 110 w 247"/>
                <a:gd name="T101" fmla="*/ 3 h 230"/>
                <a:gd name="T102" fmla="*/ 97 w 247"/>
                <a:gd name="T103" fmla="*/ 4 h 230"/>
                <a:gd name="T104" fmla="*/ 88 w 247"/>
                <a:gd name="T105" fmla="*/ 14 h 230"/>
                <a:gd name="T106" fmla="*/ 87 w 247"/>
                <a:gd name="T107" fmla="*/ 35 h 230"/>
                <a:gd name="T108" fmla="*/ 73 w 247"/>
                <a:gd name="T109" fmla="*/ 24 h 230"/>
                <a:gd name="T110" fmla="*/ 68 w 247"/>
                <a:gd name="T111" fmla="*/ 8 h 230"/>
                <a:gd name="T112" fmla="*/ 64 w 247"/>
                <a:gd name="T113" fmla="*/ 7 h 230"/>
                <a:gd name="T114" fmla="*/ 57 w 247"/>
                <a:gd name="T115"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7" h="230">
                  <a:moveTo>
                    <a:pt x="57" y="3"/>
                  </a:moveTo>
                  <a:cubicBezTo>
                    <a:pt x="49" y="3"/>
                    <a:pt x="44" y="0"/>
                    <a:pt x="35" y="6"/>
                  </a:cubicBezTo>
                  <a:cubicBezTo>
                    <a:pt x="26" y="12"/>
                    <a:pt x="17" y="19"/>
                    <a:pt x="14" y="26"/>
                  </a:cubicBezTo>
                  <a:cubicBezTo>
                    <a:pt x="11" y="32"/>
                    <a:pt x="20" y="54"/>
                    <a:pt x="20" y="56"/>
                  </a:cubicBezTo>
                  <a:cubicBezTo>
                    <a:pt x="20" y="58"/>
                    <a:pt x="0" y="76"/>
                    <a:pt x="22" y="76"/>
                  </a:cubicBezTo>
                  <a:cubicBezTo>
                    <a:pt x="44" y="76"/>
                    <a:pt x="65" y="71"/>
                    <a:pt x="73" y="71"/>
                  </a:cubicBezTo>
                  <a:cubicBezTo>
                    <a:pt x="81" y="72"/>
                    <a:pt x="105" y="48"/>
                    <a:pt x="113" y="69"/>
                  </a:cubicBezTo>
                  <a:cubicBezTo>
                    <a:pt x="122" y="90"/>
                    <a:pt x="126" y="93"/>
                    <a:pt x="121" y="94"/>
                  </a:cubicBezTo>
                  <a:cubicBezTo>
                    <a:pt x="117" y="96"/>
                    <a:pt x="117" y="104"/>
                    <a:pt x="121" y="107"/>
                  </a:cubicBezTo>
                  <a:cubicBezTo>
                    <a:pt x="125" y="110"/>
                    <a:pt x="144" y="107"/>
                    <a:pt x="149" y="107"/>
                  </a:cubicBezTo>
                  <a:cubicBezTo>
                    <a:pt x="153" y="107"/>
                    <a:pt x="155" y="111"/>
                    <a:pt x="143" y="121"/>
                  </a:cubicBezTo>
                  <a:cubicBezTo>
                    <a:pt x="131" y="131"/>
                    <a:pt x="134" y="142"/>
                    <a:pt x="130" y="147"/>
                  </a:cubicBezTo>
                  <a:cubicBezTo>
                    <a:pt x="125" y="152"/>
                    <a:pt x="123" y="156"/>
                    <a:pt x="120" y="156"/>
                  </a:cubicBezTo>
                  <a:cubicBezTo>
                    <a:pt x="117" y="157"/>
                    <a:pt x="102" y="145"/>
                    <a:pt x="94" y="150"/>
                  </a:cubicBezTo>
                  <a:cubicBezTo>
                    <a:pt x="87" y="154"/>
                    <a:pt x="84" y="173"/>
                    <a:pt x="84" y="176"/>
                  </a:cubicBezTo>
                  <a:cubicBezTo>
                    <a:pt x="84" y="179"/>
                    <a:pt x="81" y="192"/>
                    <a:pt x="88" y="187"/>
                  </a:cubicBezTo>
                  <a:cubicBezTo>
                    <a:pt x="96" y="183"/>
                    <a:pt x="121" y="173"/>
                    <a:pt x="121" y="173"/>
                  </a:cubicBezTo>
                  <a:cubicBezTo>
                    <a:pt x="121" y="173"/>
                    <a:pt x="121" y="186"/>
                    <a:pt x="128" y="188"/>
                  </a:cubicBezTo>
                  <a:cubicBezTo>
                    <a:pt x="134" y="190"/>
                    <a:pt x="133" y="196"/>
                    <a:pt x="142" y="201"/>
                  </a:cubicBezTo>
                  <a:cubicBezTo>
                    <a:pt x="152" y="206"/>
                    <a:pt x="159" y="226"/>
                    <a:pt x="159" y="226"/>
                  </a:cubicBezTo>
                  <a:cubicBezTo>
                    <a:pt x="159" y="226"/>
                    <a:pt x="160" y="227"/>
                    <a:pt x="165" y="227"/>
                  </a:cubicBezTo>
                  <a:cubicBezTo>
                    <a:pt x="171" y="227"/>
                    <a:pt x="182" y="227"/>
                    <a:pt x="182" y="227"/>
                  </a:cubicBezTo>
                  <a:cubicBezTo>
                    <a:pt x="182" y="227"/>
                    <a:pt x="194" y="230"/>
                    <a:pt x="192" y="227"/>
                  </a:cubicBezTo>
                  <a:cubicBezTo>
                    <a:pt x="189" y="223"/>
                    <a:pt x="189" y="221"/>
                    <a:pt x="184" y="212"/>
                  </a:cubicBezTo>
                  <a:cubicBezTo>
                    <a:pt x="178" y="204"/>
                    <a:pt x="161" y="180"/>
                    <a:pt x="172" y="187"/>
                  </a:cubicBezTo>
                  <a:cubicBezTo>
                    <a:pt x="183" y="193"/>
                    <a:pt x="192" y="204"/>
                    <a:pt x="191" y="207"/>
                  </a:cubicBezTo>
                  <a:cubicBezTo>
                    <a:pt x="191" y="210"/>
                    <a:pt x="183" y="212"/>
                    <a:pt x="194" y="209"/>
                  </a:cubicBezTo>
                  <a:cubicBezTo>
                    <a:pt x="205" y="206"/>
                    <a:pt x="213" y="198"/>
                    <a:pt x="210" y="194"/>
                  </a:cubicBezTo>
                  <a:cubicBezTo>
                    <a:pt x="208" y="191"/>
                    <a:pt x="212" y="189"/>
                    <a:pt x="206" y="181"/>
                  </a:cubicBezTo>
                  <a:cubicBezTo>
                    <a:pt x="201" y="173"/>
                    <a:pt x="185" y="162"/>
                    <a:pt x="189" y="151"/>
                  </a:cubicBezTo>
                  <a:cubicBezTo>
                    <a:pt x="192" y="140"/>
                    <a:pt x="194" y="132"/>
                    <a:pt x="194" y="132"/>
                  </a:cubicBezTo>
                  <a:cubicBezTo>
                    <a:pt x="194" y="132"/>
                    <a:pt x="214" y="133"/>
                    <a:pt x="212" y="137"/>
                  </a:cubicBezTo>
                  <a:cubicBezTo>
                    <a:pt x="211" y="141"/>
                    <a:pt x="213" y="154"/>
                    <a:pt x="213" y="154"/>
                  </a:cubicBezTo>
                  <a:cubicBezTo>
                    <a:pt x="213" y="154"/>
                    <a:pt x="217" y="160"/>
                    <a:pt x="225" y="158"/>
                  </a:cubicBezTo>
                  <a:cubicBezTo>
                    <a:pt x="234" y="156"/>
                    <a:pt x="237" y="148"/>
                    <a:pt x="237" y="148"/>
                  </a:cubicBezTo>
                  <a:cubicBezTo>
                    <a:pt x="237" y="148"/>
                    <a:pt x="246" y="141"/>
                    <a:pt x="244" y="136"/>
                  </a:cubicBezTo>
                  <a:cubicBezTo>
                    <a:pt x="243" y="131"/>
                    <a:pt x="247" y="125"/>
                    <a:pt x="247" y="125"/>
                  </a:cubicBezTo>
                  <a:cubicBezTo>
                    <a:pt x="247" y="125"/>
                    <a:pt x="228" y="119"/>
                    <a:pt x="218" y="117"/>
                  </a:cubicBezTo>
                  <a:cubicBezTo>
                    <a:pt x="207" y="115"/>
                    <a:pt x="199" y="119"/>
                    <a:pt x="194" y="111"/>
                  </a:cubicBezTo>
                  <a:cubicBezTo>
                    <a:pt x="189" y="104"/>
                    <a:pt x="189" y="105"/>
                    <a:pt x="190" y="98"/>
                  </a:cubicBezTo>
                  <a:cubicBezTo>
                    <a:pt x="191" y="90"/>
                    <a:pt x="189" y="89"/>
                    <a:pt x="195" y="88"/>
                  </a:cubicBezTo>
                  <a:cubicBezTo>
                    <a:pt x="202" y="86"/>
                    <a:pt x="207" y="90"/>
                    <a:pt x="204" y="82"/>
                  </a:cubicBezTo>
                  <a:cubicBezTo>
                    <a:pt x="201" y="73"/>
                    <a:pt x="186" y="61"/>
                    <a:pt x="183" y="59"/>
                  </a:cubicBezTo>
                  <a:cubicBezTo>
                    <a:pt x="180" y="57"/>
                    <a:pt x="179" y="60"/>
                    <a:pt x="174" y="60"/>
                  </a:cubicBezTo>
                  <a:cubicBezTo>
                    <a:pt x="170" y="60"/>
                    <a:pt x="181" y="45"/>
                    <a:pt x="171" y="45"/>
                  </a:cubicBezTo>
                  <a:cubicBezTo>
                    <a:pt x="161" y="45"/>
                    <a:pt x="156" y="48"/>
                    <a:pt x="153" y="49"/>
                  </a:cubicBezTo>
                  <a:cubicBezTo>
                    <a:pt x="150" y="49"/>
                    <a:pt x="151" y="43"/>
                    <a:pt x="145" y="36"/>
                  </a:cubicBezTo>
                  <a:cubicBezTo>
                    <a:pt x="138" y="28"/>
                    <a:pt x="138" y="34"/>
                    <a:pt x="138" y="28"/>
                  </a:cubicBezTo>
                  <a:cubicBezTo>
                    <a:pt x="137" y="23"/>
                    <a:pt x="153" y="22"/>
                    <a:pt x="140" y="17"/>
                  </a:cubicBezTo>
                  <a:cubicBezTo>
                    <a:pt x="127" y="13"/>
                    <a:pt x="137" y="15"/>
                    <a:pt x="123" y="9"/>
                  </a:cubicBezTo>
                  <a:cubicBezTo>
                    <a:pt x="110" y="3"/>
                    <a:pt x="113" y="3"/>
                    <a:pt x="110" y="3"/>
                  </a:cubicBezTo>
                  <a:cubicBezTo>
                    <a:pt x="106" y="2"/>
                    <a:pt x="103" y="0"/>
                    <a:pt x="97" y="4"/>
                  </a:cubicBezTo>
                  <a:cubicBezTo>
                    <a:pt x="90" y="8"/>
                    <a:pt x="88" y="1"/>
                    <a:pt x="88" y="14"/>
                  </a:cubicBezTo>
                  <a:cubicBezTo>
                    <a:pt x="87" y="27"/>
                    <a:pt x="94" y="36"/>
                    <a:pt x="87" y="35"/>
                  </a:cubicBezTo>
                  <a:cubicBezTo>
                    <a:pt x="81" y="34"/>
                    <a:pt x="73" y="24"/>
                    <a:pt x="73" y="24"/>
                  </a:cubicBezTo>
                  <a:cubicBezTo>
                    <a:pt x="68" y="8"/>
                    <a:pt x="68" y="8"/>
                    <a:pt x="68" y="8"/>
                  </a:cubicBezTo>
                  <a:cubicBezTo>
                    <a:pt x="64" y="7"/>
                    <a:pt x="64" y="7"/>
                    <a:pt x="64" y="7"/>
                  </a:cubicBezTo>
                  <a:lnTo>
                    <a:pt x="57" y="3"/>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19" name="Freeform 125"/>
            <p:cNvSpPr/>
            <p:nvPr/>
          </p:nvSpPr>
          <p:spPr bwMode="auto">
            <a:xfrm>
              <a:off x="2046287" y="1689101"/>
              <a:ext cx="176213" cy="141288"/>
            </a:xfrm>
            <a:custGeom>
              <a:avLst/>
              <a:gdLst>
                <a:gd name="T0" fmla="*/ 17 w 66"/>
                <a:gd name="T1" fmla="*/ 53 h 53"/>
                <a:gd name="T2" fmla="*/ 39 w 66"/>
                <a:gd name="T3" fmla="*/ 37 h 53"/>
                <a:gd name="T4" fmla="*/ 50 w 66"/>
                <a:gd name="T5" fmla="*/ 45 h 53"/>
                <a:gd name="T6" fmla="*/ 62 w 66"/>
                <a:gd name="T7" fmla="*/ 37 h 53"/>
                <a:gd name="T8" fmla="*/ 54 w 66"/>
                <a:gd name="T9" fmla="*/ 25 h 53"/>
                <a:gd name="T10" fmla="*/ 42 w 66"/>
                <a:gd name="T11" fmla="*/ 10 h 53"/>
                <a:gd name="T12" fmla="*/ 28 w 66"/>
                <a:gd name="T13" fmla="*/ 2 h 53"/>
                <a:gd name="T14" fmla="*/ 18 w 66"/>
                <a:gd name="T15" fmla="*/ 12 h 53"/>
                <a:gd name="T16" fmla="*/ 12 w 66"/>
                <a:gd name="T17" fmla="*/ 29 h 53"/>
                <a:gd name="T18" fmla="*/ 0 w 66"/>
                <a:gd name="T19" fmla="*/ 41 h 53"/>
                <a:gd name="T20" fmla="*/ 17 w 66"/>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3">
                  <a:moveTo>
                    <a:pt x="17" y="53"/>
                  </a:moveTo>
                  <a:cubicBezTo>
                    <a:pt x="24" y="45"/>
                    <a:pt x="34" y="40"/>
                    <a:pt x="39" y="37"/>
                  </a:cubicBezTo>
                  <a:cubicBezTo>
                    <a:pt x="44" y="35"/>
                    <a:pt x="37" y="48"/>
                    <a:pt x="50" y="45"/>
                  </a:cubicBezTo>
                  <a:cubicBezTo>
                    <a:pt x="63" y="42"/>
                    <a:pt x="66" y="41"/>
                    <a:pt x="62" y="37"/>
                  </a:cubicBezTo>
                  <a:cubicBezTo>
                    <a:pt x="58" y="33"/>
                    <a:pt x="61" y="38"/>
                    <a:pt x="54" y="25"/>
                  </a:cubicBezTo>
                  <a:cubicBezTo>
                    <a:pt x="46" y="13"/>
                    <a:pt x="52" y="14"/>
                    <a:pt x="42" y="10"/>
                  </a:cubicBezTo>
                  <a:cubicBezTo>
                    <a:pt x="32" y="6"/>
                    <a:pt x="31" y="4"/>
                    <a:pt x="28" y="2"/>
                  </a:cubicBezTo>
                  <a:cubicBezTo>
                    <a:pt x="25" y="0"/>
                    <a:pt x="18" y="10"/>
                    <a:pt x="18" y="12"/>
                  </a:cubicBezTo>
                  <a:cubicBezTo>
                    <a:pt x="18" y="14"/>
                    <a:pt x="21" y="27"/>
                    <a:pt x="12" y="29"/>
                  </a:cubicBezTo>
                  <a:cubicBezTo>
                    <a:pt x="2" y="32"/>
                    <a:pt x="0" y="41"/>
                    <a:pt x="0" y="41"/>
                  </a:cubicBezTo>
                  <a:lnTo>
                    <a:pt x="17" y="53"/>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0" name="Freeform 126"/>
            <p:cNvSpPr/>
            <p:nvPr/>
          </p:nvSpPr>
          <p:spPr bwMode="auto">
            <a:xfrm>
              <a:off x="2092325" y="1841501"/>
              <a:ext cx="76200" cy="39688"/>
            </a:xfrm>
            <a:custGeom>
              <a:avLst/>
              <a:gdLst>
                <a:gd name="T0" fmla="*/ 25 w 29"/>
                <a:gd name="T1" fmla="*/ 0 h 15"/>
                <a:gd name="T2" fmla="*/ 8 w 29"/>
                <a:gd name="T3" fmla="*/ 14 h 15"/>
                <a:gd name="T4" fmla="*/ 23 w 29"/>
                <a:gd name="T5" fmla="*/ 12 h 15"/>
                <a:gd name="T6" fmla="*/ 29 w 29"/>
                <a:gd name="T7" fmla="*/ 2 h 15"/>
                <a:gd name="T8" fmla="*/ 25 w 29"/>
                <a:gd name="T9" fmla="*/ 0 h 15"/>
              </a:gdLst>
              <a:ahLst/>
              <a:cxnLst>
                <a:cxn ang="0">
                  <a:pos x="T0" y="T1"/>
                </a:cxn>
                <a:cxn ang="0">
                  <a:pos x="T2" y="T3"/>
                </a:cxn>
                <a:cxn ang="0">
                  <a:pos x="T4" y="T5"/>
                </a:cxn>
                <a:cxn ang="0">
                  <a:pos x="T6" y="T7"/>
                </a:cxn>
                <a:cxn ang="0">
                  <a:pos x="T8" y="T9"/>
                </a:cxn>
              </a:cxnLst>
              <a:rect l="0" t="0" r="r" b="b"/>
              <a:pathLst>
                <a:path w="29" h="15">
                  <a:moveTo>
                    <a:pt x="25" y="0"/>
                  </a:moveTo>
                  <a:cubicBezTo>
                    <a:pt x="18" y="7"/>
                    <a:pt x="0" y="14"/>
                    <a:pt x="8" y="14"/>
                  </a:cubicBezTo>
                  <a:cubicBezTo>
                    <a:pt x="15" y="15"/>
                    <a:pt x="23" y="12"/>
                    <a:pt x="23" y="12"/>
                  </a:cubicBezTo>
                  <a:cubicBezTo>
                    <a:pt x="29" y="2"/>
                    <a:pt x="29" y="2"/>
                    <a:pt x="29" y="2"/>
                  </a:cubicBezTo>
                  <a:lnTo>
                    <a:pt x="25"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1" name="Freeform 127"/>
            <p:cNvSpPr/>
            <p:nvPr/>
          </p:nvSpPr>
          <p:spPr bwMode="auto">
            <a:xfrm>
              <a:off x="2171700" y="1884363"/>
              <a:ext cx="61913" cy="52388"/>
            </a:xfrm>
            <a:custGeom>
              <a:avLst/>
              <a:gdLst>
                <a:gd name="T0" fmla="*/ 13 w 23"/>
                <a:gd name="T1" fmla="*/ 0 h 20"/>
                <a:gd name="T2" fmla="*/ 9 w 23"/>
                <a:gd name="T3" fmla="*/ 14 h 20"/>
                <a:gd name="T4" fmla="*/ 21 w 23"/>
                <a:gd name="T5" fmla="*/ 15 h 20"/>
                <a:gd name="T6" fmla="*/ 20 w 23"/>
                <a:gd name="T7" fmla="*/ 6 h 20"/>
                <a:gd name="T8" fmla="*/ 13 w 23"/>
                <a:gd name="T9" fmla="*/ 0 h 20"/>
              </a:gdLst>
              <a:ahLst/>
              <a:cxnLst>
                <a:cxn ang="0">
                  <a:pos x="T0" y="T1"/>
                </a:cxn>
                <a:cxn ang="0">
                  <a:pos x="T2" y="T3"/>
                </a:cxn>
                <a:cxn ang="0">
                  <a:pos x="T4" y="T5"/>
                </a:cxn>
                <a:cxn ang="0">
                  <a:pos x="T6" y="T7"/>
                </a:cxn>
                <a:cxn ang="0">
                  <a:pos x="T8" y="T9"/>
                </a:cxn>
              </a:cxnLst>
              <a:rect l="0" t="0" r="r" b="b"/>
              <a:pathLst>
                <a:path w="23" h="20">
                  <a:moveTo>
                    <a:pt x="13" y="0"/>
                  </a:moveTo>
                  <a:cubicBezTo>
                    <a:pt x="12" y="7"/>
                    <a:pt x="0" y="13"/>
                    <a:pt x="9" y="14"/>
                  </a:cubicBezTo>
                  <a:cubicBezTo>
                    <a:pt x="18" y="16"/>
                    <a:pt x="19" y="20"/>
                    <a:pt x="21" y="15"/>
                  </a:cubicBezTo>
                  <a:cubicBezTo>
                    <a:pt x="23" y="10"/>
                    <a:pt x="19" y="8"/>
                    <a:pt x="20" y="6"/>
                  </a:cubicBezTo>
                  <a:cubicBezTo>
                    <a:pt x="20" y="3"/>
                    <a:pt x="13" y="0"/>
                    <a:pt x="13"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2" name="Freeform 128"/>
            <p:cNvSpPr/>
            <p:nvPr/>
          </p:nvSpPr>
          <p:spPr bwMode="auto">
            <a:xfrm>
              <a:off x="2468562" y="1974851"/>
              <a:ext cx="26988" cy="34925"/>
            </a:xfrm>
            <a:custGeom>
              <a:avLst/>
              <a:gdLst>
                <a:gd name="T0" fmla="*/ 3 w 10"/>
                <a:gd name="T1" fmla="*/ 0 h 13"/>
                <a:gd name="T2" fmla="*/ 9 w 10"/>
                <a:gd name="T3" fmla="*/ 7 h 13"/>
                <a:gd name="T4" fmla="*/ 3 w 10"/>
                <a:gd name="T5" fmla="*/ 0 h 13"/>
              </a:gdLst>
              <a:ahLst/>
              <a:cxnLst>
                <a:cxn ang="0">
                  <a:pos x="T0" y="T1"/>
                </a:cxn>
                <a:cxn ang="0">
                  <a:pos x="T2" y="T3"/>
                </a:cxn>
                <a:cxn ang="0">
                  <a:pos x="T4" y="T5"/>
                </a:cxn>
              </a:cxnLst>
              <a:rect l="0" t="0" r="r" b="b"/>
              <a:pathLst>
                <a:path w="10" h="13">
                  <a:moveTo>
                    <a:pt x="3" y="0"/>
                  </a:moveTo>
                  <a:cubicBezTo>
                    <a:pt x="0" y="9"/>
                    <a:pt x="10" y="13"/>
                    <a:pt x="9" y="7"/>
                  </a:cubicBezTo>
                  <a:cubicBezTo>
                    <a:pt x="8" y="0"/>
                    <a:pt x="3" y="0"/>
                    <a:pt x="3"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3" name="Freeform 129"/>
            <p:cNvSpPr/>
            <p:nvPr/>
          </p:nvSpPr>
          <p:spPr bwMode="auto">
            <a:xfrm>
              <a:off x="2547937" y="1916113"/>
              <a:ext cx="30163" cy="20638"/>
            </a:xfrm>
            <a:custGeom>
              <a:avLst/>
              <a:gdLst>
                <a:gd name="T0" fmla="*/ 0 w 11"/>
                <a:gd name="T1" fmla="*/ 0 h 8"/>
                <a:gd name="T2" fmla="*/ 10 w 11"/>
                <a:gd name="T3" fmla="*/ 1 h 8"/>
                <a:gd name="T4" fmla="*/ 8 w 11"/>
                <a:gd name="T5" fmla="*/ 8 h 8"/>
                <a:gd name="T6" fmla="*/ 0 w 11"/>
                <a:gd name="T7" fmla="*/ 6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cubicBezTo>
                    <a:pt x="10" y="1"/>
                    <a:pt x="10" y="1"/>
                    <a:pt x="10" y="1"/>
                  </a:cubicBezTo>
                  <a:cubicBezTo>
                    <a:pt x="10" y="1"/>
                    <a:pt x="11" y="8"/>
                    <a:pt x="8" y="8"/>
                  </a:cubicBezTo>
                  <a:cubicBezTo>
                    <a:pt x="5" y="7"/>
                    <a:pt x="0" y="6"/>
                    <a:pt x="0" y="6"/>
                  </a:cubicBezTo>
                  <a:lnTo>
                    <a:pt x="0"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4" name="Freeform 130"/>
            <p:cNvSpPr/>
            <p:nvPr/>
          </p:nvSpPr>
          <p:spPr bwMode="auto">
            <a:xfrm>
              <a:off x="2136775" y="2170113"/>
              <a:ext cx="42863" cy="39688"/>
            </a:xfrm>
            <a:custGeom>
              <a:avLst/>
              <a:gdLst>
                <a:gd name="T0" fmla="*/ 14 w 16"/>
                <a:gd name="T1" fmla="*/ 0 h 15"/>
                <a:gd name="T2" fmla="*/ 0 w 16"/>
                <a:gd name="T3" fmla="*/ 11 h 15"/>
                <a:gd name="T4" fmla="*/ 11 w 16"/>
                <a:gd name="T5" fmla="*/ 11 h 15"/>
                <a:gd name="T6" fmla="*/ 14 w 16"/>
                <a:gd name="T7" fmla="*/ 0 h 15"/>
              </a:gdLst>
              <a:ahLst/>
              <a:cxnLst>
                <a:cxn ang="0">
                  <a:pos x="T0" y="T1"/>
                </a:cxn>
                <a:cxn ang="0">
                  <a:pos x="T2" y="T3"/>
                </a:cxn>
                <a:cxn ang="0">
                  <a:pos x="T4" y="T5"/>
                </a:cxn>
                <a:cxn ang="0">
                  <a:pos x="T6" y="T7"/>
                </a:cxn>
              </a:cxnLst>
              <a:rect l="0" t="0" r="r" b="b"/>
              <a:pathLst>
                <a:path w="16" h="15">
                  <a:moveTo>
                    <a:pt x="14" y="0"/>
                  </a:moveTo>
                  <a:cubicBezTo>
                    <a:pt x="0" y="11"/>
                    <a:pt x="0" y="11"/>
                    <a:pt x="0" y="11"/>
                  </a:cubicBezTo>
                  <a:cubicBezTo>
                    <a:pt x="0" y="11"/>
                    <a:pt x="8" y="15"/>
                    <a:pt x="11" y="11"/>
                  </a:cubicBezTo>
                  <a:cubicBezTo>
                    <a:pt x="14" y="6"/>
                    <a:pt x="16" y="1"/>
                    <a:pt x="14"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5" name="Freeform 131"/>
            <p:cNvSpPr/>
            <p:nvPr/>
          </p:nvSpPr>
          <p:spPr bwMode="auto">
            <a:xfrm>
              <a:off x="765175" y="2152651"/>
              <a:ext cx="58738" cy="104775"/>
            </a:xfrm>
            <a:custGeom>
              <a:avLst/>
              <a:gdLst>
                <a:gd name="T0" fmla="*/ 6 w 22"/>
                <a:gd name="T1" fmla="*/ 0 h 39"/>
                <a:gd name="T2" fmla="*/ 5 w 22"/>
                <a:gd name="T3" fmla="*/ 10 h 39"/>
                <a:gd name="T4" fmla="*/ 7 w 22"/>
                <a:gd name="T5" fmla="*/ 27 h 39"/>
                <a:gd name="T6" fmla="*/ 19 w 22"/>
                <a:gd name="T7" fmla="*/ 37 h 39"/>
                <a:gd name="T8" fmla="*/ 18 w 22"/>
                <a:gd name="T9" fmla="*/ 27 h 39"/>
                <a:gd name="T10" fmla="*/ 12 w 22"/>
                <a:gd name="T11" fmla="*/ 15 h 39"/>
                <a:gd name="T12" fmla="*/ 10 w 22"/>
                <a:gd name="T13" fmla="*/ 5 h 39"/>
                <a:gd name="T14" fmla="*/ 6 w 22"/>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6" y="0"/>
                  </a:moveTo>
                  <a:cubicBezTo>
                    <a:pt x="0" y="4"/>
                    <a:pt x="5" y="10"/>
                    <a:pt x="5" y="10"/>
                  </a:cubicBezTo>
                  <a:cubicBezTo>
                    <a:pt x="5" y="10"/>
                    <a:pt x="9" y="21"/>
                    <a:pt x="7" y="27"/>
                  </a:cubicBezTo>
                  <a:cubicBezTo>
                    <a:pt x="6" y="34"/>
                    <a:pt x="15" y="39"/>
                    <a:pt x="19" y="37"/>
                  </a:cubicBezTo>
                  <a:cubicBezTo>
                    <a:pt x="22" y="35"/>
                    <a:pt x="20" y="29"/>
                    <a:pt x="18" y="27"/>
                  </a:cubicBezTo>
                  <a:cubicBezTo>
                    <a:pt x="15" y="25"/>
                    <a:pt x="14" y="21"/>
                    <a:pt x="12" y="15"/>
                  </a:cubicBezTo>
                  <a:cubicBezTo>
                    <a:pt x="10" y="8"/>
                    <a:pt x="11" y="8"/>
                    <a:pt x="10" y="5"/>
                  </a:cubicBezTo>
                  <a:cubicBezTo>
                    <a:pt x="9" y="2"/>
                    <a:pt x="6" y="0"/>
                    <a:pt x="6"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6" name="Freeform 132"/>
            <p:cNvSpPr/>
            <p:nvPr/>
          </p:nvSpPr>
          <p:spPr bwMode="auto">
            <a:xfrm>
              <a:off x="769937" y="2281238"/>
              <a:ext cx="47625" cy="46038"/>
            </a:xfrm>
            <a:custGeom>
              <a:avLst/>
              <a:gdLst>
                <a:gd name="T0" fmla="*/ 11 w 18"/>
                <a:gd name="T1" fmla="*/ 0 h 17"/>
                <a:gd name="T2" fmla="*/ 3 w 18"/>
                <a:gd name="T3" fmla="*/ 6 h 17"/>
                <a:gd name="T4" fmla="*/ 11 w 18"/>
                <a:gd name="T5" fmla="*/ 14 h 17"/>
                <a:gd name="T6" fmla="*/ 8 w 18"/>
                <a:gd name="T7" fmla="*/ 15 h 17"/>
                <a:gd name="T8" fmla="*/ 18 w 18"/>
                <a:gd name="T9" fmla="*/ 7 h 17"/>
                <a:gd name="T10" fmla="*/ 11 w 18"/>
                <a:gd name="T11" fmla="*/ 0 h 17"/>
              </a:gdLst>
              <a:ahLst/>
              <a:cxnLst>
                <a:cxn ang="0">
                  <a:pos x="T0" y="T1"/>
                </a:cxn>
                <a:cxn ang="0">
                  <a:pos x="T2" y="T3"/>
                </a:cxn>
                <a:cxn ang="0">
                  <a:pos x="T4" y="T5"/>
                </a:cxn>
                <a:cxn ang="0">
                  <a:pos x="T6" y="T7"/>
                </a:cxn>
                <a:cxn ang="0">
                  <a:pos x="T8" y="T9"/>
                </a:cxn>
                <a:cxn ang="0">
                  <a:pos x="T10" y="T11"/>
                </a:cxn>
              </a:cxnLst>
              <a:rect l="0" t="0" r="r" b="b"/>
              <a:pathLst>
                <a:path w="18" h="17">
                  <a:moveTo>
                    <a:pt x="11" y="0"/>
                  </a:moveTo>
                  <a:cubicBezTo>
                    <a:pt x="6" y="0"/>
                    <a:pt x="0" y="2"/>
                    <a:pt x="3" y="6"/>
                  </a:cubicBezTo>
                  <a:cubicBezTo>
                    <a:pt x="7" y="10"/>
                    <a:pt x="13" y="12"/>
                    <a:pt x="11" y="14"/>
                  </a:cubicBezTo>
                  <a:cubicBezTo>
                    <a:pt x="8" y="15"/>
                    <a:pt x="3" y="17"/>
                    <a:pt x="8" y="15"/>
                  </a:cubicBezTo>
                  <a:cubicBezTo>
                    <a:pt x="14" y="14"/>
                    <a:pt x="18" y="7"/>
                    <a:pt x="18" y="7"/>
                  </a:cubicBezTo>
                  <a:lnTo>
                    <a:pt x="11"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7" name="Freeform 133"/>
            <p:cNvSpPr/>
            <p:nvPr/>
          </p:nvSpPr>
          <p:spPr bwMode="auto">
            <a:xfrm>
              <a:off x="790575" y="2332038"/>
              <a:ext cx="23813" cy="15875"/>
            </a:xfrm>
            <a:custGeom>
              <a:avLst/>
              <a:gdLst>
                <a:gd name="T0" fmla="*/ 0 w 9"/>
                <a:gd name="T1" fmla="*/ 1 h 6"/>
                <a:gd name="T2" fmla="*/ 7 w 9"/>
                <a:gd name="T3" fmla="*/ 0 h 6"/>
                <a:gd name="T4" fmla="*/ 0 w 9"/>
                <a:gd name="T5" fmla="*/ 1 h 6"/>
              </a:gdLst>
              <a:ahLst/>
              <a:cxnLst>
                <a:cxn ang="0">
                  <a:pos x="T0" y="T1"/>
                </a:cxn>
                <a:cxn ang="0">
                  <a:pos x="T2" y="T3"/>
                </a:cxn>
                <a:cxn ang="0">
                  <a:pos x="T4" y="T5"/>
                </a:cxn>
              </a:cxnLst>
              <a:rect l="0" t="0" r="r" b="b"/>
              <a:pathLst>
                <a:path w="9" h="6">
                  <a:moveTo>
                    <a:pt x="0" y="1"/>
                  </a:moveTo>
                  <a:cubicBezTo>
                    <a:pt x="9" y="6"/>
                    <a:pt x="7" y="0"/>
                    <a:pt x="7" y="0"/>
                  </a:cubicBezTo>
                  <a:lnTo>
                    <a:pt x="0" y="1"/>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8" name="Freeform 134"/>
            <p:cNvSpPr/>
            <p:nvPr/>
          </p:nvSpPr>
          <p:spPr bwMode="auto">
            <a:xfrm>
              <a:off x="798512" y="2338388"/>
              <a:ext cx="25400" cy="20638"/>
            </a:xfrm>
            <a:custGeom>
              <a:avLst/>
              <a:gdLst>
                <a:gd name="T0" fmla="*/ 4 w 9"/>
                <a:gd name="T1" fmla="*/ 8 h 8"/>
                <a:gd name="T2" fmla="*/ 9 w 9"/>
                <a:gd name="T3" fmla="*/ 6 h 8"/>
                <a:gd name="T4" fmla="*/ 2 w 9"/>
                <a:gd name="T5" fmla="*/ 4 h 8"/>
                <a:gd name="T6" fmla="*/ 4 w 9"/>
                <a:gd name="T7" fmla="*/ 8 h 8"/>
              </a:gdLst>
              <a:ahLst/>
              <a:cxnLst>
                <a:cxn ang="0">
                  <a:pos x="T0" y="T1"/>
                </a:cxn>
                <a:cxn ang="0">
                  <a:pos x="T2" y="T3"/>
                </a:cxn>
                <a:cxn ang="0">
                  <a:pos x="T4" y="T5"/>
                </a:cxn>
                <a:cxn ang="0">
                  <a:pos x="T6" y="T7"/>
                </a:cxn>
              </a:cxnLst>
              <a:rect l="0" t="0" r="r" b="b"/>
              <a:pathLst>
                <a:path w="9" h="8">
                  <a:moveTo>
                    <a:pt x="4" y="8"/>
                  </a:moveTo>
                  <a:cubicBezTo>
                    <a:pt x="9" y="6"/>
                    <a:pt x="9" y="6"/>
                    <a:pt x="9" y="6"/>
                  </a:cubicBezTo>
                  <a:cubicBezTo>
                    <a:pt x="9" y="6"/>
                    <a:pt x="4" y="0"/>
                    <a:pt x="2" y="4"/>
                  </a:cubicBezTo>
                  <a:cubicBezTo>
                    <a:pt x="0" y="7"/>
                    <a:pt x="4" y="8"/>
                    <a:pt x="4" y="8"/>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29" name="Freeform 135"/>
            <p:cNvSpPr/>
            <p:nvPr/>
          </p:nvSpPr>
          <p:spPr bwMode="auto">
            <a:xfrm>
              <a:off x="-177801" y="2295526"/>
              <a:ext cx="103188" cy="39688"/>
            </a:xfrm>
            <a:custGeom>
              <a:avLst/>
              <a:gdLst>
                <a:gd name="T0" fmla="*/ 39 w 39"/>
                <a:gd name="T1" fmla="*/ 0 h 15"/>
                <a:gd name="T2" fmla="*/ 31 w 39"/>
                <a:gd name="T3" fmla="*/ 8 h 15"/>
                <a:gd name="T4" fmla="*/ 15 w 39"/>
                <a:gd name="T5" fmla="*/ 8 h 15"/>
                <a:gd name="T6" fmla="*/ 6 w 39"/>
                <a:gd name="T7" fmla="*/ 14 h 15"/>
                <a:gd name="T8" fmla="*/ 3 w 39"/>
                <a:gd name="T9" fmla="*/ 6 h 15"/>
                <a:gd name="T10" fmla="*/ 17 w 39"/>
                <a:gd name="T11" fmla="*/ 4 h 15"/>
                <a:gd name="T12" fmla="*/ 30 w 39"/>
                <a:gd name="T13" fmla="*/ 3 h 15"/>
                <a:gd name="T14" fmla="*/ 39 w 39"/>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5">
                  <a:moveTo>
                    <a:pt x="39" y="0"/>
                  </a:moveTo>
                  <a:cubicBezTo>
                    <a:pt x="39" y="0"/>
                    <a:pt x="35" y="9"/>
                    <a:pt x="31" y="8"/>
                  </a:cubicBezTo>
                  <a:cubicBezTo>
                    <a:pt x="27" y="7"/>
                    <a:pt x="21" y="5"/>
                    <a:pt x="15" y="8"/>
                  </a:cubicBezTo>
                  <a:cubicBezTo>
                    <a:pt x="8" y="11"/>
                    <a:pt x="9" y="12"/>
                    <a:pt x="6" y="14"/>
                  </a:cubicBezTo>
                  <a:cubicBezTo>
                    <a:pt x="2" y="15"/>
                    <a:pt x="0" y="7"/>
                    <a:pt x="3" y="6"/>
                  </a:cubicBezTo>
                  <a:cubicBezTo>
                    <a:pt x="6" y="5"/>
                    <a:pt x="8" y="7"/>
                    <a:pt x="17" y="4"/>
                  </a:cubicBezTo>
                  <a:cubicBezTo>
                    <a:pt x="26" y="1"/>
                    <a:pt x="30" y="3"/>
                    <a:pt x="30" y="3"/>
                  </a:cubicBezTo>
                  <a:lnTo>
                    <a:pt x="39"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0" name="Freeform 136"/>
            <p:cNvSpPr/>
            <p:nvPr/>
          </p:nvSpPr>
          <p:spPr bwMode="auto">
            <a:xfrm>
              <a:off x="-23813" y="1982788"/>
              <a:ext cx="85725" cy="44450"/>
            </a:xfrm>
            <a:custGeom>
              <a:avLst/>
              <a:gdLst>
                <a:gd name="T0" fmla="*/ 21 w 32"/>
                <a:gd name="T1" fmla="*/ 15 h 17"/>
                <a:gd name="T2" fmla="*/ 29 w 32"/>
                <a:gd name="T3" fmla="*/ 4 h 17"/>
                <a:gd name="T4" fmla="*/ 15 w 32"/>
                <a:gd name="T5" fmla="*/ 2 h 17"/>
                <a:gd name="T6" fmla="*/ 13 w 32"/>
                <a:gd name="T7" fmla="*/ 14 h 17"/>
                <a:gd name="T8" fmla="*/ 8 w 32"/>
                <a:gd name="T9" fmla="*/ 15 h 17"/>
                <a:gd name="T10" fmla="*/ 21 w 32"/>
                <a:gd name="T11" fmla="*/ 15 h 17"/>
              </a:gdLst>
              <a:ahLst/>
              <a:cxnLst>
                <a:cxn ang="0">
                  <a:pos x="T0" y="T1"/>
                </a:cxn>
                <a:cxn ang="0">
                  <a:pos x="T2" y="T3"/>
                </a:cxn>
                <a:cxn ang="0">
                  <a:pos x="T4" y="T5"/>
                </a:cxn>
                <a:cxn ang="0">
                  <a:pos x="T6" y="T7"/>
                </a:cxn>
                <a:cxn ang="0">
                  <a:pos x="T8" y="T9"/>
                </a:cxn>
                <a:cxn ang="0">
                  <a:pos x="T10" y="T11"/>
                </a:cxn>
              </a:cxnLst>
              <a:rect l="0" t="0" r="r" b="b"/>
              <a:pathLst>
                <a:path w="32" h="17">
                  <a:moveTo>
                    <a:pt x="21" y="15"/>
                  </a:moveTo>
                  <a:cubicBezTo>
                    <a:pt x="23" y="14"/>
                    <a:pt x="32" y="6"/>
                    <a:pt x="29" y="4"/>
                  </a:cubicBezTo>
                  <a:cubicBezTo>
                    <a:pt x="26" y="2"/>
                    <a:pt x="16" y="0"/>
                    <a:pt x="15" y="2"/>
                  </a:cubicBezTo>
                  <a:cubicBezTo>
                    <a:pt x="14" y="4"/>
                    <a:pt x="18" y="14"/>
                    <a:pt x="13" y="14"/>
                  </a:cubicBezTo>
                  <a:cubicBezTo>
                    <a:pt x="8" y="15"/>
                    <a:pt x="0" y="13"/>
                    <a:pt x="8" y="15"/>
                  </a:cubicBezTo>
                  <a:cubicBezTo>
                    <a:pt x="17" y="17"/>
                    <a:pt x="21" y="15"/>
                    <a:pt x="21" y="15"/>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1" name="Freeform 137"/>
            <p:cNvSpPr/>
            <p:nvPr/>
          </p:nvSpPr>
          <p:spPr bwMode="auto">
            <a:xfrm>
              <a:off x="-71438" y="1581151"/>
              <a:ext cx="160338" cy="182563"/>
            </a:xfrm>
            <a:custGeom>
              <a:avLst/>
              <a:gdLst>
                <a:gd name="T0" fmla="*/ 7 w 60"/>
                <a:gd name="T1" fmla="*/ 57 h 68"/>
                <a:gd name="T2" fmla="*/ 11 w 60"/>
                <a:gd name="T3" fmla="*/ 68 h 68"/>
                <a:gd name="T4" fmla="*/ 20 w 60"/>
                <a:gd name="T5" fmla="*/ 58 h 68"/>
                <a:gd name="T6" fmla="*/ 25 w 60"/>
                <a:gd name="T7" fmla="*/ 48 h 68"/>
                <a:gd name="T8" fmla="*/ 52 w 60"/>
                <a:gd name="T9" fmla="*/ 38 h 68"/>
                <a:gd name="T10" fmla="*/ 57 w 60"/>
                <a:gd name="T11" fmla="*/ 31 h 68"/>
                <a:gd name="T12" fmla="*/ 58 w 60"/>
                <a:gd name="T13" fmla="*/ 19 h 68"/>
                <a:gd name="T14" fmla="*/ 50 w 60"/>
                <a:gd name="T15" fmla="*/ 16 h 68"/>
                <a:gd name="T16" fmla="*/ 37 w 60"/>
                <a:gd name="T17" fmla="*/ 7 h 68"/>
                <a:gd name="T18" fmla="*/ 19 w 60"/>
                <a:gd name="T19" fmla="*/ 14 h 68"/>
                <a:gd name="T20" fmla="*/ 24 w 60"/>
                <a:gd name="T21" fmla="*/ 0 h 68"/>
                <a:gd name="T22" fmla="*/ 21 w 60"/>
                <a:gd name="T23" fmla="*/ 1 h 68"/>
                <a:gd name="T24" fmla="*/ 0 w 60"/>
                <a:gd name="T25" fmla="*/ 57 h 68"/>
                <a:gd name="T26" fmla="*/ 7 w 60"/>
                <a:gd name="T27"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8">
                  <a:moveTo>
                    <a:pt x="7" y="57"/>
                  </a:moveTo>
                  <a:cubicBezTo>
                    <a:pt x="7" y="57"/>
                    <a:pt x="8" y="68"/>
                    <a:pt x="11" y="68"/>
                  </a:cubicBezTo>
                  <a:cubicBezTo>
                    <a:pt x="14" y="68"/>
                    <a:pt x="20" y="58"/>
                    <a:pt x="20" y="58"/>
                  </a:cubicBezTo>
                  <a:cubicBezTo>
                    <a:pt x="20" y="58"/>
                    <a:pt x="17" y="54"/>
                    <a:pt x="25" y="48"/>
                  </a:cubicBezTo>
                  <a:cubicBezTo>
                    <a:pt x="33" y="43"/>
                    <a:pt x="52" y="38"/>
                    <a:pt x="52" y="38"/>
                  </a:cubicBezTo>
                  <a:cubicBezTo>
                    <a:pt x="52" y="38"/>
                    <a:pt x="55" y="35"/>
                    <a:pt x="57" y="31"/>
                  </a:cubicBezTo>
                  <a:cubicBezTo>
                    <a:pt x="58" y="27"/>
                    <a:pt x="60" y="20"/>
                    <a:pt x="58" y="19"/>
                  </a:cubicBezTo>
                  <a:cubicBezTo>
                    <a:pt x="56" y="19"/>
                    <a:pt x="50" y="16"/>
                    <a:pt x="50" y="16"/>
                  </a:cubicBezTo>
                  <a:cubicBezTo>
                    <a:pt x="50" y="16"/>
                    <a:pt x="48" y="6"/>
                    <a:pt x="37" y="7"/>
                  </a:cubicBezTo>
                  <a:cubicBezTo>
                    <a:pt x="25" y="9"/>
                    <a:pt x="19" y="14"/>
                    <a:pt x="19" y="14"/>
                  </a:cubicBezTo>
                  <a:cubicBezTo>
                    <a:pt x="24" y="0"/>
                    <a:pt x="24" y="0"/>
                    <a:pt x="24" y="0"/>
                  </a:cubicBezTo>
                  <a:cubicBezTo>
                    <a:pt x="21" y="1"/>
                    <a:pt x="21" y="1"/>
                    <a:pt x="21" y="1"/>
                  </a:cubicBezTo>
                  <a:cubicBezTo>
                    <a:pt x="0" y="57"/>
                    <a:pt x="0" y="57"/>
                    <a:pt x="0" y="57"/>
                  </a:cubicBezTo>
                  <a:lnTo>
                    <a:pt x="7" y="57"/>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2" name="Freeform 138"/>
            <p:cNvSpPr/>
            <p:nvPr/>
          </p:nvSpPr>
          <p:spPr bwMode="auto">
            <a:xfrm>
              <a:off x="3533775" y="1589088"/>
              <a:ext cx="390525" cy="276225"/>
            </a:xfrm>
            <a:custGeom>
              <a:avLst/>
              <a:gdLst>
                <a:gd name="T0" fmla="*/ 39 w 146"/>
                <a:gd name="T1" fmla="*/ 87 h 103"/>
                <a:gd name="T2" fmla="*/ 21 w 146"/>
                <a:gd name="T3" fmla="*/ 84 h 103"/>
                <a:gd name="T4" fmla="*/ 31 w 146"/>
                <a:gd name="T5" fmla="*/ 76 h 103"/>
                <a:gd name="T6" fmla="*/ 29 w 146"/>
                <a:gd name="T7" fmla="*/ 71 h 103"/>
                <a:gd name="T8" fmla="*/ 22 w 146"/>
                <a:gd name="T9" fmla="*/ 62 h 103"/>
                <a:gd name="T10" fmla="*/ 13 w 146"/>
                <a:gd name="T11" fmla="*/ 62 h 103"/>
                <a:gd name="T12" fmla="*/ 9 w 146"/>
                <a:gd name="T13" fmla="*/ 53 h 103"/>
                <a:gd name="T14" fmla="*/ 23 w 146"/>
                <a:gd name="T15" fmla="*/ 50 h 103"/>
                <a:gd name="T16" fmla="*/ 32 w 146"/>
                <a:gd name="T17" fmla="*/ 44 h 103"/>
                <a:gd name="T18" fmla="*/ 25 w 146"/>
                <a:gd name="T19" fmla="*/ 38 h 103"/>
                <a:gd name="T20" fmla="*/ 2 w 146"/>
                <a:gd name="T21" fmla="*/ 34 h 103"/>
                <a:gd name="T22" fmla="*/ 9 w 146"/>
                <a:gd name="T23" fmla="*/ 27 h 103"/>
                <a:gd name="T24" fmla="*/ 15 w 146"/>
                <a:gd name="T25" fmla="*/ 15 h 103"/>
                <a:gd name="T26" fmla="*/ 35 w 146"/>
                <a:gd name="T27" fmla="*/ 5 h 103"/>
                <a:gd name="T28" fmla="*/ 40 w 146"/>
                <a:gd name="T29" fmla="*/ 10 h 103"/>
                <a:gd name="T30" fmla="*/ 46 w 146"/>
                <a:gd name="T31" fmla="*/ 29 h 103"/>
                <a:gd name="T32" fmla="*/ 59 w 146"/>
                <a:gd name="T33" fmla="*/ 29 h 103"/>
                <a:gd name="T34" fmla="*/ 67 w 146"/>
                <a:gd name="T35" fmla="*/ 18 h 103"/>
                <a:gd name="T36" fmla="*/ 95 w 146"/>
                <a:gd name="T37" fmla="*/ 20 h 103"/>
                <a:gd name="T38" fmla="*/ 104 w 146"/>
                <a:gd name="T39" fmla="*/ 13 h 103"/>
                <a:gd name="T40" fmla="*/ 103 w 146"/>
                <a:gd name="T41" fmla="*/ 7 h 103"/>
                <a:gd name="T42" fmla="*/ 123 w 146"/>
                <a:gd name="T43" fmla="*/ 5 h 103"/>
                <a:gd name="T44" fmla="*/ 127 w 146"/>
                <a:gd name="T45" fmla="*/ 6 h 103"/>
                <a:gd name="T46" fmla="*/ 136 w 146"/>
                <a:gd name="T47" fmla="*/ 20 h 103"/>
                <a:gd name="T48" fmla="*/ 131 w 146"/>
                <a:gd name="T49" fmla="*/ 29 h 103"/>
                <a:gd name="T50" fmla="*/ 143 w 146"/>
                <a:gd name="T51" fmla="*/ 36 h 103"/>
                <a:gd name="T52" fmla="*/ 142 w 146"/>
                <a:gd name="T53" fmla="*/ 54 h 103"/>
                <a:gd name="T54" fmla="*/ 130 w 146"/>
                <a:gd name="T55" fmla="*/ 65 h 103"/>
                <a:gd name="T56" fmla="*/ 116 w 146"/>
                <a:gd name="T57" fmla="*/ 77 h 103"/>
                <a:gd name="T58" fmla="*/ 109 w 146"/>
                <a:gd name="T59" fmla="*/ 85 h 103"/>
                <a:gd name="T60" fmla="*/ 92 w 146"/>
                <a:gd name="T61" fmla="*/ 92 h 103"/>
                <a:gd name="T62" fmla="*/ 86 w 146"/>
                <a:gd name="T63" fmla="*/ 95 h 103"/>
                <a:gd name="T64" fmla="*/ 69 w 146"/>
                <a:gd name="T65" fmla="*/ 97 h 103"/>
                <a:gd name="T66" fmla="*/ 43 w 146"/>
                <a:gd name="T67" fmla="*/ 92 h 103"/>
                <a:gd name="T68" fmla="*/ 39 w 146"/>
                <a:gd name="T69"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6" h="103">
                  <a:moveTo>
                    <a:pt x="39" y="87"/>
                  </a:moveTo>
                  <a:cubicBezTo>
                    <a:pt x="24" y="89"/>
                    <a:pt x="23" y="86"/>
                    <a:pt x="21" y="84"/>
                  </a:cubicBezTo>
                  <a:cubicBezTo>
                    <a:pt x="19" y="82"/>
                    <a:pt x="31" y="76"/>
                    <a:pt x="31" y="76"/>
                  </a:cubicBezTo>
                  <a:cubicBezTo>
                    <a:pt x="31" y="76"/>
                    <a:pt x="36" y="79"/>
                    <a:pt x="29" y="71"/>
                  </a:cubicBezTo>
                  <a:cubicBezTo>
                    <a:pt x="22" y="62"/>
                    <a:pt x="26" y="63"/>
                    <a:pt x="22" y="62"/>
                  </a:cubicBezTo>
                  <a:cubicBezTo>
                    <a:pt x="18" y="62"/>
                    <a:pt x="18" y="63"/>
                    <a:pt x="13" y="62"/>
                  </a:cubicBezTo>
                  <a:cubicBezTo>
                    <a:pt x="7" y="60"/>
                    <a:pt x="6" y="54"/>
                    <a:pt x="9" y="53"/>
                  </a:cubicBezTo>
                  <a:cubicBezTo>
                    <a:pt x="11" y="52"/>
                    <a:pt x="23" y="50"/>
                    <a:pt x="23" y="50"/>
                  </a:cubicBezTo>
                  <a:cubicBezTo>
                    <a:pt x="23" y="50"/>
                    <a:pt x="34" y="47"/>
                    <a:pt x="32" y="44"/>
                  </a:cubicBezTo>
                  <a:cubicBezTo>
                    <a:pt x="29" y="40"/>
                    <a:pt x="29" y="38"/>
                    <a:pt x="25" y="38"/>
                  </a:cubicBezTo>
                  <a:cubicBezTo>
                    <a:pt x="21" y="38"/>
                    <a:pt x="0" y="36"/>
                    <a:pt x="2" y="34"/>
                  </a:cubicBezTo>
                  <a:cubicBezTo>
                    <a:pt x="3" y="32"/>
                    <a:pt x="8" y="30"/>
                    <a:pt x="9" y="27"/>
                  </a:cubicBezTo>
                  <a:cubicBezTo>
                    <a:pt x="10" y="24"/>
                    <a:pt x="15" y="18"/>
                    <a:pt x="15" y="15"/>
                  </a:cubicBezTo>
                  <a:cubicBezTo>
                    <a:pt x="16" y="11"/>
                    <a:pt x="35" y="5"/>
                    <a:pt x="35" y="5"/>
                  </a:cubicBezTo>
                  <a:cubicBezTo>
                    <a:pt x="35" y="5"/>
                    <a:pt x="31" y="5"/>
                    <a:pt x="40" y="10"/>
                  </a:cubicBezTo>
                  <a:cubicBezTo>
                    <a:pt x="49" y="15"/>
                    <a:pt x="39" y="27"/>
                    <a:pt x="46" y="29"/>
                  </a:cubicBezTo>
                  <a:cubicBezTo>
                    <a:pt x="54" y="32"/>
                    <a:pt x="61" y="31"/>
                    <a:pt x="59" y="29"/>
                  </a:cubicBezTo>
                  <a:cubicBezTo>
                    <a:pt x="58" y="27"/>
                    <a:pt x="51" y="15"/>
                    <a:pt x="67" y="18"/>
                  </a:cubicBezTo>
                  <a:cubicBezTo>
                    <a:pt x="84" y="20"/>
                    <a:pt x="93" y="19"/>
                    <a:pt x="95" y="20"/>
                  </a:cubicBezTo>
                  <a:cubicBezTo>
                    <a:pt x="97" y="20"/>
                    <a:pt x="104" y="13"/>
                    <a:pt x="104" y="13"/>
                  </a:cubicBezTo>
                  <a:cubicBezTo>
                    <a:pt x="104" y="13"/>
                    <a:pt x="98" y="12"/>
                    <a:pt x="103" y="7"/>
                  </a:cubicBezTo>
                  <a:cubicBezTo>
                    <a:pt x="109" y="3"/>
                    <a:pt x="123" y="5"/>
                    <a:pt x="123" y="5"/>
                  </a:cubicBezTo>
                  <a:cubicBezTo>
                    <a:pt x="123" y="5"/>
                    <a:pt x="125" y="0"/>
                    <a:pt x="127" y="6"/>
                  </a:cubicBezTo>
                  <a:cubicBezTo>
                    <a:pt x="129" y="12"/>
                    <a:pt x="140" y="18"/>
                    <a:pt x="136" y="20"/>
                  </a:cubicBezTo>
                  <a:cubicBezTo>
                    <a:pt x="132" y="23"/>
                    <a:pt x="124" y="23"/>
                    <a:pt x="131" y="29"/>
                  </a:cubicBezTo>
                  <a:cubicBezTo>
                    <a:pt x="139" y="34"/>
                    <a:pt x="146" y="33"/>
                    <a:pt x="143" y="36"/>
                  </a:cubicBezTo>
                  <a:cubicBezTo>
                    <a:pt x="140" y="40"/>
                    <a:pt x="145" y="51"/>
                    <a:pt x="142" y="54"/>
                  </a:cubicBezTo>
                  <a:cubicBezTo>
                    <a:pt x="138" y="58"/>
                    <a:pt x="143" y="62"/>
                    <a:pt x="130" y="65"/>
                  </a:cubicBezTo>
                  <a:cubicBezTo>
                    <a:pt x="118" y="68"/>
                    <a:pt x="120" y="75"/>
                    <a:pt x="116" y="77"/>
                  </a:cubicBezTo>
                  <a:cubicBezTo>
                    <a:pt x="112" y="80"/>
                    <a:pt x="113" y="84"/>
                    <a:pt x="109" y="85"/>
                  </a:cubicBezTo>
                  <a:cubicBezTo>
                    <a:pt x="104" y="86"/>
                    <a:pt x="92" y="92"/>
                    <a:pt x="92" y="92"/>
                  </a:cubicBezTo>
                  <a:cubicBezTo>
                    <a:pt x="92" y="92"/>
                    <a:pt x="96" y="94"/>
                    <a:pt x="86" y="95"/>
                  </a:cubicBezTo>
                  <a:cubicBezTo>
                    <a:pt x="76" y="97"/>
                    <a:pt x="88" y="103"/>
                    <a:pt x="69" y="97"/>
                  </a:cubicBezTo>
                  <a:cubicBezTo>
                    <a:pt x="50" y="92"/>
                    <a:pt x="43" y="92"/>
                    <a:pt x="43" y="92"/>
                  </a:cubicBezTo>
                  <a:lnTo>
                    <a:pt x="39" y="87"/>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3" name="Freeform 139"/>
            <p:cNvSpPr/>
            <p:nvPr/>
          </p:nvSpPr>
          <p:spPr bwMode="auto">
            <a:xfrm>
              <a:off x="4773612" y="2895601"/>
              <a:ext cx="1917700" cy="1933575"/>
            </a:xfrm>
            <a:custGeom>
              <a:avLst/>
              <a:gdLst>
                <a:gd name="T0" fmla="*/ 384 w 718"/>
                <a:gd name="T1" fmla="*/ 710 h 724"/>
                <a:gd name="T2" fmla="*/ 364 w 718"/>
                <a:gd name="T3" fmla="*/ 658 h 724"/>
                <a:gd name="T4" fmla="*/ 318 w 718"/>
                <a:gd name="T5" fmla="*/ 562 h 724"/>
                <a:gd name="T6" fmla="*/ 331 w 718"/>
                <a:gd name="T7" fmla="*/ 480 h 724"/>
                <a:gd name="T8" fmla="*/ 288 w 718"/>
                <a:gd name="T9" fmla="*/ 389 h 724"/>
                <a:gd name="T10" fmla="*/ 267 w 718"/>
                <a:gd name="T11" fmla="*/ 334 h 724"/>
                <a:gd name="T12" fmla="*/ 233 w 718"/>
                <a:gd name="T13" fmla="*/ 318 h 724"/>
                <a:gd name="T14" fmla="*/ 167 w 718"/>
                <a:gd name="T15" fmla="*/ 328 h 724"/>
                <a:gd name="T16" fmla="*/ 93 w 718"/>
                <a:gd name="T17" fmla="*/ 333 h 724"/>
                <a:gd name="T18" fmla="*/ 43 w 718"/>
                <a:gd name="T19" fmla="*/ 291 h 724"/>
                <a:gd name="T20" fmla="*/ 10 w 718"/>
                <a:gd name="T21" fmla="*/ 241 h 724"/>
                <a:gd name="T22" fmla="*/ 21 w 718"/>
                <a:gd name="T23" fmla="*/ 199 h 724"/>
                <a:gd name="T24" fmla="*/ 19 w 718"/>
                <a:gd name="T25" fmla="*/ 172 h 724"/>
                <a:gd name="T26" fmla="*/ 52 w 718"/>
                <a:gd name="T27" fmla="*/ 114 h 724"/>
                <a:gd name="T28" fmla="*/ 95 w 718"/>
                <a:gd name="T29" fmla="*/ 71 h 724"/>
                <a:gd name="T30" fmla="*/ 132 w 718"/>
                <a:gd name="T31" fmla="*/ 22 h 724"/>
                <a:gd name="T32" fmla="*/ 207 w 718"/>
                <a:gd name="T33" fmla="*/ 10 h 724"/>
                <a:gd name="T34" fmla="*/ 302 w 718"/>
                <a:gd name="T35" fmla="*/ 3 h 724"/>
                <a:gd name="T36" fmla="*/ 304 w 718"/>
                <a:gd name="T37" fmla="*/ 46 h 724"/>
                <a:gd name="T38" fmla="*/ 347 w 718"/>
                <a:gd name="T39" fmla="*/ 57 h 724"/>
                <a:gd name="T40" fmla="*/ 396 w 718"/>
                <a:gd name="T41" fmla="*/ 68 h 724"/>
                <a:gd name="T42" fmla="*/ 443 w 718"/>
                <a:gd name="T43" fmla="*/ 57 h 724"/>
                <a:gd name="T44" fmla="*/ 509 w 718"/>
                <a:gd name="T45" fmla="*/ 63 h 724"/>
                <a:gd name="T46" fmla="*/ 540 w 718"/>
                <a:gd name="T47" fmla="*/ 120 h 724"/>
                <a:gd name="T48" fmla="*/ 577 w 718"/>
                <a:gd name="T49" fmla="*/ 199 h 724"/>
                <a:gd name="T50" fmla="*/ 646 w 718"/>
                <a:gd name="T51" fmla="*/ 260 h 724"/>
                <a:gd name="T52" fmla="*/ 716 w 718"/>
                <a:gd name="T53" fmla="*/ 292 h 724"/>
                <a:gd name="T54" fmla="*/ 659 w 718"/>
                <a:gd name="T55" fmla="*/ 351 h 724"/>
                <a:gd name="T56" fmla="*/ 606 w 718"/>
                <a:gd name="T57" fmla="*/ 413 h 724"/>
                <a:gd name="T58" fmla="*/ 605 w 718"/>
                <a:gd name="T59" fmla="*/ 454 h 724"/>
                <a:gd name="T60" fmla="*/ 625 w 718"/>
                <a:gd name="T61" fmla="*/ 501 h 724"/>
                <a:gd name="T62" fmla="*/ 596 w 718"/>
                <a:gd name="T63" fmla="*/ 539 h 724"/>
                <a:gd name="T64" fmla="*/ 566 w 718"/>
                <a:gd name="T65" fmla="*/ 583 h 724"/>
                <a:gd name="T66" fmla="*/ 568 w 718"/>
                <a:gd name="T67" fmla="*/ 608 h 724"/>
                <a:gd name="T68" fmla="*/ 530 w 718"/>
                <a:gd name="T69" fmla="*/ 639 h 724"/>
                <a:gd name="T70" fmla="*/ 519 w 718"/>
                <a:gd name="T71" fmla="*/ 680 h 724"/>
                <a:gd name="T72" fmla="*/ 470 w 718"/>
                <a:gd name="T73" fmla="*/ 713 h 724"/>
                <a:gd name="T74" fmla="*/ 401 w 718"/>
                <a:gd name="T75"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8" h="724">
                  <a:moveTo>
                    <a:pt x="401" y="724"/>
                  </a:moveTo>
                  <a:cubicBezTo>
                    <a:pt x="396" y="721"/>
                    <a:pt x="388" y="712"/>
                    <a:pt x="384" y="710"/>
                  </a:cubicBezTo>
                  <a:cubicBezTo>
                    <a:pt x="380" y="708"/>
                    <a:pt x="378" y="689"/>
                    <a:pt x="378" y="683"/>
                  </a:cubicBezTo>
                  <a:cubicBezTo>
                    <a:pt x="378" y="677"/>
                    <a:pt x="371" y="664"/>
                    <a:pt x="364" y="658"/>
                  </a:cubicBezTo>
                  <a:cubicBezTo>
                    <a:pt x="358" y="651"/>
                    <a:pt x="351" y="635"/>
                    <a:pt x="346" y="618"/>
                  </a:cubicBezTo>
                  <a:cubicBezTo>
                    <a:pt x="340" y="602"/>
                    <a:pt x="329" y="571"/>
                    <a:pt x="318" y="562"/>
                  </a:cubicBezTo>
                  <a:cubicBezTo>
                    <a:pt x="307" y="554"/>
                    <a:pt x="312" y="536"/>
                    <a:pt x="312" y="520"/>
                  </a:cubicBezTo>
                  <a:cubicBezTo>
                    <a:pt x="312" y="503"/>
                    <a:pt x="339" y="494"/>
                    <a:pt x="331" y="480"/>
                  </a:cubicBezTo>
                  <a:cubicBezTo>
                    <a:pt x="323" y="467"/>
                    <a:pt x="330" y="444"/>
                    <a:pt x="321" y="435"/>
                  </a:cubicBezTo>
                  <a:cubicBezTo>
                    <a:pt x="312" y="426"/>
                    <a:pt x="289" y="399"/>
                    <a:pt x="288" y="389"/>
                  </a:cubicBezTo>
                  <a:cubicBezTo>
                    <a:pt x="286" y="380"/>
                    <a:pt x="274" y="357"/>
                    <a:pt x="280" y="348"/>
                  </a:cubicBezTo>
                  <a:cubicBezTo>
                    <a:pt x="286" y="339"/>
                    <a:pt x="270" y="334"/>
                    <a:pt x="267" y="334"/>
                  </a:cubicBezTo>
                  <a:cubicBezTo>
                    <a:pt x="265" y="334"/>
                    <a:pt x="251" y="332"/>
                    <a:pt x="248" y="332"/>
                  </a:cubicBezTo>
                  <a:cubicBezTo>
                    <a:pt x="246" y="332"/>
                    <a:pt x="245" y="321"/>
                    <a:pt x="233" y="318"/>
                  </a:cubicBezTo>
                  <a:cubicBezTo>
                    <a:pt x="221" y="316"/>
                    <a:pt x="205" y="313"/>
                    <a:pt x="194" y="318"/>
                  </a:cubicBezTo>
                  <a:cubicBezTo>
                    <a:pt x="182" y="322"/>
                    <a:pt x="189" y="328"/>
                    <a:pt x="167" y="328"/>
                  </a:cubicBezTo>
                  <a:cubicBezTo>
                    <a:pt x="146" y="328"/>
                    <a:pt x="126" y="322"/>
                    <a:pt x="115" y="330"/>
                  </a:cubicBezTo>
                  <a:cubicBezTo>
                    <a:pt x="105" y="337"/>
                    <a:pt x="103" y="342"/>
                    <a:pt x="93" y="333"/>
                  </a:cubicBezTo>
                  <a:cubicBezTo>
                    <a:pt x="84" y="324"/>
                    <a:pt x="72" y="319"/>
                    <a:pt x="57" y="309"/>
                  </a:cubicBezTo>
                  <a:cubicBezTo>
                    <a:pt x="43" y="299"/>
                    <a:pt x="46" y="301"/>
                    <a:pt x="43" y="291"/>
                  </a:cubicBezTo>
                  <a:cubicBezTo>
                    <a:pt x="41" y="282"/>
                    <a:pt x="57" y="288"/>
                    <a:pt x="28" y="269"/>
                  </a:cubicBezTo>
                  <a:cubicBezTo>
                    <a:pt x="0" y="250"/>
                    <a:pt x="6" y="248"/>
                    <a:pt x="10" y="241"/>
                  </a:cubicBezTo>
                  <a:cubicBezTo>
                    <a:pt x="14" y="233"/>
                    <a:pt x="11" y="221"/>
                    <a:pt x="19" y="214"/>
                  </a:cubicBezTo>
                  <a:cubicBezTo>
                    <a:pt x="27" y="208"/>
                    <a:pt x="29" y="200"/>
                    <a:pt x="21" y="199"/>
                  </a:cubicBezTo>
                  <a:cubicBezTo>
                    <a:pt x="14" y="197"/>
                    <a:pt x="17" y="183"/>
                    <a:pt x="20" y="181"/>
                  </a:cubicBezTo>
                  <a:cubicBezTo>
                    <a:pt x="22" y="180"/>
                    <a:pt x="27" y="179"/>
                    <a:pt x="19" y="172"/>
                  </a:cubicBezTo>
                  <a:cubicBezTo>
                    <a:pt x="12" y="166"/>
                    <a:pt x="13" y="158"/>
                    <a:pt x="21" y="152"/>
                  </a:cubicBezTo>
                  <a:cubicBezTo>
                    <a:pt x="29" y="146"/>
                    <a:pt x="48" y="121"/>
                    <a:pt x="52" y="114"/>
                  </a:cubicBezTo>
                  <a:cubicBezTo>
                    <a:pt x="55" y="108"/>
                    <a:pt x="68" y="102"/>
                    <a:pt x="75" y="97"/>
                  </a:cubicBezTo>
                  <a:cubicBezTo>
                    <a:pt x="82" y="92"/>
                    <a:pt x="94" y="87"/>
                    <a:pt x="95" y="71"/>
                  </a:cubicBezTo>
                  <a:cubicBezTo>
                    <a:pt x="95" y="56"/>
                    <a:pt x="100" y="51"/>
                    <a:pt x="107" y="44"/>
                  </a:cubicBezTo>
                  <a:cubicBezTo>
                    <a:pt x="115" y="38"/>
                    <a:pt x="133" y="34"/>
                    <a:pt x="132" y="22"/>
                  </a:cubicBezTo>
                  <a:cubicBezTo>
                    <a:pt x="131" y="10"/>
                    <a:pt x="144" y="20"/>
                    <a:pt x="161" y="20"/>
                  </a:cubicBezTo>
                  <a:cubicBezTo>
                    <a:pt x="178" y="20"/>
                    <a:pt x="197" y="17"/>
                    <a:pt x="207" y="10"/>
                  </a:cubicBezTo>
                  <a:cubicBezTo>
                    <a:pt x="217" y="4"/>
                    <a:pt x="256" y="5"/>
                    <a:pt x="265" y="3"/>
                  </a:cubicBezTo>
                  <a:cubicBezTo>
                    <a:pt x="273" y="1"/>
                    <a:pt x="304" y="0"/>
                    <a:pt x="302" y="3"/>
                  </a:cubicBezTo>
                  <a:cubicBezTo>
                    <a:pt x="301" y="6"/>
                    <a:pt x="302" y="6"/>
                    <a:pt x="302" y="18"/>
                  </a:cubicBezTo>
                  <a:cubicBezTo>
                    <a:pt x="302" y="30"/>
                    <a:pt x="297" y="45"/>
                    <a:pt x="304" y="46"/>
                  </a:cubicBezTo>
                  <a:cubicBezTo>
                    <a:pt x="310" y="47"/>
                    <a:pt x="311" y="42"/>
                    <a:pt x="328" y="47"/>
                  </a:cubicBezTo>
                  <a:cubicBezTo>
                    <a:pt x="346" y="52"/>
                    <a:pt x="338" y="52"/>
                    <a:pt x="347" y="57"/>
                  </a:cubicBezTo>
                  <a:cubicBezTo>
                    <a:pt x="355" y="62"/>
                    <a:pt x="368" y="72"/>
                    <a:pt x="374" y="71"/>
                  </a:cubicBezTo>
                  <a:cubicBezTo>
                    <a:pt x="380" y="70"/>
                    <a:pt x="397" y="76"/>
                    <a:pt x="396" y="68"/>
                  </a:cubicBezTo>
                  <a:cubicBezTo>
                    <a:pt x="396" y="60"/>
                    <a:pt x="395" y="51"/>
                    <a:pt x="405" y="50"/>
                  </a:cubicBezTo>
                  <a:cubicBezTo>
                    <a:pt x="415" y="49"/>
                    <a:pt x="425" y="47"/>
                    <a:pt x="443" y="57"/>
                  </a:cubicBezTo>
                  <a:cubicBezTo>
                    <a:pt x="462" y="67"/>
                    <a:pt x="478" y="71"/>
                    <a:pt x="487" y="70"/>
                  </a:cubicBezTo>
                  <a:cubicBezTo>
                    <a:pt x="496" y="69"/>
                    <a:pt x="502" y="65"/>
                    <a:pt x="509" y="63"/>
                  </a:cubicBezTo>
                  <a:cubicBezTo>
                    <a:pt x="517" y="61"/>
                    <a:pt x="507" y="65"/>
                    <a:pt x="524" y="87"/>
                  </a:cubicBezTo>
                  <a:cubicBezTo>
                    <a:pt x="541" y="108"/>
                    <a:pt x="528" y="100"/>
                    <a:pt x="540" y="120"/>
                  </a:cubicBezTo>
                  <a:cubicBezTo>
                    <a:pt x="552" y="140"/>
                    <a:pt x="560" y="150"/>
                    <a:pt x="563" y="163"/>
                  </a:cubicBezTo>
                  <a:cubicBezTo>
                    <a:pt x="566" y="175"/>
                    <a:pt x="563" y="188"/>
                    <a:pt x="577" y="199"/>
                  </a:cubicBezTo>
                  <a:cubicBezTo>
                    <a:pt x="592" y="210"/>
                    <a:pt x="597" y="226"/>
                    <a:pt x="615" y="235"/>
                  </a:cubicBezTo>
                  <a:cubicBezTo>
                    <a:pt x="633" y="244"/>
                    <a:pt x="603" y="255"/>
                    <a:pt x="646" y="260"/>
                  </a:cubicBezTo>
                  <a:cubicBezTo>
                    <a:pt x="689" y="266"/>
                    <a:pt x="718" y="259"/>
                    <a:pt x="718" y="259"/>
                  </a:cubicBezTo>
                  <a:cubicBezTo>
                    <a:pt x="716" y="292"/>
                    <a:pt x="716" y="292"/>
                    <a:pt x="716" y="292"/>
                  </a:cubicBezTo>
                  <a:cubicBezTo>
                    <a:pt x="716" y="292"/>
                    <a:pt x="704" y="312"/>
                    <a:pt x="694" y="322"/>
                  </a:cubicBezTo>
                  <a:cubicBezTo>
                    <a:pt x="684" y="332"/>
                    <a:pt x="673" y="341"/>
                    <a:pt x="659" y="351"/>
                  </a:cubicBezTo>
                  <a:cubicBezTo>
                    <a:pt x="645" y="361"/>
                    <a:pt x="634" y="372"/>
                    <a:pt x="628" y="385"/>
                  </a:cubicBezTo>
                  <a:cubicBezTo>
                    <a:pt x="622" y="398"/>
                    <a:pt x="608" y="406"/>
                    <a:pt x="606" y="413"/>
                  </a:cubicBezTo>
                  <a:cubicBezTo>
                    <a:pt x="604" y="420"/>
                    <a:pt x="596" y="422"/>
                    <a:pt x="596" y="430"/>
                  </a:cubicBezTo>
                  <a:cubicBezTo>
                    <a:pt x="597" y="438"/>
                    <a:pt x="601" y="451"/>
                    <a:pt x="605" y="454"/>
                  </a:cubicBezTo>
                  <a:cubicBezTo>
                    <a:pt x="610" y="457"/>
                    <a:pt x="628" y="474"/>
                    <a:pt x="622" y="474"/>
                  </a:cubicBezTo>
                  <a:cubicBezTo>
                    <a:pt x="617" y="474"/>
                    <a:pt x="625" y="501"/>
                    <a:pt x="625" y="501"/>
                  </a:cubicBezTo>
                  <a:cubicBezTo>
                    <a:pt x="625" y="501"/>
                    <a:pt x="633" y="525"/>
                    <a:pt x="625" y="527"/>
                  </a:cubicBezTo>
                  <a:cubicBezTo>
                    <a:pt x="617" y="529"/>
                    <a:pt x="607" y="537"/>
                    <a:pt x="596" y="539"/>
                  </a:cubicBezTo>
                  <a:cubicBezTo>
                    <a:pt x="585" y="541"/>
                    <a:pt x="565" y="555"/>
                    <a:pt x="565" y="561"/>
                  </a:cubicBezTo>
                  <a:cubicBezTo>
                    <a:pt x="565" y="568"/>
                    <a:pt x="566" y="583"/>
                    <a:pt x="566" y="583"/>
                  </a:cubicBezTo>
                  <a:cubicBezTo>
                    <a:pt x="566" y="583"/>
                    <a:pt x="569" y="580"/>
                    <a:pt x="569" y="587"/>
                  </a:cubicBezTo>
                  <a:cubicBezTo>
                    <a:pt x="569" y="593"/>
                    <a:pt x="571" y="602"/>
                    <a:pt x="568" y="608"/>
                  </a:cubicBezTo>
                  <a:cubicBezTo>
                    <a:pt x="565" y="614"/>
                    <a:pt x="558" y="621"/>
                    <a:pt x="550" y="623"/>
                  </a:cubicBezTo>
                  <a:cubicBezTo>
                    <a:pt x="543" y="625"/>
                    <a:pt x="528" y="635"/>
                    <a:pt x="530" y="639"/>
                  </a:cubicBezTo>
                  <a:cubicBezTo>
                    <a:pt x="533" y="643"/>
                    <a:pt x="551" y="644"/>
                    <a:pt x="541" y="650"/>
                  </a:cubicBezTo>
                  <a:cubicBezTo>
                    <a:pt x="531" y="656"/>
                    <a:pt x="523" y="671"/>
                    <a:pt x="519" y="680"/>
                  </a:cubicBezTo>
                  <a:cubicBezTo>
                    <a:pt x="514" y="689"/>
                    <a:pt x="517" y="686"/>
                    <a:pt x="500" y="698"/>
                  </a:cubicBezTo>
                  <a:cubicBezTo>
                    <a:pt x="483" y="710"/>
                    <a:pt x="497" y="711"/>
                    <a:pt x="470" y="713"/>
                  </a:cubicBezTo>
                  <a:cubicBezTo>
                    <a:pt x="442" y="716"/>
                    <a:pt x="423" y="720"/>
                    <a:pt x="419" y="721"/>
                  </a:cubicBezTo>
                  <a:cubicBezTo>
                    <a:pt x="415" y="723"/>
                    <a:pt x="401" y="724"/>
                    <a:pt x="401" y="724"/>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4" name="Freeform 140"/>
            <p:cNvSpPr/>
            <p:nvPr/>
          </p:nvSpPr>
          <p:spPr bwMode="auto">
            <a:xfrm>
              <a:off x="6515100" y="4186238"/>
              <a:ext cx="212725" cy="382588"/>
            </a:xfrm>
            <a:custGeom>
              <a:avLst/>
              <a:gdLst>
                <a:gd name="T0" fmla="*/ 63 w 80"/>
                <a:gd name="T1" fmla="*/ 2 h 143"/>
                <a:gd name="T2" fmla="*/ 62 w 80"/>
                <a:gd name="T3" fmla="*/ 13 h 143"/>
                <a:gd name="T4" fmla="*/ 52 w 80"/>
                <a:gd name="T5" fmla="*/ 22 h 143"/>
                <a:gd name="T6" fmla="*/ 35 w 80"/>
                <a:gd name="T7" fmla="*/ 38 h 143"/>
                <a:gd name="T8" fmla="*/ 13 w 80"/>
                <a:gd name="T9" fmla="*/ 55 h 143"/>
                <a:gd name="T10" fmla="*/ 9 w 80"/>
                <a:gd name="T11" fmla="*/ 75 h 143"/>
                <a:gd name="T12" fmla="*/ 9 w 80"/>
                <a:gd name="T13" fmla="*/ 97 h 143"/>
                <a:gd name="T14" fmla="*/ 12 w 80"/>
                <a:gd name="T15" fmla="*/ 119 h 143"/>
                <a:gd name="T16" fmla="*/ 25 w 80"/>
                <a:gd name="T17" fmla="*/ 143 h 143"/>
                <a:gd name="T18" fmla="*/ 56 w 80"/>
                <a:gd name="T19" fmla="*/ 118 h 143"/>
                <a:gd name="T20" fmla="*/ 64 w 80"/>
                <a:gd name="T21" fmla="*/ 63 h 143"/>
                <a:gd name="T22" fmla="*/ 78 w 80"/>
                <a:gd name="T23" fmla="*/ 35 h 143"/>
                <a:gd name="T24" fmla="*/ 63 w 80"/>
                <a:gd name="T25"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3">
                  <a:moveTo>
                    <a:pt x="63" y="2"/>
                  </a:moveTo>
                  <a:cubicBezTo>
                    <a:pt x="64" y="0"/>
                    <a:pt x="64" y="11"/>
                    <a:pt x="62" y="13"/>
                  </a:cubicBezTo>
                  <a:cubicBezTo>
                    <a:pt x="59" y="16"/>
                    <a:pt x="58" y="17"/>
                    <a:pt x="52" y="22"/>
                  </a:cubicBezTo>
                  <a:cubicBezTo>
                    <a:pt x="46" y="27"/>
                    <a:pt x="49" y="34"/>
                    <a:pt x="35" y="38"/>
                  </a:cubicBezTo>
                  <a:cubicBezTo>
                    <a:pt x="21" y="42"/>
                    <a:pt x="17" y="47"/>
                    <a:pt x="13" y="55"/>
                  </a:cubicBezTo>
                  <a:cubicBezTo>
                    <a:pt x="10" y="63"/>
                    <a:pt x="9" y="65"/>
                    <a:pt x="9" y="75"/>
                  </a:cubicBezTo>
                  <a:cubicBezTo>
                    <a:pt x="10" y="84"/>
                    <a:pt x="18" y="85"/>
                    <a:pt x="9" y="97"/>
                  </a:cubicBezTo>
                  <a:cubicBezTo>
                    <a:pt x="0" y="109"/>
                    <a:pt x="11" y="114"/>
                    <a:pt x="12" y="119"/>
                  </a:cubicBezTo>
                  <a:cubicBezTo>
                    <a:pt x="13" y="125"/>
                    <a:pt x="13" y="142"/>
                    <a:pt x="25" y="143"/>
                  </a:cubicBezTo>
                  <a:cubicBezTo>
                    <a:pt x="37" y="143"/>
                    <a:pt x="56" y="131"/>
                    <a:pt x="56" y="118"/>
                  </a:cubicBezTo>
                  <a:cubicBezTo>
                    <a:pt x="56" y="105"/>
                    <a:pt x="60" y="74"/>
                    <a:pt x="64" y="63"/>
                  </a:cubicBezTo>
                  <a:cubicBezTo>
                    <a:pt x="69" y="52"/>
                    <a:pt x="80" y="49"/>
                    <a:pt x="78" y="35"/>
                  </a:cubicBezTo>
                  <a:cubicBezTo>
                    <a:pt x="76" y="21"/>
                    <a:pt x="63" y="4"/>
                    <a:pt x="63" y="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5" name="Freeform 142"/>
            <p:cNvSpPr/>
            <p:nvPr/>
          </p:nvSpPr>
          <p:spPr bwMode="auto">
            <a:xfrm>
              <a:off x="5564188" y="941388"/>
              <a:ext cx="414338" cy="223838"/>
            </a:xfrm>
            <a:custGeom>
              <a:avLst/>
              <a:gdLst>
                <a:gd name="T0" fmla="*/ 83 w 155"/>
                <a:gd name="T1" fmla="*/ 44 h 84"/>
                <a:gd name="T2" fmla="*/ 72 w 155"/>
                <a:gd name="T3" fmla="*/ 57 h 84"/>
                <a:gd name="T4" fmla="*/ 60 w 155"/>
                <a:gd name="T5" fmla="*/ 78 h 84"/>
                <a:gd name="T6" fmla="*/ 52 w 155"/>
                <a:gd name="T7" fmla="*/ 81 h 84"/>
                <a:gd name="T8" fmla="*/ 39 w 155"/>
                <a:gd name="T9" fmla="*/ 69 h 84"/>
                <a:gd name="T10" fmla="*/ 30 w 155"/>
                <a:gd name="T11" fmla="*/ 61 h 84"/>
                <a:gd name="T12" fmla="*/ 30 w 155"/>
                <a:gd name="T13" fmla="*/ 54 h 84"/>
                <a:gd name="T14" fmla="*/ 36 w 155"/>
                <a:gd name="T15" fmla="*/ 52 h 84"/>
                <a:gd name="T16" fmla="*/ 20 w 155"/>
                <a:gd name="T17" fmla="*/ 49 h 84"/>
                <a:gd name="T18" fmla="*/ 21 w 155"/>
                <a:gd name="T19" fmla="*/ 54 h 84"/>
                <a:gd name="T20" fmla="*/ 12 w 155"/>
                <a:gd name="T21" fmla="*/ 50 h 84"/>
                <a:gd name="T22" fmla="*/ 2 w 155"/>
                <a:gd name="T23" fmla="*/ 37 h 84"/>
                <a:gd name="T24" fmla="*/ 16 w 155"/>
                <a:gd name="T25" fmla="*/ 38 h 84"/>
                <a:gd name="T26" fmla="*/ 6 w 155"/>
                <a:gd name="T27" fmla="*/ 27 h 84"/>
                <a:gd name="T28" fmla="*/ 9 w 155"/>
                <a:gd name="T29" fmla="*/ 20 h 84"/>
                <a:gd name="T30" fmla="*/ 20 w 155"/>
                <a:gd name="T31" fmla="*/ 18 h 84"/>
                <a:gd name="T32" fmla="*/ 35 w 155"/>
                <a:gd name="T33" fmla="*/ 18 h 84"/>
                <a:gd name="T34" fmla="*/ 42 w 155"/>
                <a:gd name="T35" fmla="*/ 19 h 84"/>
                <a:gd name="T36" fmla="*/ 50 w 155"/>
                <a:gd name="T37" fmla="*/ 14 h 84"/>
                <a:gd name="T38" fmla="*/ 48 w 155"/>
                <a:gd name="T39" fmla="*/ 10 h 84"/>
                <a:gd name="T40" fmla="*/ 60 w 155"/>
                <a:gd name="T41" fmla="*/ 15 h 84"/>
                <a:gd name="T42" fmla="*/ 82 w 155"/>
                <a:gd name="T43" fmla="*/ 24 h 84"/>
                <a:gd name="T44" fmla="*/ 76 w 155"/>
                <a:gd name="T45" fmla="*/ 27 h 84"/>
                <a:gd name="T46" fmla="*/ 84 w 155"/>
                <a:gd name="T47" fmla="*/ 31 h 84"/>
                <a:gd name="T48" fmla="*/ 85 w 155"/>
                <a:gd name="T49" fmla="*/ 21 h 84"/>
                <a:gd name="T50" fmla="*/ 75 w 155"/>
                <a:gd name="T51" fmla="*/ 14 h 84"/>
                <a:gd name="T52" fmla="*/ 67 w 155"/>
                <a:gd name="T53" fmla="*/ 7 h 84"/>
                <a:gd name="T54" fmla="*/ 76 w 155"/>
                <a:gd name="T55" fmla="*/ 2 h 84"/>
                <a:gd name="T56" fmla="*/ 95 w 155"/>
                <a:gd name="T57" fmla="*/ 4 h 84"/>
                <a:gd name="T58" fmla="*/ 110 w 155"/>
                <a:gd name="T59" fmla="*/ 8 h 84"/>
                <a:gd name="T60" fmla="*/ 116 w 155"/>
                <a:gd name="T61" fmla="*/ 4 h 84"/>
                <a:gd name="T62" fmla="*/ 139 w 155"/>
                <a:gd name="T63" fmla="*/ 8 h 84"/>
                <a:gd name="T64" fmla="*/ 148 w 155"/>
                <a:gd name="T65" fmla="*/ 11 h 84"/>
                <a:gd name="T66" fmla="*/ 151 w 155"/>
                <a:gd name="T67" fmla="*/ 19 h 84"/>
                <a:gd name="T68" fmla="*/ 140 w 155"/>
                <a:gd name="T69" fmla="*/ 26 h 84"/>
                <a:gd name="T70" fmla="*/ 116 w 155"/>
                <a:gd name="T71" fmla="*/ 29 h 84"/>
                <a:gd name="T72" fmla="*/ 99 w 155"/>
                <a:gd name="T73" fmla="*/ 31 h 84"/>
                <a:gd name="T74" fmla="*/ 103 w 155"/>
                <a:gd name="T75" fmla="*/ 42 h 84"/>
                <a:gd name="T76" fmla="*/ 108 w 155"/>
                <a:gd name="T77" fmla="*/ 43 h 84"/>
                <a:gd name="T78" fmla="*/ 128 w 155"/>
                <a:gd name="T79" fmla="*/ 60 h 84"/>
                <a:gd name="T80" fmla="*/ 122 w 155"/>
                <a:gd name="T81" fmla="*/ 62 h 84"/>
                <a:gd name="T82" fmla="*/ 117 w 155"/>
                <a:gd name="T83" fmla="*/ 67 h 84"/>
                <a:gd name="T84" fmla="*/ 101 w 155"/>
                <a:gd name="T85" fmla="*/ 71 h 84"/>
                <a:gd name="T86" fmla="*/ 93 w 155"/>
                <a:gd name="T87" fmla="*/ 68 h 84"/>
                <a:gd name="T88" fmla="*/ 97 w 155"/>
                <a:gd name="T89" fmla="*/ 55 h 84"/>
                <a:gd name="T90" fmla="*/ 88 w 155"/>
                <a:gd name="T91" fmla="*/ 48 h 84"/>
                <a:gd name="T92" fmla="*/ 83 w 155"/>
                <a:gd name="T93"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 h="84">
                  <a:moveTo>
                    <a:pt x="83" y="44"/>
                  </a:moveTo>
                  <a:cubicBezTo>
                    <a:pt x="79" y="52"/>
                    <a:pt x="78" y="55"/>
                    <a:pt x="72" y="57"/>
                  </a:cubicBezTo>
                  <a:cubicBezTo>
                    <a:pt x="66" y="59"/>
                    <a:pt x="60" y="78"/>
                    <a:pt x="60" y="78"/>
                  </a:cubicBezTo>
                  <a:cubicBezTo>
                    <a:pt x="60" y="78"/>
                    <a:pt x="55" y="84"/>
                    <a:pt x="52" y="81"/>
                  </a:cubicBezTo>
                  <a:cubicBezTo>
                    <a:pt x="49" y="78"/>
                    <a:pt x="43" y="74"/>
                    <a:pt x="39" y="69"/>
                  </a:cubicBezTo>
                  <a:cubicBezTo>
                    <a:pt x="35" y="64"/>
                    <a:pt x="32" y="63"/>
                    <a:pt x="30" y="61"/>
                  </a:cubicBezTo>
                  <a:cubicBezTo>
                    <a:pt x="29" y="59"/>
                    <a:pt x="24" y="54"/>
                    <a:pt x="30" y="54"/>
                  </a:cubicBezTo>
                  <a:cubicBezTo>
                    <a:pt x="35" y="54"/>
                    <a:pt x="40" y="55"/>
                    <a:pt x="36" y="52"/>
                  </a:cubicBezTo>
                  <a:cubicBezTo>
                    <a:pt x="32" y="48"/>
                    <a:pt x="21" y="46"/>
                    <a:pt x="20" y="49"/>
                  </a:cubicBezTo>
                  <a:cubicBezTo>
                    <a:pt x="20" y="52"/>
                    <a:pt x="24" y="53"/>
                    <a:pt x="21" y="54"/>
                  </a:cubicBezTo>
                  <a:cubicBezTo>
                    <a:pt x="17" y="54"/>
                    <a:pt x="18" y="55"/>
                    <a:pt x="12" y="50"/>
                  </a:cubicBezTo>
                  <a:cubicBezTo>
                    <a:pt x="6" y="45"/>
                    <a:pt x="0" y="38"/>
                    <a:pt x="2" y="37"/>
                  </a:cubicBezTo>
                  <a:cubicBezTo>
                    <a:pt x="4" y="35"/>
                    <a:pt x="22" y="45"/>
                    <a:pt x="16" y="38"/>
                  </a:cubicBezTo>
                  <a:cubicBezTo>
                    <a:pt x="10" y="30"/>
                    <a:pt x="6" y="27"/>
                    <a:pt x="6" y="27"/>
                  </a:cubicBezTo>
                  <a:cubicBezTo>
                    <a:pt x="6" y="27"/>
                    <a:pt x="6" y="25"/>
                    <a:pt x="9" y="20"/>
                  </a:cubicBezTo>
                  <a:cubicBezTo>
                    <a:pt x="12" y="15"/>
                    <a:pt x="20" y="18"/>
                    <a:pt x="20" y="18"/>
                  </a:cubicBezTo>
                  <a:cubicBezTo>
                    <a:pt x="20" y="18"/>
                    <a:pt x="33" y="17"/>
                    <a:pt x="35" y="18"/>
                  </a:cubicBezTo>
                  <a:cubicBezTo>
                    <a:pt x="37" y="18"/>
                    <a:pt x="36" y="21"/>
                    <a:pt x="42" y="19"/>
                  </a:cubicBezTo>
                  <a:cubicBezTo>
                    <a:pt x="47" y="17"/>
                    <a:pt x="52" y="18"/>
                    <a:pt x="50" y="14"/>
                  </a:cubicBezTo>
                  <a:cubicBezTo>
                    <a:pt x="48" y="10"/>
                    <a:pt x="48" y="10"/>
                    <a:pt x="48" y="10"/>
                  </a:cubicBezTo>
                  <a:cubicBezTo>
                    <a:pt x="48" y="10"/>
                    <a:pt x="54" y="16"/>
                    <a:pt x="60" y="15"/>
                  </a:cubicBezTo>
                  <a:cubicBezTo>
                    <a:pt x="66" y="14"/>
                    <a:pt x="85" y="21"/>
                    <a:pt x="82" y="24"/>
                  </a:cubicBezTo>
                  <a:cubicBezTo>
                    <a:pt x="78" y="27"/>
                    <a:pt x="74" y="26"/>
                    <a:pt x="76" y="27"/>
                  </a:cubicBezTo>
                  <a:cubicBezTo>
                    <a:pt x="77" y="28"/>
                    <a:pt x="79" y="29"/>
                    <a:pt x="84" y="31"/>
                  </a:cubicBezTo>
                  <a:cubicBezTo>
                    <a:pt x="89" y="32"/>
                    <a:pt x="91" y="27"/>
                    <a:pt x="85" y="21"/>
                  </a:cubicBezTo>
                  <a:cubicBezTo>
                    <a:pt x="80" y="16"/>
                    <a:pt x="75" y="14"/>
                    <a:pt x="75" y="14"/>
                  </a:cubicBezTo>
                  <a:cubicBezTo>
                    <a:pt x="75" y="14"/>
                    <a:pt x="68" y="9"/>
                    <a:pt x="67" y="7"/>
                  </a:cubicBezTo>
                  <a:cubicBezTo>
                    <a:pt x="67" y="5"/>
                    <a:pt x="73" y="3"/>
                    <a:pt x="76" y="2"/>
                  </a:cubicBezTo>
                  <a:cubicBezTo>
                    <a:pt x="79" y="0"/>
                    <a:pt x="91" y="6"/>
                    <a:pt x="95" y="4"/>
                  </a:cubicBezTo>
                  <a:cubicBezTo>
                    <a:pt x="100" y="2"/>
                    <a:pt x="110" y="9"/>
                    <a:pt x="110" y="8"/>
                  </a:cubicBezTo>
                  <a:cubicBezTo>
                    <a:pt x="109" y="6"/>
                    <a:pt x="102" y="4"/>
                    <a:pt x="116" y="4"/>
                  </a:cubicBezTo>
                  <a:cubicBezTo>
                    <a:pt x="130" y="3"/>
                    <a:pt x="135" y="7"/>
                    <a:pt x="139" y="8"/>
                  </a:cubicBezTo>
                  <a:cubicBezTo>
                    <a:pt x="142" y="9"/>
                    <a:pt x="146" y="12"/>
                    <a:pt x="148" y="11"/>
                  </a:cubicBezTo>
                  <a:cubicBezTo>
                    <a:pt x="149" y="11"/>
                    <a:pt x="155" y="18"/>
                    <a:pt x="151" y="19"/>
                  </a:cubicBezTo>
                  <a:cubicBezTo>
                    <a:pt x="148" y="19"/>
                    <a:pt x="147" y="28"/>
                    <a:pt x="140" y="26"/>
                  </a:cubicBezTo>
                  <a:cubicBezTo>
                    <a:pt x="133" y="24"/>
                    <a:pt x="136" y="31"/>
                    <a:pt x="116" y="29"/>
                  </a:cubicBezTo>
                  <a:cubicBezTo>
                    <a:pt x="97" y="27"/>
                    <a:pt x="98" y="26"/>
                    <a:pt x="99" y="31"/>
                  </a:cubicBezTo>
                  <a:cubicBezTo>
                    <a:pt x="100" y="35"/>
                    <a:pt x="103" y="42"/>
                    <a:pt x="103" y="42"/>
                  </a:cubicBezTo>
                  <a:cubicBezTo>
                    <a:pt x="108" y="43"/>
                    <a:pt x="108" y="43"/>
                    <a:pt x="108" y="43"/>
                  </a:cubicBezTo>
                  <a:cubicBezTo>
                    <a:pt x="108" y="43"/>
                    <a:pt x="129" y="60"/>
                    <a:pt x="128" y="60"/>
                  </a:cubicBezTo>
                  <a:cubicBezTo>
                    <a:pt x="127" y="60"/>
                    <a:pt x="126" y="61"/>
                    <a:pt x="122" y="62"/>
                  </a:cubicBezTo>
                  <a:cubicBezTo>
                    <a:pt x="119" y="62"/>
                    <a:pt x="117" y="63"/>
                    <a:pt x="117" y="67"/>
                  </a:cubicBezTo>
                  <a:cubicBezTo>
                    <a:pt x="118" y="71"/>
                    <a:pt x="106" y="74"/>
                    <a:pt x="101" y="71"/>
                  </a:cubicBezTo>
                  <a:cubicBezTo>
                    <a:pt x="96" y="68"/>
                    <a:pt x="95" y="70"/>
                    <a:pt x="93" y="68"/>
                  </a:cubicBezTo>
                  <a:cubicBezTo>
                    <a:pt x="90" y="66"/>
                    <a:pt x="100" y="57"/>
                    <a:pt x="97" y="55"/>
                  </a:cubicBezTo>
                  <a:cubicBezTo>
                    <a:pt x="93" y="52"/>
                    <a:pt x="90" y="49"/>
                    <a:pt x="88" y="48"/>
                  </a:cubicBezTo>
                  <a:cubicBezTo>
                    <a:pt x="87" y="47"/>
                    <a:pt x="83" y="44"/>
                    <a:pt x="83" y="44"/>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6" name="Freeform 143"/>
            <p:cNvSpPr/>
            <p:nvPr/>
          </p:nvSpPr>
          <p:spPr bwMode="auto">
            <a:xfrm>
              <a:off x="6503988" y="1135063"/>
              <a:ext cx="427038" cy="342900"/>
            </a:xfrm>
            <a:custGeom>
              <a:avLst/>
              <a:gdLst>
                <a:gd name="T0" fmla="*/ 66 w 160"/>
                <a:gd name="T1" fmla="*/ 120 h 128"/>
                <a:gd name="T2" fmla="*/ 59 w 160"/>
                <a:gd name="T3" fmla="*/ 124 h 128"/>
                <a:gd name="T4" fmla="*/ 33 w 160"/>
                <a:gd name="T5" fmla="*/ 116 h 128"/>
                <a:gd name="T6" fmla="*/ 16 w 160"/>
                <a:gd name="T7" fmla="*/ 111 h 128"/>
                <a:gd name="T8" fmla="*/ 12 w 160"/>
                <a:gd name="T9" fmla="*/ 103 h 128"/>
                <a:gd name="T10" fmla="*/ 24 w 160"/>
                <a:gd name="T11" fmla="*/ 89 h 128"/>
                <a:gd name="T12" fmla="*/ 26 w 160"/>
                <a:gd name="T13" fmla="*/ 74 h 128"/>
                <a:gd name="T14" fmla="*/ 31 w 160"/>
                <a:gd name="T15" fmla="*/ 73 h 128"/>
                <a:gd name="T16" fmla="*/ 38 w 160"/>
                <a:gd name="T17" fmla="*/ 68 h 128"/>
                <a:gd name="T18" fmla="*/ 32 w 160"/>
                <a:gd name="T19" fmla="*/ 65 h 128"/>
                <a:gd name="T20" fmla="*/ 30 w 160"/>
                <a:gd name="T21" fmla="*/ 59 h 128"/>
                <a:gd name="T22" fmla="*/ 47 w 160"/>
                <a:gd name="T23" fmla="*/ 53 h 128"/>
                <a:gd name="T24" fmla="*/ 46 w 160"/>
                <a:gd name="T25" fmla="*/ 42 h 128"/>
                <a:gd name="T26" fmla="*/ 46 w 160"/>
                <a:gd name="T27" fmla="*/ 33 h 128"/>
                <a:gd name="T28" fmla="*/ 64 w 160"/>
                <a:gd name="T29" fmla="*/ 31 h 128"/>
                <a:gd name="T30" fmla="*/ 87 w 160"/>
                <a:gd name="T31" fmla="*/ 14 h 128"/>
                <a:gd name="T32" fmla="*/ 111 w 160"/>
                <a:gd name="T33" fmla="*/ 14 h 128"/>
                <a:gd name="T34" fmla="*/ 126 w 160"/>
                <a:gd name="T35" fmla="*/ 10 h 128"/>
                <a:gd name="T36" fmla="*/ 136 w 160"/>
                <a:gd name="T37" fmla="*/ 4 h 128"/>
                <a:gd name="T38" fmla="*/ 159 w 160"/>
                <a:gd name="T39" fmla="*/ 3 h 128"/>
                <a:gd name="T40" fmla="*/ 158 w 160"/>
                <a:gd name="T41" fmla="*/ 12 h 128"/>
                <a:gd name="T42" fmla="*/ 152 w 160"/>
                <a:gd name="T43" fmla="*/ 15 h 128"/>
                <a:gd name="T44" fmla="*/ 126 w 160"/>
                <a:gd name="T45" fmla="*/ 23 h 128"/>
                <a:gd name="T46" fmla="*/ 111 w 160"/>
                <a:gd name="T47" fmla="*/ 29 h 128"/>
                <a:gd name="T48" fmla="*/ 94 w 160"/>
                <a:gd name="T49" fmla="*/ 41 h 128"/>
                <a:gd name="T50" fmla="*/ 69 w 160"/>
                <a:gd name="T51" fmla="*/ 49 h 128"/>
                <a:gd name="T52" fmla="*/ 64 w 160"/>
                <a:gd name="T53" fmla="*/ 63 h 128"/>
                <a:gd name="T54" fmla="*/ 57 w 160"/>
                <a:gd name="T55" fmla="*/ 71 h 128"/>
                <a:gd name="T56" fmla="*/ 54 w 160"/>
                <a:gd name="T57" fmla="*/ 77 h 128"/>
                <a:gd name="T58" fmla="*/ 49 w 160"/>
                <a:gd name="T59" fmla="*/ 91 h 128"/>
                <a:gd name="T60" fmla="*/ 49 w 160"/>
                <a:gd name="T61" fmla="*/ 105 h 128"/>
                <a:gd name="T62" fmla="*/ 66 w 160"/>
                <a:gd name="T63" fmla="*/ 116 h 128"/>
                <a:gd name="T64" fmla="*/ 66 w 160"/>
                <a:gd name="T6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28">
                  <a:moveTo>
                    <a:pt x="66" y="120"/>
                  </a:moveTo>
                  <a:cubicBezTo>
                    <a:pt x="64" y="122"/>
                    <a:pt x="72" y="128"/>
                    <a:pt x="59" y="124"/>
                  </a:cubicBezTo>
                  <a:cubicBezTo>
                    <a:pt x="46" y="120"/>
                    <a:pt x="37" y="123"/>
                    <a:pt x="33" y="116"/>
                  </a:cubicBezTo>
                  <a:cubicBezTo>
                    <a:pt x="30" y="109"/>
                    <a:pt x="20" y="115"/>
                    <a:pt x="16" y="111"/>
                  </a:cubicBezTo>
                  <a:cubicBezTo>
                    <a:pt x="12" y="106"/>
                    <a:pt x="0" y="116"/>
                    <a:pt x="12" y="103"/>
                  </a:cubicBezTo>
                  <a:cubicBezTo>
                    <a:pt x="24" y="89"/>
                    <a:pt x="23" y="98"/>
                    <a:pt x="24" y="89"/>
                  </a:cubicBezTo>
                  <a:cubicBezTo>
                    <a:pt x="25" y="81"/>
                    <a:pt x="26" y="74"/>
                    <a:pt x="26" y="74"/>
                  </a:cubicBezTo>
                  <a:cubicBezTo>
                    <a:pt x="26" y="74"/>
                    <a:pt x="27" y="71"/>
                    <a:pt x="31" y="73"/>
                  </a:cubicBezTo>
                  <a:cubicBezTo>
                    <a:pt x="35" y="74"/>
                    <a:pt x="39" y="69"/>
                    <a:pt x="38" y="68"/>
                  </a:cubicBezTo>
                  <a:cubicBezTo>
                    <a:pt x="36" y="68"/>
                    <a:pt x="35" y="68"/>
                    <a:pt x="32" y="65"/>
                  </a:cubicBezTo>
                  <a:cubicBezTo>
                    <a:pt x="30" y="62"/>
                    <a:pt x="25" y="60"/>
                    <a:pt x="30" y="59"/>
                  </a:cubicBezTo>
                  <a:cubicBezTo>
                    <a:pt x="34" y="58"/>
                    <a:pt x="48" y="56"/>
                    <a:pt x="47" y="53"/>
                  </a:cubicBezTo>
                  <a:cubicBezTo>
                    <a:pt x="47" y="50"/>
                    <a:pt x="46" y="42"/>
                    <a:pt x="46" y="42"/>
                  </a:cubicBezTo>
                  <a:cubicBezTo>
                    <a:pt x="46" y="42"/>
                    <a:pt x="44" y="33"/>
                    <a:pt x="46" y="33"/>
                  </a:cubicBezTo>
                  <a:cubicBezTo>
                    <a:pt x="48" y="32"/>
                    <a:pt x="61" y="33"/>
                    <a:pt x="64" y="31"/>
                  </a:cubicBezTo>
                  <a:cubicBezTo>
                    <a:pt x="66" y="29"/>
                    <a:pt x="83" y="16"/>
                    <a:pt x="87" y="14"/>
                  </a:cubicBezTo>
                  <a:cubicBezTo>
                    <a:pt x="90" y="12"/>
                    <a:pt x="109" y="14"/>
                    <a:pt x="111" y="14"/>
                  </a:cubicBezTo>
                  <a:cubicBezTo>
                    <a:pt x="113" y="14"/>
                    <a:pt x="123" y="13"/>
                    <a:pt x="126" y="10"/>
                  </a:cubicBezTo>
                  <a:cubicBezTo>
                    <a:pt x="130" y="8"/>
                    <a:pt x="131" y="7"/>
                    <a:pt x="136" y="4"/>
                  </a:cubicBezTo>
                  <a:cubicBezTo>
                    <a:pt x="140" y="0"/>
                    <a:pt x="159" y="1"/>
                    <a:pt x="159" y="3"/>
                  </a:cubicBezTo>
                  <a:cubicBezTo>
                    <a:pt x="160" y="6"/>
                    <a:pt x="158" y="12"/>
                    <a:pt x="158" y="12"/>
                  </a:cubicBezTo>
                  <a:cubicBezTo>
                    <a:pt x="158" y="12"/>
                    <a:pt x="157" y="11"/>
                    <a:pt x="152" y="15"/>
                  </a:cubicBezTo>
                  <a:cubicBezTo>
                    <a:pt x="148" y="20"/>
                    <a:pt x="131" y="22"/>
                    <a:pt x="126" y="23"/>
                  </a:cubicBezTo>
                  <a:cubicBezTo>
                    <a:pt x="121" y="24"/>
                    <a:pt x="122" y="26"/>
                    <a:pt x="111" y="29"/>
                  </a:cubicBezTo>
                  <a:cubicBezTo>
                    <a:pt x="101" y="32"/>
                    <a:pt x="108" y="39"/>
                    <a:pt x="94" y="41"/>
                  </a:cubicBezTo>
                  <a:cubicBezTo>
                    <a:pt x="81" y="44"/>
                    <a:pt x="73" y="44"/>
                    <a:pt x="69" y="49"/>
                  </a:cubicBezTo>
                  <a:cubicBezTo>
                    <a:pt x="66" y="55"/>
                    <a:pt x="66" y="61"/>
                    <a:pt x="64" y="63"/>
                  </a:cubicBezTo>
                  <a:cubicBezTo>
                    <a:pt x="62" y="65"/>
                    <a:pt x="57" y="69"/>
                    <a:pt x="57" y="71"/>
                  </a:cubicBezTo>
                  <a:cubicBezTo>
                    <a:pt x="58" y="73"/>
                    <a:pt x="54" y="77"/>
                    <a:pt x="54" y="77"/>
                  </a:cubicBezTo>
                  <a:cubicBezTo>
                    <a:pt x="54" y="77"/>
                    <a:pt x="52" y="89"/>
                    <a:pt x="49" y="91"/>
                  </a:cubicBezTo>
                  <a:cubicBezTo>
                    <a:pt x="47" y="92"/>
                    <a:pt x="44" y="98"/>
                    <a:pt x="49" y="105"/>
                  </a:cubicBezTo>
                  <a:cubicBezTo>
                    <a:pt x="54" y="111"/>
                    <a:pt x="66" y="116"/>
                    <a:pt x="66" y="116"/>
                  </a:cubicBezTo>
                  <a:lnTo>
                    <a:pt x="66" y="12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7" name="Freeform 144"/>
            <p:cNvSpPr/>
            <p:nvPr/>
          </p:nvSpPr>
          <p:spPr bwMode="auto">
            <a:xfrm>
              <a:off x="6338888" y="900113"/>
              <a:ext cx="180975" cy="84138"/>
            </a:xfrm>
            <a:custGeom>
              <a:avLst/>
              <a:gdLst>
                <a:gd name="T0" fmla="*/ 60 w 68"/>
                <a:gd name="T1" fmla="*/ 29 h 31"/>
                <a:gd name="T2" fmla="*/ 41 w 68"/>
                <a:gd name="T3" fmla="*/ 26 h 31"/>
                <a:gd name="T4" fmla="*/ 22 w 68"/>
                <a:gd name="T5" fmla="*/ 21 h 31"/>
                <a:gd name="T6" fmla="*/ 3 w 68"/>
                <a:gd name="T7" fmla="*/ 15 h 31"/>
                <a:gd name="T8" fmla="*/ 4 w 68"/>
                <a:gd name="T9" fmla="*/ 9 h 31"/>
                <a:gd name="T10" fmla="*/ 11 w 68"/>
                <a:gd name="T11" fmla="*/ 8 h 31"/>
                <a:gd name="T12" fmla="*/ 17 w 68"/>
                <a:gd name="T13" fmla="*/ 9 h 31"/>
                <a:gd name="T14" fmla="*/ 37 w 68"/>
                <a:gd name="T15" fmla="*/ 5 h 31"/>
                <a:gd name="T16" fmla="*/ 41 w 68"/>
                <a:gd name="T17" fmla="*/ 8 h 31"/>
                <a:gd name="T18" fmla="*/ 48 w 68"/>
                <a:gd name="T19" fmla="*/ 4 h 31"/>
                <a:gd name="T20" fmla="*/ 64 w 68"/>
                <a:gd name="T21" fmla="*/ 13 h 31"/>
                <a:gd name="T22" fmla="*/ 61 w 68"/>
                <a:gd name="T23" fmla="*/ 24 h 31"/>
                <a:gd name="T24" fmla="*/ 60 w 6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1">
                  <a:moveTo>
                    <a:pt x="60" y="29"/>
                  </a:moveTo>
                  <a:cubicBezTo>
                    <a:pt x="50" y="27"/>
                    <a:pt x="51" y="31"/>
                    <a:pt x="41" y="26"/>
                  </a:cubicBezTo>
                  <a:cubicBezTo>
                    <a:pt x="31" y="20"/>
                    <a:pt x="33" y="20"/>
                    <a:pt x="22" y="21"/>
                  </a:cubicBezTo>
                  <a:cubicBezTo>
                    <a:pt x="10" y="22"/>
                    <a:pt x="6" y="19"/>
                    <a:pt x="3" y="15"/>
                  </a:cubicBezTo>
                  <a:cubicBezTo>
                    <a:pt x="0" y="10"/>
                    <a:pt x="0" y="10"/>
                    <a:pt x="4" y="9"/>
                  </a:cubicBezTo>
                  <a:cubicBezTo>
                    <a:pt x="7" y="8"/>
                    <a:pt x="6" y="7"/>
                    <a:pt x="11" y="8"/>
                  </a:cubicBezTo>
                  <a:cubicBezTo>
                    <a:pt x="17" y="9"/>
                    <a:pt x="4" y="18"/>
                    <a:pt x="17" y="9"/>
                  </a:cubicBezTo>
                  <a:cubicBezTo>
                    <a:pt x="30" y="0"/>
                    <a:pt x="37" y="5"/>
                    <a:pt x="37" y="5"/>
                  </a:cubicBezTo>
                  <a:cubicBezTo>
                    <a:pt x="37" y="5"/>
                    <a:pt x="36" y="11"/>
                    <a:pt x="41" y="8"/>
                  </a:cubicBezTo>
                  <a:cubicBezTo>
                    <a:pt x="47" y="6"/>
                    <a:pt x="48" y="4"/>
                    <a:pt x="48" y="4"/>
                  </a:cubicBezTo>
                  <a:cubicBezTo>
                    <a:pt x="48" y="4"/>
                    <a:pt x="68" y="10"/>
                    <a:pt x="64" y="13"/>
                  </a:cubicBezTo>
                  <a:cubicBezTo>
                    <a:pt x="59" y="17"/>
                    <a:pt x="61" y="24"/>
                    <a:pt x="61" y="24"/>
                  </a:cubicBezTo>
                  <a:lnTo>
                    <a:pt x="60" y="29"/>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8" name="Freeform 145"/>
            <p:cNvSpPr/>
            <p:nvPr/>
          </p:nvSpPr>
          <p:spPr bwMode="auto">
            <a:xfrm>
              <a:off x="6527800" y="933451"/>
              <a:ext cx="77788" cy="31750"/>
            </a:xfrm>
            <a:custGeom>
              <a:avLst/>
              <a:gdLst>
                <a:gd name="T0" fmla="*/ 21 w 29"/>
                <a:gd name="T1" fmla="*/ 10 h 12"/>
                <a:gd name="T2" fmla="*/ 9 w 29"/>
                <a:gd name="T3" fmla="*/ 12 h 12"/>
                <a:gd name="T4" fmla="*/ 1 w 29"/>
                <a:gd name="T5" fmla="*/ 9 h 12"/>
                <a:gd name="T6" fmla="*/ 5 w 29"/>
                <a:gd name="T7" fmla="*/ 6 h 12"/>
                <a:gd name="T8" fmla="*/ 12 w 29"/>
                <a:gd name="T9" fmla="*/ 5 h 12"/>
                <a:gd name="T10" fmla="*/ 13 w 29"/>
                <a:gd name="T11" fmla="*/ 0 h 12"/>
                <a:gd name="T12" fmla="*/ 24 w 29"/>
                <a:gd name="T13" fmla="*/ 2 h 12"/>
                <a:gd name="T14" fmla="*/ 27 w 29"/>
                <a:gd name="T15" fmla="*/ 7 h 12"/>
                <a:gd name="T16" fmla="*/ 21 w 29"/>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
                  <a:moveTo>
                    <a:pt x="21" y="10"/>
                  </a:moveTo>
                  <a:cubicBezTo>
                    <a:pt x="9" y="12"/>
                    <a:pt x="9" y="12"/>
                    <a:pt x="9" y="12"/>
                  </a:cubicBezTo>
                  <a:cubicBezTo>
                    <a:pt x="9" y="12"/>
                    <a:pt x="0" y="12"/>
                    <a:pt x="1" y="9"/>
                  </a:cubicBezTo>
                  <a:cubicBezTo>
                    <a:pt x="2" y="7"/>
                    <a:pt x="2" y="9"/>
                    <a:pt x="5" y="6"/>
                  </a:cubicBezTo>
                  <a:cubicBezTo>
                    <a:pt x="8" y="4"/>
                    <a:pt x="9" y="5"/>
                    <a:pt x="12" y="5"/>
                  </a:cubicBezTo>
                  <a:cubicBezTo>
                    <a:pt x="14" y="5"/>
                    <a:pt x="13" y="0"/>
                    <a:pt x="13" y="0"/>
                  </a:cubicBezTo>
                  <a:cubicBezTo>
                    <a:pt x="13" y="0"/>
                    <a:pt x="22" y="1"/>
                    <a:pt x="24" y="2"/>
                  </a:cubicBezTo>
                  <a:cubicBezTo>
                    <a:pt x="26" y="3"/>
                    <a:pt x="29" y="7"/>
                    <a:pt x="27" y="7"/>
                  </a:cubicBezTo>
                  <a:cubicBezTo>
                    <a:pt x="25" y="7"/>
                    <a:pt x="21" y="10"/>
                    <a:pt x="21" y="1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39" name="Freeform 146"/>
            <p:cNvSpPr/>
            <p:nvPr/>
          </p:nvSpPr>
          <p:spPr bwMode="auto">
            <a:xfrm>
              <a:off x="6559550" y="860426"/>
              <a:ext cx="120650" cy="69850"/>
            </a:xfrm>
            <a:custGeom>
              <a:avLst/>
              <a:gdLst>
                <a:gd name="T0" fmla="*/ 31 w 45"/>
                <a:gd name="T1" fmla="*/ 24 h 26"/>
                <a:gd name="T2" fmla="*/ 19 w 45"/>
                <a:gd name="T3" fmla="*/ 25 h 26"/>
                <a:gd name="T4" fmla="*/ 14 w 45"/>
                <a:gd name="T5" fmla="*/ 22 h 26"/>
                <a:gd name="T6" fmla="*/ 5 w 45"/>
                <a:gd name="T7" fmla="*/ 22 h 26"/>
                <a:gd name="T8" fmla="*/ 2 w 45"/>
                <a:gd name="T9" fmla="*/ 20 h 26"/>
                <a:gd name="T10" fmla="*/ 12 w 45"/>
                <a:gd name="T11" fmla="*/ 16 h 26"/>
                <a:gd name="T12" fmla="*/ 16 w 45"/>
                <a:gd name="T13" fmla="*/ 11 h 26"/>
                <a:gd name="T14" fmla="*/ 19 w 45"/>
                <a:gd name="T15" fmla="*/ 6 h 26"/>
                <a:gd name="T16" fmla="*/ 22 w 45"/>
                <a:gd name="T17" fmla="*/ 4 h 26"/>
                <a:gd name="T18" fmla="*/ 28 w 45"/>
                <a:gd name="T19" fmla="*/ 1 h 26"/>
                <a:gd name="T20" fmla="*/ 35 w 45"/>
                <a:gd name="T21" fmla="*/ 4 h 26"/>
                <a:gd name="T22" fmla="*/ 34 w 45"/>
                <a:gd name="T23" fmla="*/ 12 h 26"/>
                <a:gd name="T24" fmla="*/ 34 w 45"/>
                <a:gd name="T25" fmla="*/ 16 h 26"/>
                <a:gd name="T26" fmla="*/ 41 w 45"/>
                <a:gd name="T27" fmla="*/ 21 h 26"/>
                <a:gd name="T28" fmla="*/ 34 w 45"/>
                <a:gd name="T29" fmla="*/ 22 h 26"/>
                <a:gd name="T30" fmla="*/ 31 w 45"/>
                <a:gd name="T3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6">
                  <a:moveTo>
                    <a:pt x="31" y="24"/>
                  </a:moveTo>
                  <a:cubicBezTo>
                    <a:pt x="29" y="24"/>
                    <a:pt x="22" y="26"/>
                    <a:pt x="19" y="25"/>
                  </a:cubicBezTo>
                  <a:cubicBezTo>
                    <a:pt x="17" y="24"/>
                    <a:pt x="17" y="22"/>
                    <a:pt x="14" y="22"/>
                  </a:cubicBezTo>
                  <a:cubicBezTo>
                    <a:pt x="10" y="21"/>
                    <a:pt x="5" y="22"/>
                    <a:pt x="5" y="22"/>
                  </a:cubicBezTo>
                  <a:cubicBezTo>
                    <a:pt x="5" y="22"/>
                    <a:pt x="0" y="25"/>
                    <a:pt x="2" y="20"/>
                  </a:cubicBezTo>
                  <a:cubicBezTo>
                    <a:pt x="5" y="15"/>
                    <a:pt x="11" y="17"/>
                    <a:pt x="12" y="16"/>
                  </a:cubicBezTo>
                  <a:cubicBezTo>
                    <a:pt x="12" y="14"/>
                    <a:pt x="13" y="13"/>
                    <a:pt x="16" y="11"/>
                  </a:cubicBezTo>
                  <a:cubicBezTo>
                    <a:pt x="19" y="8"/>
                    <a:pt x="15" y="9"/>
                    <a:pt x="19" y="6"/>
                  </a:cubicBezTo>
                  <a:cubicBezTo>
                    <a:pt x="22" y="4"/>
                    <a:pt x="22" y="4"/>
                    <a:pt x="22" y="4"/>
                  </a:cubicBezTo>
                  <a:cubicBezTo>
                    <a:pt x="22" y="4"/>
                    <a:pt x="25" y="0"/>
                    <a:pt x="28" y="1"/>
                  </a:cubicBezTo>
                  <a:cubicBezTo>
                    <a:pt x="32" y="2"/>
                    <a:pt x="35" y="4"/>
                    <a:pt x="35" y="4"/>
                  </a:cubicBezTo>
                  <a:cubicBezTo>
                    <a:pt x="35" y="4"/>
                    <a:pt x="36" y="12"/>
                    <a:pt x="34" y="12"/>
                  </a:cubicBezTo>
                  <a:cubicBezTo>
                    <a:pt x="32" y="12"/>
                    <a:pt x="34" y="16"/>
                    <a:pt x="34" y="16"/>
                  </a:cubicBezTo>
                  <a:cubicBezTo>
                    <a:pt x="34" y="16"/>
                    <a:pt x="45" y="20"/>
                    <a:pt x="41" y="21"/>
                  </a:cubicBezTo>
                  <a:cubicBezTo>
                    <a:pt x="37" y="22"/>
                    <a:pt x="34" y="22"/>
                    <a:pt x="34" y="22"/>
                  </a:cubicBezTo>
                  <a:lnTo>
                    <a:pt x="31" y="24"/>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0" name="Freeform 147"/>
            <p:cNvSpPr/>
            <p:nvPr/>
          </p:nvSpPr>
          <p:spPr bwMode="auto">
            <a:xfrm>
              <a:off x="6613525" y="938213"/>
              <a:ext cx="74613" cy="28575"/>
            </a:xfrm>
            <a:custGeom>
              <a:avLst/>
              <a:gdLst>
                <a:gd name="T0" fmla="*/ 1 w 28"/>
                <a:gd name="T1" fmla="*/ 10 h 11"/>
                <a:gd name="T2" fmla="*/ 9 w 28"/>
                <a:gd name="T3" fmla="*/ 9 h 11"/>
                <a:gd name="T4" fmla="*/ 16 w 28"/>
                <a:gd name="T5" fmla="*/ 7 h 11"/>
                <a:gd name="T6" fmla="*/ 25 w 28"/>
                <a:gd name="T7" fmla="*/ 3 h 11"/>
                <a:gd name="T8" fmla="*/ 17 w 28"/>
                <a:gd name="T9" fmla="*/ 2 h 11"/>
                <a:gd name="T10" fmla="*/ 5 w 28"/>
                <a:gd name="T11" fmla="*/ 1 h 11"/>
                <a:gd name="T12" fmla="*/ 0 w 28"/>
                <a:gd name="T13" fmla="*/ 7 h 11"/>
                <a:gd name="T14" fmla="*/ 1 w 28"/>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1" y="10"/>
                  </a:moveTo>
                  <a:cubicBezTo>
                    <a:pt x="4" y="11"/>
                    <a:pt x="6" y="11"/>
                    <a:pt x="9" y="9"/>
                  </a:cubicBezTo>
                  <a:cubicBezTo>
                    <a:pt x="12" y="7"/>
                    <a:pt x="12" y="6"/>
                    <a:pt x="16" y="7"/>
                  </a:cubicBezTo>
                  <a:cubicBezTo>
                    <a:pt x="19" y="8"/>
                    <a:pt x="28" y="3"/>
                    <a:pt x="25" y="3"/>
                  </a:cubicBezTo>
                  <a:cubicBezTo>
                    <a:pt x="23" y="3"/>
                    <a:pt x="19" y="3"/>
                    <a:pt x="17" y="2"/>
                  </a:cubicBezTo>
                  <a:cubicBezTo>
                    <a:pt x="15" y="0"/>
                    <a:pt x="9" y="1"/>
                    <a:pt x="5" y="1"/>
                  </a:cubicBezTo>
                  <a:cubicBezTo>
                    <a:pt x="1" y="2"/>
                    <a:pt x="0" y="7"/>
                    <a:pt x="0" y="7"/>
                  </a:cubicBezTo>
                  <a:lnTo>
                    <a:pt x="1" y="1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1" name="Freeform 148"/>
            <p:cNvSpPr/>
            <p:nvPr/>
          </p:nvSpPr>
          <p:spPr bwMode="auto">
            <a:xfrm>
              <a:off x="6684963" y="900113"/>
              <a:ext cx="69850" cy="66675"/>
            </a:xfrm>
            <a:custGeom>
              <a:avLst/>
              <a:gdLst>
                <a:gd name="T0" fmla="*/ 9 w 26"/>
                <a:gd name="T1" fmla="*/ 18 h 25"/>
                <a:gd name="T2" fmla="*/ 13 w 26"/>
                <a:gd name="T3" fmla="*/ 21 h 25"/>
                <a:gd name="T4" fmla="*/ 21 w 26"/>
                <a:gd name="T5" fmla="*/ 16 h 25"/>
                <a:gd name="T6" fmla="*/ 26 w 26"/>
                <a:gd name="T7" fmla="*/ 10 h 25"/>
                <a:gd name="T8" fmla="*/ 20 w 26"/>
                <a:gd name="T9" fmla="*/ 4 h 25"/>
                <a:gd name="T10" fmla="*/ 15 w 26"/>
                <a:gd name="T11" fmla="*/ 1 h 25"/>
                <a:gd name="T12" fmla="*/ 8 w 26"/>
                <a:gd name="T13" fmla="*/ 10 h 25"/>
                <a:gd name="T14" fmla="*/ 2 w 26"/>
                <a:gd name="T15" fmla="*/ 11 h 25"/>
                <a:gd name="T16" fmla="*/ 9 w 26"/>
                <a:gd name="T17" fmla="*/ 17 h 25"/>
                <a:gd name="T18" fmla="*/ 9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9" y="18"/>
                  </a:moveTo>
                  <a:cubicBezTo>
                    <a:pt x="9" y="18"/>
                    <a:pt x="7" y="25"/>
                    <a:pt x="13" y="21"/>
                  </a:cubicBezTo>
                  <a:cubicBezTo>
                    <a:pt x="19" y="17"/>
                    <a:pt x="19" y="16"/>
                    <a:pt x="21" y="16"/>
                  </a:cubicBezTo>
                  <a:cubicBezTo>
                    <a:pt x="23" y="15"/>
                    <a:pt x="26" y="10"/>
                    <a:pt x="26" y="10"/>
                  </a:cubicBezTo>
                  <a:cubicBezTo>
                    <a:pt x="26" y="10"/>
                    <a:pt x="22" y="6"/>
                    <a:pt x="20" y="4"/>
                  </a:cubicBezTo>
                  <a:cubicBezTo>
                    <a:pt x="17" y="2"/>
                    <a:pt x="20" y="0"/>
                    <a:pt x="15" y="1"/>
                  </a:cubicBezTo>
                  <a:cubicBezTo>
                    <a:pt x="9" y="1"/>
                    <a:pt x="8" y="10"/>
                    <a:pt x="8" y="10"/>
                  </a:cubicBezTo>
                  <a:cubicBezTo>
                    <a:pt x="8" y="10"/>
                    <a:pt x="0" y="7"/>
                    <a:pt x="2" y="11"/>
                  </a:cubicBezTo>
                  <a:cubicBezTo>
                    <a:pt x="4" y="15"/>
                    <a:pt x="9" y="17"/>
                    <a:pt x="9" y="17"/>
                  </a:cubicBezTo>
                  <a:lnTo>
                    <a:pt x="9" y="18"/>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2" name="Freeform 149"/>
            <p:cNvSpPr/>
            <p:nvPr/>
          </p:nvSpPr>
          <p:spPr bwMode="auto">
            <a:xfrm>
              <a:off x="6645275" y="965201"/>
              <a:ext cx="57150" cy="19050"/>
            </a:xfrm>
            <a:custGeom>
              <a:avLst/>
              <a:gdLst>
                <a:gd name="T0" fmla="*/ 9 w 21"/>
                <a:gd name="T1" fmla="*/ 0 h 7"/>
                <a:gd name="T2" fmla="*/ 4 w 21"/>
                <a:gd name="T3" fmla="*/ 5 h 7"/>
                <a:gd name="T4" fmla="*/ 15 w 21"/>
                <a:gd name="T5" fmla="*/ 7 h 7"/>
                <a:gd name="T6" fmla="*/ 20 w 21"/>
                <a:gd name="T7" fmla="*/ 5 h 7"/>
                <a:gd name="T8" fmla="*/ 15 w 21"/>
                <a:gd name="T9" fmla="*/ 0 h 7"/>
                <a:gd name="T10" fmla="*/ 9 w 21"/>
                <a:gd name="T11" fmla="*/ 0 h 7"/>
              </a:gdLst>
              <a:ahLst/>
              <a:cxnLst>
                <a:cxn ang="0">
                  <a:pos x="T0" y="T1"/>
                </a:cxn>
                <a:cxn ang="0">
                  <a:pos x="T2" y="T3"/>
                </a:cxn>
                <a:cxn ang="0">
                  <a:pos x="T4" y="T5"/>
                </a:cxn>
                <a:cxn ang="0">
                  <a:pos x="T6" y="T7"/>
                </a:cxn>
                <a:cxn ang="0">
                  <a:pos x="T8" y="T9"/>
                </a:cxn>
                <a:cxn ang="0">
                  <a:pos x="T10" y="T11"/>
                </a:cxn>
              </a:cxnLst>
              <a:rect l="0" t="0" r="r" b="b"/>
              <a:pathLst>
                <a:path w="21" h="7">
                  <a:moveTo>
                    <a:pt x="9" y="0"/>
                  </a:moveTo>
                  <a:cubicBezTo>
                    <a:pt x="7" y="0"/>
                    <a:pt x="0" y="3"/>
                    <a:pt x="4" y="5"/>
                  </a:cubicBezTo>
                  <a:cubicBezTo>
                    <a:pt x="8" y="7"/>
                    <a:pt x="14" y="7"/>
                    <a:pt x="15" y="7"/>
                  </a:cubicBezTo>
                  <a:cubicBezTo>
                    <a:pt x="17" y="7"/>
                    <a:pt x="20" y="7"/>
                    <a:pt x="20" y="5"/>
                  </a:cubicBezTo>
                  <a:cubicBezTo>
                    <a:pt x="21" y="3"/>
                    <a:pt x="15" y="0"/>
                    <a:pt x="15" y="0"/>
                  </a:cubicBezTo>
                  <a:lnTo>
                    <a:pt x="9"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3" name="Freeform 150"/>
            <p:cNvSpPr/>
            <p:nvPr/>
          </p:nvSpPr>
          <p:spPr bwMode="auto">
            <a:xfrm>
              <a:off x="6645275" y="839788"/>
              <a:ext cx="34925" cy="23813"/>
            </a:xfrm>
            <a:custGeom>
              <a:avLst/>
              <a:gdLst>
                <a:gd name="T0" fmla="*/ 9 w 13"/>
                <a:gd name="T1" fmla="*/ 9 h 9"/>
                <a:gd name="T2" fmla="*/ 0 w 13"/>
                <a:gd name="T3" fmla="*/ 4 h 9"/>
                <a:gd name="T4" fmla="*/ 8 w 13"/>
                <a:gd name="T5" fmla="*/ 0 h 9"/>
                <a:gd name="T6" fmla="*/ 12 w 13"/>
                <a:gd name="T7" fmla="*/ 2 h 9"/>
                <a:gd name="T8" fmla="*/ 9 w 13"/>
                <a:gd name="T9" fmla="*/ 9 h 9"/>
              </a:gdLst>
              <a:ahLst/>
              <a:cxnLst>
                <a:cxn ang="0">
                  <a:pos x="T0" y="T1"/>
                </a:cxn>
                <a:cxn ang="0">
                  <a:pos x="T2" y="T3"/>
                </a:cxn>
                <a:cxn ang="0">
                  <a:pos x="T4" y="T5"/>
                </a:cxn>
                <a:cxn ang="0">
                  <a:pos x="T6" y="T7"/>
                </a:cxn>
                <a:cxn ang="0">
                  <a:pos x="T8" y="T9"/>
                </a:cxn>
              </a:cxnLst>
              <a:rect l="0" t="0" r="r" b="b"/>
              <a:pathLst>
                <a:path w="13" h="9">
                  <a:moveTo>
                    <a:pt x="9" y="9"/>
                  </a:moveTo>
                  <a:cubicBezTo>
                    <a:pt x="9" y="9"/>
                    <a:pt x="0" y="6"/>
                    <a:pt x="0" y="4"/>
                  </a:cubicBezTo>
                  <a:cubicBezTo>
                    <a:pt x="1" y="3"/>
                    <a:pt x="6" y="0"/>
                    <a:pt x="8" y="0"/>
                  </a:cubicBezTo>
                  <a:cubicBezTo>
                    <a:pt x="9" y="1"/>
                    <a:pt x="13" y="0"/>
                    <a:pt x="12" y="2"/>
                  </a:cubicBezTo>
                  <a:cubicBezTo>
                    <a:pt x="12" y="4"/>
                    <a:pt x="9" y="9"/>
                    <a:pt x="9" y="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4" name="Freeform 151"/>
            <p:cNvSpPr/>
            <p:nvPr/>
          </p:nvSpPr>
          <p:spPr bwMode="auto">
            <a:xfrm>
              <a:off x="6746875" y="868363"/>
              <a:ext cx="77788" cy="61913"/>
            </a:xfrm>
            <a:custGeom>
              <a:avLst/>
              <a:gdLst>
                <a:gd name="T0" fmla="*/ 16 w 29"/>
                <a:gd name="T1" fmla="*/ 22 h 23"/>
                <a:gd name="T2" fmla="*/ 19 w 29"/>
                <a:gd name="T3" fmla="*/ 19 h 23"/>
                <a:gd name="T4" fmla="*/ 29 w 29"/>
                <a:gd name="T5" fmla="*/ 12 h 23"/>
                <a:gd name="T6" fmla="*/ 26 w 29"/>
                <a:gd name="T7" fmla="*/ 7 h 23"/>
                <a:gd name="T8" fmla="*/ 17 w 29"/>
                <a:gd name="T9" fmla="*/ 1 h 23"/>
                <a:gd name="T10" fmla="*/ 11 w 29"/>
                <a:gd name="T11" fmla="*/ 11 h 23"/>
                <a:gd name="T12" fmla="*/ 3 w 29"/>
                <a:gd name="T13" fmla="*/ 13 h 23"/>
                <a:gd name="T14" fmla="*/ 5 w 29"/>
                <a:gd name="T15" fmla="*/ 18 h 23"/>
                <a:gd name="T16" fmla="*/ 10 w 29"/>
                <a:gd name="T17" fmla="*/ 23 h 23"/>
                <a:gd name="T18" fmla="*/ 16 w 29"/>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3">
                  <a:moveTo>
                    <a:pt x="16" y="22"/>
                  </a:moveTo>
                  <a:cubicBezTo>
                    <a:pt x="15" y="22"/>
                    <a:pt x="15" y="21"/>
                    <a:pt x="19" y="19"/>
                  </a:cubicBezTo>
                  <a:cubicBezTo>
                    <a:pt x="22" y="18"/>
                    <a:pt x="29" y="14"/>
                    <a:pt x="29" y="12"/>
                  </a:cubicBezTo>
                  <a:cubicBezTo>
                    <a:pt x="29" y="11"/>
                    <a:pt x="28" y="10"/>
                    <a:pt x="26" y="7"/>
                  </a:cubicBezTo>
                  <a:cubicBezTo>
                    <a:pt x="23" y="5"/>
                    <a:pt x="19" y="0"/>
                    <a:pt x="17" y="1"/>
                  </a:cubicBezTo>
                  <a:cubicBezTo>
                    <a:pt x="14" y="3"/>
                    <a:pt x="13" y="10"/>
                    <a:pt x="11" y="11"/>
                  </a:cubicBezTo>
                  <a:cubicBezTo>
                    <a:pt x="10" y="12"/>
                    <a:pt x="6" y="13"/>
                    <a:pt x="3" y="13"/>
                  </a:cubicBezTo>
                  <a:cubicBezTo>
                    <a:pt x="0" y="13"/>
                    <a:pt x="3" y="18"/>
                    <a:pt x="5" y="18"/>
                  </a:cubicBezTo>
                  <a:cubicBezTo>
                    <a:pt x="8" y="19"/>
                    <a:pt x="8" y="23"/>
                    <a:pt x="10" y="23"/>
                  </a:cubicBezTo>
                  <a:cubicBezTo>
                    <a:pt x="12" y="22"/>
                    <a:pt x="16" y="22"/>
                    <a:pt x="16" y="2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5" name="Freeform 152"/>
            <p:cNvSpPr/>
            <p:nvPr/>
          </p:nvSpPr>
          <p:spPr bwMode="auto">
            <a:xfrm>
              <a:off x="7412038" y="890588"/>
              <a:ext cx="246063" cy="168275"/>
            </a:xfrm>
            <a:custGeom>
              <a:avLst/>
              <a:gdLst>
                <a:gd name="T0" fmla="*/ 23 w 92"/>
                <a:gd name="T1" fmla="*/ 42 h 63"/>
                <a:gd name="T2" fmla="*/ 22 w 92"/>
                <a:gd name="T3" fmla="*/ 49 h 63"/>
                <a:gd name="T4" fmla="*/ 8 w 92"/>
                <a:gd name="T5" fmla="*/ 40 h 63"/>
                <a:gd name="T6" fmla="*/ 2 w 92"/>
                <a:gd name="T7" fmla="*/ 45 h 63"/>
                <a:gd name="T8" fmla="*/ 3 w 92"/>
                <a:gd name="T9" fmla="*/ 35 h 63"/>
                <a:gd name="T10" fmla="*/ 7 w 92"/>
                <a:gd name="T11" fmla="*/ 31 h 63"/>
                <a:gd name="T12" fmla="*/ 8 w 92"/>
                <a:gd name="T13" fmla="*/ 21 h 63"/>
                <a:gd name="T14" fmla="*/ 13 w 92"/>
                <a:gd name="T15" fmla="*/ 17 h 63"/>
                <a:gd name="T16" fmla="*/ 29 w 92"/>
                <a:gd name="T17" fmla="*/ 8 h 63"/>
                <a:gd name="T18" fmla="*/ 34 w 92"/>
                <a:gd name="T19" fmla="*/ 2 h 63"/>
                <a:gd name="T20" fmla="*/ 44 w 92"/>
                <a:gd name="T21" fmla="*/ 6 h 63"/>
                <a:gd name="T22" fmla="*/ 51 w 92"/>
                <a:gd name="T23" fmla="*/ 16 h 63"/>
                <a:gd name="T24" fmla="*/ 61 w 92"/>
                <a:gd name="T25" fmla="*/ 27 h 63"/>
                <a:gd name="T26" fmla="*/ 70 w 92"/>
                <a:gd name="T27" fmla="*/ 36 h 63"/>
                <a:gd name="T28" fmla="*/ 90 w 92"/>
                <a:gd name="T29" fmla="*/ 42 h 63"/>
                <a:gd name="T30" fmla="*/ 85 w 92"/>
                <a:gd name="T31" fmla="*/ 47 h 63"/>
                <a:gd name="T32" fmla="*/ 86 w 92"/>
                <a:gd name="T33" fmla="*/ 51 h 63"/>
                <a:gd name="T34" fmla="*/ 87 w 92"/>
                <a:gd name="T35" fmla="*/ 58 h 63"/>
                <a:gd name="T36" fmla="*/ 72 w 92"/>
                <a:gd name="T37" fmla="*/ 58 h 63"/>
                <a:gd name="T38" fmla="*/ 66 w 92"/>
                <a:gd name="T39" fmla="*/ 62 h 63"/>
                <a:gd name="T40" fmla="*/ 55 w 92"/>
                <a:gd name="T41" fmla="*/ 57 h 63"/>
                <a:gd name="T42" fmla="*/ 44 w 92"/>
                <a:gd name="T43" fmla="*/ 52 h 63"/>
                <a:gd name="T44" fmla="*/ 36 w 92"/>
                <a:gd name="T45" fmla="*/ 51 h 63"/>
                <a:gd name="T46" fmla="*/ 28 w 92"/>
                <a:gd name="T47" fmla="*/ 41 h 63"/>
                <a:gd name="T48" fmla="*/ 23 w 92"/>
                <a:gd name="T49"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63">
                  <a:moveTo>
                    <a:pt x="23" y="42"/>
                  </a:moveTo>
                  <a:cubicBezTo>
                    <a:pt x="21" y="46"/>
                    <a:pt x="33" y="56"/>
                    <a:pt x="22" y="49"/>
                  </a:cubicBezTo>
                  <a:cubicBezTo>
                    <a:pt x="10" y="42"/>
                    <a:pt x="8" y="40"/>
                    <a:pt x="8" y="40"/>
                  </a:cubicBezTo>
                  <a:cubicBezTo>
                    <a:pt x="2" y="45"/>
                    <a:pt x="2" y="45"/>
                    <a:pt x="2" y="45"/>
                  </a:cubicBezTo>
                  <a:cubicBezTo>
                    <a:pt x="2" y="45"/>
                    <a:pt x="0" y="37"/>
                    <a:pt x="3" y="35"/>
                  </a:cubicBezTo>
                  <a:cubicBezTo>
                    <a:pt x="7" y="33"/>
                    <a:pt x="8" y="37"/>
                    <a:pt x="7" y="31"/>
                  </a:cubicBezTo>
                  <a:cubicBezTo>
                    <a:pt x="6" y="24"/>
                    <a:pt x="6" y="23"/>
                    <a:pt x="8" y="21"/>
                  </a:cubicBezTo>
                  <a:cubicBezTo>
                    <a:pt x="10" y="18"/>
                    <a:pt x="9" y="20"/>
                    <a:pt x="13" y="17"/>
                  </a:cubicBezTo>
                  <a:cubicBezTo>
                    <a:pt x="16" y="14"/>
                    <a:pt x="27" y="12"/>
                    <a:pt x="29" y="8"/>
                  </a:cubicBezTo>
                  <a:cubicBezTo>
                    <a:pt x="31" y="5"/>
                    <a:pt x="33" y="3"/>
                    <a:pt x="34" y="2"/>
                  </a:cubicBezTo>
                  <a:cubicBezTo>
                    <a:pt x="36" y="0"/>
                    <a:pt x="40" y="5"/>
                    <a:pt x="44" y="6"/>
                  </a:cubicBezTo>
                  <a:cubicBezTo>
                    <a:pt x="49" y="7"/>
                    <a:pt x="51" y="16"/>
                    <a:pt x="51" y="16"/>
                  </a:cubicBezTo>
                  <a:cubicBezTo>
                    <a:pt x="51" y="16"/>
                    <a:pt x="58" y="24"/>
                    <a:pt x="61" y="27"/>
                  </a:cubicBezTo>
                  <a:cubicBezTo>
                    <a:pt x="65" y="30"/>
                    <a:pt x="64" y="38"/>
                    <a:pt x="70" y="36"/>
                  </a:cubicBezTo>
                  <a:cubicBezTo>
                    <a:pt x="77" y="35"/>
                    <a:pt x="92" y="42"/>
                    <a:pt x="90" y="42"/>
                  </a:cubicBezTo>
                  <a:cubicBezTo>
                    <a:pt x="88" y="43"/>
                    <a:pt x="85" y="47"/>
                    <a:pt x="85" y="47"/>
                  </a:cubicBezTo>
                  <a:cubicBezTo>
                    <a:pt x="86" y="51"/>
                    <a:pt x="86" y="51"/>
                    <a:pt x="86" y="51"/>
                  </a:cubicBezTo>
                  <a:cubicBezTo>
                    <a:pt x="86" y="51"/>
                    <a:pt x="91" y="58"/>
                    <a:pt x="87" y="58"/>
                  </a:cubicBezTo>
                  <a:cubicBezTo>
                    <a:pt x="83" y="57"/>
                    <a:pt x="78" y="58"/>
                    <a:pt x="72" y="58"/>
                  </a:cubicBezTo>
                  <a:cubicBezTo>
                    <a:pt x="66" y="58"/>
                    <a:pt x="68" y="63"/>
                    <a:pt x="66" y="62"/>
                  </a:cubicBezTo>
                  <a:cubicBezTo>
                    <a:pt x="63" y="61"/>
                    <a:pt x="61" y="60"/>
                    <a:pt x="55" y="57"/>
                  </a:cubicBezTo>
                  <a:cubicBezTo>
                    <a:pt x="49" y="53"/>
                    <a:pt x="52" y="53"/>
                    <a:pt x="44" y="52"/>
                  </a:cubicBezTo>
                  <a:cubicBezTo>
                    <a:pt x="36" y="51"/>
                    <a:pt x="41" y="60"/>
                    <a:pt x="36" y="51"/>
                  </a:cubicBezTo>
                  <a:cubicBezTo>
                    <a:pt x="31" y="43"/>
                    <a:pt x="28" y="41"/>
                    <a:pt x="28" y="41"/>
                  </a:cubicBezTo>
                  <a:lnTo>
                    <a:pt x="23" y="42"/>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6" name="Freeform 153"/>
            <p:cNvSpPr/>
            <p:nvPr/>
          </p:nvSpPr>
          <p:spPr bwMode="auto">
            <a:xfrm>
              <a:off x="7631113" y="1004888"/>
              <a:ext cx="157163" cy="90488"/>
            </a:xfrm>
            <a:custGeom>
              <a:avLst/>
              <a:gdLst>
                <a:gd name="T0" fmla="*/ 5 w 59"/>
                <a:gd name="T1" fmla="*/ 32 h 34"/>
                <a:gd name="T2" fmla="*/ 19 w 59"/>
                <a:gd name="T3" fmla="*/ 28 h 34"/>
                <a:gd name="T4" fmla="*/ 35 w 59"/>
                <a:gd name="T5" fmla="*/ 30 h 34"/>
                <a:gd name="T6" fmla="*/ 48 w 59"/>
                <a:gd name="T7" fmla="*/ 29 h 34"/>
                <a:gd name="T8" fmla="*/ 49 w 59"/>
                <a:gd name="T9" fmla="*/ 25 h 34"/>
                <a:gd name="T10" fmla="*/ 55 w 59"/>
                <a:gd name="T11" fmla="*/ 22 h 34"/>
                <a:gd name="T12" fmla="*/ 39 w 59"/>
                <a:gd name="T13" fmla="*/ 9 h 34"/>
                <a:gd name="T14" fmla="*/ 25 w 59"/>
                <a:gd name="T15" fmla="*/ 1 h 34"/>
                <a:gd name="T16" fmla="*/ 13 w 59"/>
                <a:gd name="T17" fmla="*/ 6 h 34"/>
                <a:gd name="T18" fmla="*/ 10 w 59"/>
                <a:gd name="T19" fmla="*/ 13 h 34"/>
                <a:gd name="T20" fmla="*/ 2 w 59"/>
                <a:gd name="T21" fmla="*/ 24 h 34"/>
                <a:gd name="T22" fmla="*/ 2 w 59"/>
                <a:gd name="T23" fmla="*/ 32 h 34"/>
                <a:gd name="T24" fmla="*/ 5 w 59"/>
                <a:gd name="T25"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34">
                  <a:moveTo>
                    <a:pt x="5" y="32"/>
                  </a:moveTo>
                  <a:cubicBezTo>
                    <a:pt x="11" y="30"/>
                    <a:pt x="14" y="28"/>
                    <a:pt x="19" y="28"/>
                  </a:cubicBezTo>
                  <a:cubicBezTo>
                    <a:pt x="25" y="28"/>
                    <a:pt x="31" y="29"/>
                    <a:pt x="35" y="30"/>
                  </a:cubicBezTo>
                  <a:cubicBezTo>
                    <a:pt x="38" y="31"/>
                    <a:pt x="47" y="31"/>
                    <a:pt x="48" y="29"/>
                  </a:cubicBezTo>
                  <a:cubicBezTo>
                    <a:pt x="48" y="27"/>
                    <a:pt x="49" y="25"/>
                    <a:pt x="49" y="25"/>
                  </a:cubicBezTo>
                  <a:cubicBezTo>
                    <a:pt x="49" y="25"/>
                    <a:pt x="59" y="26"/>
                    <a:pt x="55" y="22"/>
                  </a:cubicBezTo>
                  <a:cubicBezTo>
                    <a:pt x="51" y="18"/>
                    <a:pt x="39" y="9"/>
                    <a:pt x="39" y="9"/>
                  </a:cubicBezTo>
                  <a:cubicBezTo>
                    <a:pt x="39" y="9"/>
                    <a:pt x="28" y="2"/>
                    <a:pt x="25" y="1"/>
                  </a:cubicBezTo>
                  <a:cubicBezTo>
                    <a:pt x="22" y="0"/>
                    <a:pt x="17" y="4"/>
                    <a:pt x="13" y="6"/>
                  </a:cubicBezTo>
                  <a:cubicBezTo>
                    <a:pt x="10" y="7"/>
                    <a:pt x="10" y="10"/>
                    <a:pt x="10" y="13"/>
                  </a:cubicBezTo>
                  <a:cubicBezTo>
                    <a:pt x="10" y="15"/>
                    <a:pt x="5" y="24"/>
                    <a:pt x="2" y="24"/>
                  </a:cubicBezTo>
                  <a:cubicBezTo>
                    <a:pt x="0" y="24"/>
                    <a:pt x="1" y="30"/>
                    <a:pt x="2" y="32"/>
                  </a:cubicBezTo>
                  <a:cubicBezTo>
                    <a:pt x="3" y="34"/>
                    <a:pt x="5" y="32"/>
                    <a:pt x="5" y="3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7" name="Freeform 154"/>
            <p:cNvSpPr/>
            <p:nvPr/>
          </p:nvSpPr>
          <p:spPr bwMode="auto">
            <a:xfrm>
              <a:off x="7227888" y="1185863"/>
              <a:ext cx="39688" cy="42863"/>
            </a:xfrm>
            <a:custGeom>
              <a:avLst/>
              <a:gdLst>
                <a:gd name="T0" fmla="*/ 8 w 15"/>
                <a:gd name="T1" fmla="*/ 0 h 16"/>
                <a:gd name="T2" fmla="*/ 1 w 15"/>
                <a:gd name="T3" fmla="*/ 3 h 16"/>
                <a:gd name="T4" fmla="*/ 2 w 15"/>
                <a:gd name="T5" fmla="*/ 8 h 16"/>
                <a:gd name="T6" fmla="*/ 0 w 15"/>
                <a:gd name="T7" fmla="*/ 14 h 16"/>
                <a:gd name="T8" fmla="*/ 3 w 15"/>
                <a:gd name="T9" fmla="*/ 15 h 16"/>
                <a:gd name="T10" fmla="*/ 7 w 15"/>
                <a:gd name="T11" fmla="*/ 11 h 16"/>
                <a:gd name="T12" fmla="*/ 8 w 15"/>
                <a:gd name="T13" fmla="*/ 4 h 16"/>
                <a:gd name="T14" fmla="*/ 15 w 15"/>
                <a:gd name="T15" fmla="*/ 4 h 16"/>
                <a:gd name="T16" fmla="*/ 8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8" y="0"/>
                  </a:moveTo>
                  <a:cubicBezTo>
                    <a:pt x="1" y="3"/>
                    <a:pt x="1" y="3"/>
                    <a:pt x="1" y="3"/>
                  </a:cubicBezTo>
                  <a:cubicBezTo>
                    <a:pt x="1" y="3"/>
                    <a:pt x="4" y="8"/>
                    <a:pt x="2" y="8"/>
                  </a:cubicBezTo>
                  <a:cubicBezTo>
                    <a:pt x="1" y="8"/>
                    <a:pt x="0" y="14"/>
                    <a:pt x="0" y="14"/>
                  </a:cubicBezTo>
                  <a:cubicBezTo>
                    <a:pt x="0" y="14"/>
                    <a:pt x="0" y="16"/>
                    <a:pt x="3" y="15"/>
                  </a:cubicBezTo>
                  <a:cubicBezTo>
                    <a:pt x="7" y="14"/>
                    <a:pt x="7" y="11"/>
                    <a:pt x="7" y="11"/>
                  </a:cubicBezTo>
                  <a:cubicBezTo>
                    <a:pt x="7" y="11"/>
                    <a:pt x="5" y="4"/>
                    <a:pt x="8" y="4"/>
                  </a:cubicBezTo>
                  <a:cubicBezTo>
                    <a:pt x="10" y="4"/>
                    <a:pt x="15" y="4"/>
                    <a:pt x="15" y="4"/>
                  </a:cubicBezTo>
                  <a:lnTo>
                    <a:pt x="8"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8" name="Freeform 155"/>
            <p:cNvSpPr/>
            <p:nvPr/>
          </p:nvSpPr>
          <p:spPr bwMode="auto">
            <a:xfrm>
              <a:off x="7391400" y="1114426"/>
              <a:ext cx="33338" cy="28575"/>
            </a:xfrm>
            <a:custGeom>
              <a:avLst/>
              <a:gdLst>
                <a:gd name="T0" fmla="*/ 0 w 13"/>
                <a:gd name="T1" fmla="*/ 11 h 11"/>
                <a:gd name="T2" fmla="*/ 8 w 13"/>
                <a:gd name="T3" fmla="*/ 7 h 11"/>
                <a:gd name="T4" fmla="*/ 10 w 13"/>
                <a:gd name="T5" fmla="*/ 0 h 11"/>
                <a:gd name="T6" fmla="*/ 4 w 13"/>
                <a:gd name="T7" fmla="*/ 3 h 11"/>
                <a:gd name="T8" fmla="*/ 4 w 13"/>
                <a:gd name="T9" fmla="*/ 9 h 11"/>
                <a:gd name="T10" fmla="*/ 0 w 13"/>
                <a:gd name="T11" fmla="*/ 11 h 11"/>
              </a:gdLst>
              <a:ahLst/>
              <a:cxnLst>
                <a:cxn ang="0">
                  <a:pos x="T0" y="T1"/>
                </a:cxn>
                <a:cxn ang="0">
                  <a:pos x="T2" y="T3"/>
                </a:cxn>
                <a:cxn ang="0">
                  <a:pos x="T4" y="T5"/>
                </a:cxn>
                <a:cxn ang="0">
                  <a:pos x="T6" y="T7"/>
                </a:cxn>
                <a:cxn ang="0">
                  <a:pos x="T8" y="T9"/>
                </a:cxn>
                <a:cxn ang="0">
                  <a:pos x="T10" y="T11"/>
                </a:cxn>
              </a:cxnLst>
              <a:rect l="0" t="0" r="r" b="b"/>
              <a:pathLst>
                <a:path w="13" h="11">
                  <a:moveTo>
                    <a:pt x="0" y="11"/>
                  </a:moveTo>
                  <a:cubicBezTo>
                    <a:pt x="0" y="11"/>
                    <a:pt x="4" y="11"/>
                    <a:pt x="8" y="7"/>
                  </a:cubicBezTo>
                  <a:cubicBezTo>
                    <a:pt x="11" y="3"/>
                    <a:pt x="13" y="0"/>
                    <a:pt x="10" y="0"/>
                  </a:cubicBezTo>
                  <a:cubicBezTo>
                    <a:pt x="8" y="0"/>
                    <a:pt x="4" y="3"/>
                    <a:pt x="4" y="3"/>
                  </a:cubicBezTo>
                  <a:cubicBezTo>
                    <a:pt x="4" y="9"/>
                    <a:pt x="4" y="9"/>
                    <a:pt x="4" y="9"/>
                  </a:cubicBezTo>
                  <a:lnTo>
                    <a:pt x="0" y="11"/>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49" name="Freeform 156"/>
            <p:cNvSpPr/>
            <p:nvPr/>
          </p:nvSpPr>
          <p:spPr bwMode="auto">
            <a:xfrm>
              <a:off x="7131050" y="914401"/>
              <a:ext cx="30163" cy="19050"/>
            </a:xfrm>
            <a:custGeom>
              <a:avLst/>
              <a:gdLst>
                <a:gd name="T0" fmla="*/ 0 w 11"/>
                <a:gd name="T1" fmla="*/ 6 h 7"/>
                <a:gd name="T2" fmla="*/ 11 w 11"/>
                <a:gd name="T3" fmla="*/ 7 h 7"/>
                <a:gd name="T4" fmla="*/ 9 w 11"/>
                <a:gd name="T5" fmla="*/ 0 h 7"/>
                <a:gd name="T6" fmla="*/ 0 w 11"/>
                <a:gd name="T7" fmla="*/ 6 h 7"/>
              </a:gdLst>
              <a:ahLst/>
              <a:cxnLst>
                <a:cxn ang="0">
                  <a:pos x="T0" y="T1"/>
                </a:cxn>
                <a:cxn ang="0">
                  <a:pos x="T2" y="T3"/>
                </a:cxn>
                <a:cxn ang="0">
                  <a:pos x="T4" y="T5"/>
                </a:cxn>
                <a:cxn ang="0">
                  <a:pos x="T6" y="T7"/>
                </a:cxn>
              </a:cxnLst>
              <a:rect l="0" t="0" r="r" b="b"/>
              <a:pathLst>
                <a:path w="11" h="7">
                  <a:moveTo>
                    <a:pt x="0" y="6"/>
                  </a:moveTo>
                  <a:cubicBezTo>
                    <a:pt x="5" y="6"/>
                    <a:pt x="11" y="7"/>
                    <a:pt x="11" y="7"/>
                  </a:cubicBezTo>
                  <a:cubicBezTo>
                    <a:pt x="11" y="7"/>
                    <a:pt x="10" y="0"/>
                    <a:pt x="9" y="0"/>
                  </a:cubicBezTo>
                  <a:cubicBezTo>
                    <a:pt x="7" y="0"/>
                    <a:pt x="0" y="6"/>
                    <a:pt x="0" y="6"/>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0" name="Freeform 157"/>
            <p:cNvSpPr/>
            <p:nvPr/>
          </p:nvSpPr>
          <p:spPr bwMode="auto">
            <a:xfrm>
              <a:off x="8523288" y="1162051"/>
              <a:ext cx="211138" cy="101600"/>
            </a:xfrm>
            <a:custGeom>
              <a:avLst/>
              <a:gdLst>
                <a:gd name="T0" fmla="*/ 7 w 79"/>
                <a:gd name="T1" fmla="*/ 9 h 38"/>
                <a:gd name="T2" fmla="*/ 5 w 79"/>
                <a:gd name="T3" fmla="*/ 23 h 38"/>
                <a:gd name="T4" fmla="*/ 16 w 79"/>
                <a:gd name="T5" fmla="*/ 30 h 38"/>
                <a:gd name="T6" fmla="*/ 24 w 79"/>
                <a:gd name="T7" fmla="*/ 37 h 38"/>
                <a:gd name="T8" fmla="*/ 30 w 79"/>
                <a:gd name="T9" fmla="*/ 31 h 38"/>
                <a:gd name="T10" fmla="*/ 30 w 79"/>
                <a:gd name="T11" fmla="*/ 29 h 38"/>
                <a:gd name="T12" fmla="*/ 42 w 79"/>
                <a:gd name="T13" fmla="*/ 31 h 38"/>
                <a:gd name="T14" fmla="*/ 49 w 79"/>
                <a:gd name="T15" fmla="*/ 32 h 38"/>
                <a:gd name="T16" fmla="*/ 52 w 79"/>
                <a:gd name="T17" fmla="*/ 28 h 38"/>
                <a:gd name="T18" fmla="*/ 59 w 79"/>
                <a:gd name="T19" fmla="*/ 29 h 38"/>
                <a:gd name="T20" fmla="*/ 76 w 79"/>
                <a:gd name="T21" fmla="*/ 22 h 38"/>
                <a:gd name="T22" fmla="*/ 76 w 79"/>
                <a:gd name="T23" fmla="*/ 15 h 38"/>
                <a:gd name="T24" fmla="*/ 70 w 79"/>
                <a:gd name="T25" fmla="*/ 13 h 38"/>
                <a:gd name="T26" fmla="*/ 61 w 79"/>
                <a:gd name="T27" fmla="*/ 9 h 38"/>
                <a:gd name="T28" fmla="*/ 39 w 79"/>
                <a:gd name="T29" fmla="*/ 9 h 38"/>
                <a:gd name="T30" fmla="*/ 35 w 79"/>
                <a:gd name="T31" fmla="*/ 11 h 38"/>
                <a:gd name="T32" fmla="*/ 28 w 79"/>
                <a:gd name="T33" fmla="*/ 9 h 38"/>
                <a:gd name="T34" fmla="*/ 20 w 79"/>
                <a:gd name="T35" fmla="*/ 1 h 38"/>
                <a:gd name="T36" fmla="*/ 9 w 79"/>
                <a:gd name="T37" fmla="*/ 6 h 38"/>
                <a:gd name="T38" fmla="*/ 7 w 79"/>
                <a:gd name="T3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38">
                  <a:moveTo>
                    <a:pt x="7" y="9"/>
                  </a:moveTo>
                  <a:cubicBezTo>
                    <a:pt x="4" y="3"/>
                    <a:pt x="0" y="19"/>
                    <a:pt x="5" y="23"/>
                  </a:cubicBezTo>
                  <a:cubicBezTo>
                    <a:pt x="9" y="26"/>
                    <a:pt x="16" y="30"/>
                    <a:pt x="16" y="30"/>
                  </a:cubicBezTo>
                  <a:cubicBezTo>
                    <a:pt x="16" y="30"/>
                    <a:pt x="23" y="36"/>
                    <a:pt x="24" y="37"/>
                  </a:cubicBezTo>
                  <a:cubicBezTo>
                    <a:pt x="25" y="38"/>
                    <a:pt x="30" y="31"/>
                    <a:pt x="30" y="31"/>
                  </a:cubicBezTo>
                  <a:cubicBezTo>
                    <a:pt x="30" y="31"/>
                    <a:pt x="21" y="29"/>
                    <a:pt x="30" y="29"/>
                  </a:cubicBezTo>
                  <a:cubicBezTo>
                    <a:pt x="38" y="29"/>
                    <a:pt x="42" y="31"/>
                    <a:pt x="42" y="31"/>
                  </a:cubicBezTo>
                  <a:cubicBezTo>
                    <a:pt x="42" y="31"/>
                    <a:pt x="48" y="34"/>
                    <a:pt x="49" y="32"/>
                  </a:cubicBezTo>
                  <a:cubicBezTo>
                    <a:pt x="50" y="31"/>
                    <a:pt x="48" y="28"/>
                    <a:pt x="52" y="28"/>
                  </a:cubicBezTo>
                  <a:cubicBezTo>
                    <a:pt x="55" y="28"/>
                    <a:pt x="54" y="27"/>
                    <a:pt x="59" y="29"/>
                  </a:cubicBezTo>
                  <a:cubicBezTo>
                    <a:pt x="64" y="31"/>
                    <a:pt x="76" y="22"/>
                    <a:pt x="76" y="22"/>
                  </a:cubicBezTo>
                  <a:cubicBezTo>
                    <a:pt x="76" y="22"/>
                    <a:pt x="79" y="16"/>
                    <a:pt x="76" y="15"/>
                  </a:cubicBezTo>
                  <a:cubicBezTo>
                    <a:pt x="72" y="13"/>
                    <a:pt x="72" y="14"/>
                    <a:pt x="70" y="13"/>
                  </a:cubicBezTo>
                  <a:cubicBezTo>
                    <a:pt x="68" y="13"/>
                    <a:pt x="72" y="14"/>
                    <a:pt x="61" y="9"/>
                  </a:cubicBezTo>
                  <a:cubicBezTo>
                    <a:pt x="49" y="5"/>
                    <a:pt x="42" y="9"/>
                    <a:pt x="39" y="9"/>
                  </a:cubicBezTo>
                  <a:cubicBezTo>
                    <a:pt x="35" y="9"/>
                    <a:pt x="39" y="11"/>
                    <a:pt x="35" y="11"/>
                  </a:cubicBezTo>
                  <a:cubicBezTo>
                    <a:pt x="32" y="11"/>
                    <a:pt x="36" y="18"/>
                    <a:pt x="28" y="9"/>
                  </a:cubicBezTo>
                  <a:cubicBezTo>
                    <a:pt x="20" y="1"/>
                    <a:pt x="25" y="0"/>
                    <a:pt x="20" y="1"/>
                  </a:cubicBezTo>
                  <a:cubicBezTo>
                    <a:pt x="16" y="2"/>
                    <a:pt x="9" y="6"/>
                    <a:pt x="9" y="6"/>
                  </a:cubicBezTo>
                  <a:cubicBezTo>
                    <a:pt x="9" y="6"/>
                    <a:pt x="8" y="11"/>
                    <a:pt x="7" y="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1" name="Freeform 158"/>
            <p:cNvSpPr/>
            <p:nvPr/>
          </p:nvSpPr>
          <p:spPr bwMode="auto">
            <a:xfrm>
              <a:off x="8618538" y="1263651"/>
              <a:ext cx="101600" cy="65088"/>
            </a:xfrm>
            <a:custGeom>
              <a:avLst/>
              <a:gdLst>
                <a:gd name="T0" fmla="*/ 15 w 38"/>
                <a:gd name="T1" fmla="*/ 23 h 24"/>
                <a:gd name="T2" fmla="*/ 38 w 38"/>
                <a:gd name="T3" fmla="*/ 24 h 24"/>
                <a:gd name="T4" fmla="*/ 34 w 38"/>
                <a:gd name="T5" fmla="*/ 17 h 24"/>
                <a:gd name="T6" fmla="*/ 25 w 38"/>
                <a:gd name="T7" fmla="*/ 12 h 24"/>
                <a:gd name="T8" fmla="*/ 18 w 38"/>
                <a:gd name="T9" fmla="*/ 6 h 24"/>
                <a:gd name="T10" fmla="*/ 15 w 38"/>
                <a:gd name="T11" fmla="*/ 5 h 24"/>
                <a:gd name="T12" fmla="*/ 8 w 38"/>
                <a:gd name="T13" fmla="*/ 0 h 24"/>
                <a:gd name="T14" fmla="*/ 4 w 38"/>
                <a:gd name="T15" fmla="*/ 3 h 24"/>
                <a:gd name="T16" fmla="*/ 5 w 38"/>
                <a:gd name="T17" fmla="*/ 10 h 24"/>
                <a:gd name="T18" fmla="*/ 11 w 38"/>
                <a:gd name="T19" fmla="*/ 14 h 24"/>
                <a:gd name="T20" fmla="*/ 7 w 38"/>
                <a:gd name="T21" fmla="*/ 19 h 24"/>
                <a:gd name="T22" fmla="*/ 15 w 38"/>
                <a:gd name="T23"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4">
                  <a:moveTo>
                    <a:pt x="15" y="23"/>
                  </a:moveTo>
                  <a:cubicBezTo>
                    <a:pt x="38" y="24"/>
                    <a:pt x="38" y="24"/>
                    <a:pt x="38" y="24"/>
                  </a:cubicBezTo>
                  <a:cubicBezTo>
                    <a:pt x="34" y="17"/>
                    <a:pt x="34" y="17"/>
                    <a:pt x="34" y="17"/>
                  </a:cubicBezTo>
                  <a:cubicBezTo>
                    <a:pt x="25" y="12"/>
                    <a:pt x="25" y="12"/>
                    <a:pt x="25" y="12"/>
                  </a:cubicBezTo>
                  <a:cubicBezTo>
                    <a:pt x="25" y="12"/>
                    <a:pt x="21" y="7"/>
                    <a:pt x="18" y="6"/>
                  </a:cubicBezTo>
                  <a:cubicBezTo>
                    <a:pt x="15" y="5"/>
                    <a:pt x="18" y="7"/>
                    <a:pt x="15" y="5"/>
                  </a:cubicBezTo>
                  <a:cubicBezTo>
                    <a:pt x="12" y="3"/>
                    <a:pt x="11" y="0"/>
                    <a:pt x="8" y="0"/>
                  </a:cubicBezTo>
                  <a:cubicBezTo>
                    <a:pt x="6" y="0"/>
                    <a:pt x="8" y="0"/>
                    <a:pt x="4" y="3"/>
                  </a:cubicBezTo>
                  <a:cubicBezTo>
                    <a:pt x="0" y="7"/>
                    <a:pt x="5" y="10"/>
                    <a:pt x="5" y="10"/>
                  </a:cubicBezTo>
                  <a:cubicBezTo>
                    <a:pt x="11" y="14"/>
                    <a:pt x="11" y="14"/>
                    <a:pt x="11" y="14"/>
                  </a:cubicBezTo>
                  <a:cubicBezTo>
                    <a:pt x="11" y="14"/>
                    <a:pt x="6" y="17"/>
                    <a:pt x="7" y="19"/>
                  </a:cubicBezTo>
                  <a:cubicBezTo>
                    <a:pt x="8" y="21"/>
                    <a:pt x="15" y="23"/>
                    <a:pt x="15" y="23"/>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2" name="Freeform 159"/>
            <p:cNvSpPr/>
            <p:nvPr/>
          </p:nvSpPr>
          <p:spPr bwMode="auto">
            <a:xfrm>
              <a:off x="8488363" y="1252538"/>
              <a:ext cx="46038" cy="41275"/>
            </a:xfrm>
            <a:custGeom>
              <a:avLst/>
              <a:gdLst>
                <a:gd name="T0" fmla="*/ 17 w 17"/>
                <a:gd name="T1" fmla="*/ 15 h 15"/>
                <a:gd name="T2" fmla="*/ 4 w 17"/>
                <a:gd name="T3" fmla="*/ 6 h 15"/>
                <a:gd name="T4" fmla="*/ 5 w 17"/>
                <a:gd name="T5" fmla="*/ 3 h 15"/>
                <a:gd name="T6" fmla="*/ 17 w 17"/>
                <a:gd name="T7" fmla="*/ 10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cubicBezTo>
                    <a:pt x="4" y="6"/>
                    <a:pt x="4" y="6"/>
                    <a:pt x="4" y="6"/>
                  </a:cubicBezTo>
                  <a:cubicBezTo>
                    <a:pt x="4" y="6"/>
                    <a:pt x="0" y="0"/>
                    <a:pt x="5" y="3"/>
                  </a:cubicBezTo>
                  <a:cubicBezTo>
                    <a:pt x="10" y="6"/>
                    <a:pt x="17" y="10"/>
                    <a:pt x="17" y="10"/>
                  </a:cubicBezTo>
                  <a:lnTo>
                    <a:pt x="17" y="15"/>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3" name="Freeform 160"/>
            <p:cNvSpPr/>
            <p:nvPr/>
          </p:nvSpPr>
          <p:spPr bwMode="auto">
            <a:xfrm>
              <a:off x="8755063" y="1185863"/>
              <a:ext cx="109538" cy="66675"/>
            </a:xfrm>
            <a:custGeom>
              <a:avLst/>
              <a:gdLst>
                <a:gd name="T0" fmla="*/ 2 w 41"/>
                <a:gd name="T1" fmla="*/ 3 h 25"/>
                <a:gd name="T2" fmla="*/ 8 w 41"/>
                <a:gd name="T3" fmla="*/ 14 h 25"/>
                <a:gd name="T4" fmla="*/ 13 w 41"/>
                <a:gd name="T5" fmla="*/ 16 h 25"/>
                <a:gd name="T6" fmla="*/ 22 w 41"/>
                <a:gd name="T7" fmla="*/ 22 h 25"/>
                <a:gd name="T8" fmla="*/ 27 w 41"/>
                <a:gd name="T9" fmla="*/ 24 h 25"/>
                <a:gd name="T10" fmla="*/ 33 w 41"/>
                <a:gd name="T11" fmla="*/ 23 h 25"/>
                <a:gd name="T12" fmla="*/ 38 w 41"/>
                <a:gd name="T13" fmla="*/ 20 h 25"/>
                <a:gd name="T14" fmla="*/ 40 w 41"/>
                <a:gd name="T15" fmla="*/ 16 h 25"/>
                <a:gd name="T16" fmla="*/ 37 w 41"/>
                <a:gd name="T17" fmla="*/ 14 h 25"/>
                <a:gd name="T18" fmla="*/ 25 w 41"/>
                <a:gd name="T19" fmla="*/ 11 h 25"/>
                <a:gd name="T20" fmla="*/ 13 w 41"/>
                <a:gd name="T21" fmla="*/ 5 h 25"/>
                <a:gd name="T22" fmla="*/ 9 w 41"/>
                <a:gd name="T23" fmla="*/ 3 h 25"/>
                <a:gd name="T24" fmla="*/ 2 w 41"/>
                <a:gd name="T25"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2" y="3"/>
                  </a:moveTo>
                  <a:cubicBezTo>
                    <a:pt x="3" y="5"/>
                    <a:pt x="8" y="14"/>
                    <a:pt x="8" y="14"/>
                  </a:cubicBezTo>
                  <a:cubicBezTo>
                    <a:pt x="8" y="14"/>
                    <a:pt x="11" y="14"/>
                    <a:pt x="13" y="16"/>
                  </a:cubicBezTo>
                  <a:cubicBezTo>
                    <a:pt x="15" y="17"/>
                    <a:pt x="22" y="22"/>
                    <a:pt x="22" y="22"/>
                  </a:cubicBezTo>
                  <a:cubicBezTo>
                    <a:pt x="27" y="24"/>
                    <a:pt x="27" y="24"/>
                    <a:pt x="27" y="24"/>
                  </a:cubicBezTo>
                  <a:cubicBezTo>
                    <a:pt x="27" y="24"/>
                    <a:pt x="28" y="25"/>
                    <a:pt x="33" y="23"/>
                  </a:cubicBezTo>
                  <a:cubicBezTo>
                    <a:pt x="38" y="22"/>
                    <a:pt x="36" y="22"/>
                    <a:pt x="38" y="20"/>
                  </a:cubicBezTo>
                  <a:cubicBezTo>
                    <a:pt x="40" y="18"/>
                    <a:pt x="41" y="18"/>
                    <a:pt x="40" y="16"/>
                  </a:cubicBezTo>
                  <a:cubicBezTo>
                    <a:pt x="39" y="14"/>
                    <a:pt x="40" y="14"/>
                    <a:pt x="37" y="14"/>
                  </a:cubicBezTo>
                  <a:cubicBezTo>
                    <a:pt x="33" y="13"/>
                    <a:pt x="31" y="13"/>
                    <a:pt x="25" y="11"/>
                  </a:cubicBezTo>
                  <a:cubicBezTo>
                    <a:pt x="18" y="10"/>
                    <a:pt x="15" y="6"/>
                    <a:pt x="13" y="5"/>
                  </a:cubicBezTo>
                  <a:cubicBezTo>
                    <a:pt x="11" y="3"/>
                    <a:pt x="17" y="5"/>
                    <a:pt x="9" y="3"/>
                  </a:cubicBezTo>
                  <a:cubicBezTo>
                    <a:pt x="0" y="0"/>
                    <a:pt x="2" y="3"/>
                    <a:pt x="2" y="3"/>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4" name="Freeform 161"/>
            <p:cNvSpPr/>
            <p:nvPr/>
          </p:nvSpPr>
          <p:spPr bwMode="auto">
            <a:xfrm>
              <a:off x="9567863" y="1404938"/>
              <a:ext cx="111125" cy="46038"/>
            </a:xfrm>
            <a:custGeom>
              <a:avLst/>
              <a:gdLst>
                <a:gd name="T0" fmla="*/ 7 w 42"/>
                <a:gd name="T1" fmla="*/ 4 h 17"/>
                <a:gd name="T2" fmla="*/ 3 w 42"/>
                <a:gd name="T3" fmla="*/ 8 h 17"/>
                <a:gd name="T4" fmla="*/ 13 w 42"/>
                <a:gd name="T5" fmla="*/ 12 h 17"/>
                <a:gd name="T6" fmla="*/ 24 w 42"/>
                <a:gd name="T7" fmla="*/ 16 h 17"/>
                <a:gd name="T8" fmla="*/ 33 w 42"/>
                <a:gd name="T9" fmla="*/ 12 h 17"/>
                <a:gd name="T10" fmla="*/ 41 w 42"/>
                <a:gd name="T11" fmla="*/ 13 h 17"/>
                <a:gd name="T12" fmla="*/ 39 w 42"/>
                <a:gd name="T13" fmla="*/ 7 h 17"/>
                <a:gd name="T14" fmla="*/ 30 w 42"/>
                <a:gd name="T15" fmla="*/ 2 h 17"/>
                <a:gd name="T16" fmla="*/ 25 w 42"/>
                <a:gd name="T17" fmla="*/ 2 h 17"/>
                <a:gd name="T18" fmla="*/ 9 w 42"/>
                <a:gd name="T19" fmla="*/ 0 h 17"/>
                <a:gd name="T20" fmla="*/ 7 w 42"/>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7">
                  <a:moveTo>
                    <a:pt x="7" y="4"/>
                  </a:moveTo>
                  <a:cubicBezTo>
                    <a:pt x="5" y="4"/>
                    <a:pt x="0" y="7"/>
                    <a:pt x="3" y="8"/>
                  </a:cubicBezTo>
                  <a:cubicBezTo>
                    <a:pt x="7" y="9"/>
                    <a:pt x="7" y="10"/>
                    <a:pt x="13" y="12"/>
                  </a:cubicBezTo>
                  <a:cubicBezTo>
                    <a:pt x="20" y="14"/>
                    <a:pt x="22" y="17"/>
                    <a:pt x="24" y="16"/>
                  </a:cubicBezTo>
                  <a:cubicBezTo>
                    <a:pt x="26" y="16"/>
                    <a:pt x="28" y="12"/>
                    <a:pt x="33" y="12"/>
                  </a:cubicBezTo>
                  <a:cubicBezTo>
                    <a:pt x="37" y="12"/>
                    <a:pt x="40" y="15"/>
                    <a:pt x="41" y="13"/>
                  </a:cubicBezTo>
                  <a:cubicBezTo>
                    <a:pt x="42" y="12"/>
                    <a:pt x="42" y="8"/>
                    <a:pt x="39" y="7"/>
                  </a:cubicBezTo>
                  <a:cubicBezTo>
                    <a:pt x="36" y="5"/>
                    <a:pt x="32" y="2"/>
                    <a:pt x="30" y="2"/>
                  </a:cubicBezTo>
                  <a:cubicBezTo>
                    <a:pt x="28" y="2"/>
                    <a:pt x="28" y="2"/>
                    <a:pt x="25" y="2"/>
                  </a:cubicBezTo>
                  <a:cubicBezTo>
                    <a:pt x="22" y="2"/>
                    <a:pt x="9" y="0"/>
                    <a:pt x="9" y="0"/>
                  </a:cubicBezTo>
                  <a:lnTo>
                    <a:pt x="7" y="4"/>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5" name="Freeform 162"/>
            <p:cNvSpPr/>
            <p:nvPr/>
          </p:nvSpPr>
          <p:spPr bwMode="auto">
            <a:xfrm>
              <a:off x="10475913" y="1951038"/>
              <a:ext cx="60325" cy="114300"/>
            </a:xfrm>
            <a:custGeom>
              <a:avLst/>
              <a:gdLst>
                <a:gd name="T0" fmla="*/ 6 w 23"/>
                <a:gd name="T1" fmla="*/ 0 h 43"/>
                <a:gd name="T2" fmla="*/ 4 w 23"/>
                <a:gd name="T3" fmla="*/ 8 h 43"/>
                <a:gd name="T4" fmla="*/ 4 w 23"/>
                <a:gd name="T5" fmla="*/ 13 h 43"/>
                <a:gd name="T6" fmla="*/ 6 w 23"/>
                <a:gd name="T7" fmla="*/ 24 h 43"/>
                <a:gd name="T8" fmla="*/ 6 w 23"/>
                <a:gd name="T9" fmla="*/ 28 h 43"/>
                <a:gd name="T10" fmla="*/ 5 w 23"/>
                <a:gd name="T11" fmla="*/ 37 h 43"/>
                <a:gd name="T12" fmla="*/ 13 w 23"/>
                <a:gd name="T13" fmla="*/ 38 h 43"/>
                <a:gd name="T14" fmla="*/ 15 w 23"/>
                <a:gd name="T15" fmla="*/ 33 h 43"/>
                <a:gd name="T16" fmla="*/ 22 w 23"/>
                <a:gd name="T17" fmla="*/ 29 h 43"/>
                <a:gd name="T18" fmla="*/ 20 w 23"/>
                <a:gd name="T19" fmla="*/ 23 h 43"/>
                <a:gd name="T20" fmla="*/ 14 w 23"/>
                <a:gd name="T21" fmla="*/ 5 h 43"/>
                <a:gd name="T22" fmla="*/ 6 w 23"/>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43">
                  <a:moveTo>
                    <a:pt x="6" y="0"/>
                  </a:moveTo>
                  <a:cubicBezTo>
                    <a:pt x="6" y="2"/>
                    <a:pt x="4" y="8"/>
                    <a:pt x="4" y="8"/>
                  </a:cubicBezTo>
                  <a:cubicBezTo>
                    <a:pt x="4" y="8"/>
                    <a:pt x="5" y="10"/>
                    <a:pt x="4" y="13"/>
                  </a:cubicBezTo>
                  <a:cubicBezTo>
                    <a:pt x="4" y="15"/>
                    <a:pt x="8" y="24"/>
                    <a:pt x="6" y="24"/>
                  </a:cubicBezTo>
                  <a:cubicBezTo>
                    <a:pt x="5" y="24"/>
                    <a:pt x="10" y="24"/>
                    <a:pt x="6" y="28"/>
                  </a:cubicBezTo>
                  <a:cubicBezTo>
                    <a:pt x="3" y="31"/>
                    <a:pt x="0" y="35"/>
                    <a:pt x="5" y="37"/>
                  </a:cubicBezTo>
                  <a:cubicBezTo>
                    <a:pt x="9" y="38"/>
                    <a:pt x="13" y="43"/>
                    <a:pt x="13" y="38"/>
                  </a:cubicBezTo>
                  <a:cubicBezTo>
                    <a:pt x="13" y="34"/>
                    <a:pt x="14" y="36"/>
                    <a:pt x="15" y="33"/>
                  </a:cubicBezTo>
                  <a:cubicBezTo>
                    <a:pt x="17" y="29"/>
                    <a:pt x="22" y="31"/>
                    <a:pt x="22" y="29"/>
                  </a:cubicBezTo>
                  <a:cubicBezTo>
                    <a:pt x="22" y="27"/>
                    <a:pt x="23" y="27"/>
                    <a:pt x="20" y="23"/>
                  </a:cubicBezTo>
                  <a:cubicBezTo>
                    <a:pt x="17" y="19"/>
                    <a:pt x="14" y="5"/>
                    <a:pt x="14" y="5"/>
                  </a:cubicBezTo>
                  <a:lnTo>
                    <a:pt x="6"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6" name="Freeform 163"/>
            <p:cNvSpPr/>
            <p:nvPr/>
          </p:nvSpPr>
          <p:spPr bwMode="auto">
            <a:xfrm>
              <a:off x="10464800" y="2085976"/>
              <a:ext cx="42863" cy="33338"/>
            </a:xfrm>
            <a:custGeom>
              <a:avLst/>
              <a:gdLst>
                <a:gd name="T0" fmla="*/ 11 w 16"/>
                <a:gd name="T1" fmla="*/ 0 h 12"/>
                <a:gd name="T2" fmla="*/ 2 w 16"/>
                <a:gd name="T3" fmla="*/ 4 h 12"/>
                <a:gd name="T4" fmla="*/ 13 w 16"/>
                <a:gd name="T5" fmla="*/ 9 h 12"/>
                <a:gd name="T6" fmla="*/ 16 w 16"/>
                <a:gd name="T7" fmla="*/ 6 h 12"/>
                <a:gd name="T8" fmla="*/ 11 w 16"/>
                <a:gd name="T9" fmla="*/ 0 h 12"/>
              </a:gdLst>
              <a:ahLst/>
              <a:cxnLst>
                <a:cxn ang="0">
                  <a:pos x="T0" y="T1"/>
                </a:cxn>
                <a:cxn ang="0">
                  <a:pos x="T2" y="T3"/>
                </a:cxn>
                <a:cxn ang="0">
                  <a:pos x="T4" y="T5"/>
                </a:cxn>
                <a:cxn ang="0">
                  <a:pos x="T6" y="T7"/>
                </a:cxn>
                <a:cxn ang="0">
                  <a:pos x="T8" y="T9"/>
                </a:cxn>
              </a:cxnLst>
              <a:rect l="0" t="0" r="r" b="b"/>
              <a:pathLst>
                <a:path w="16" h="12">
                  <a:moveTo>
                    <a:pt x="11" y="0"/>
                  </a:moveTo>
                  <a:cubicBezTo>
                    <a:pt x="8" y="0"/>
                    <a:pt x="0" y="3"/>
                    <a:pt x="2" y="4"/>
                  </a:cubicBezTo>
                  <a:cubicBezTo>
                    <a:pt x="3" y="6"/>
                    <a:pt x="12" y="12"/>
                    <a:pt x="13" y="9"/>
                  </a:cubicBezTo>
                  <a:cubicBezTo>
                    <a:pt x="14" y="7"/>
                    <a:pt x="16" y="9"/>
                    <a:pt x="16" y="6"/>
                  </a:cubicBezTo>
                  <a:cubicBezTo>
                    <a:pt x="16" y="3"/>
                    <a:pt x="11" y="0"/>
                    <a:pt x="11"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7" name="Freeform 164"/>
            <p:cNvSpPr/>
            <p:nvPr/>
          </p:nvSpPr>
          <p:spPr bwMode="auto">
            <a:xfrm>
              <a:off x="10445750" y="2124076"/>
              <a:ext cx="74613" cy="58738"/>
            </a:xfrm>
            <a:custGeom>
              <a:avLst/>
              <a:gdLst>
                <a:gd name="T0" fmla="*/ 3 w 28"/>
                <a:gd name="T1" fmla="*/ 2 h 22"/>
                <a:gd name="T2" fmla="*/ 27 w 28"/>
                <a:gd name="T3" fmla="*/ 1 h 22"/>
                <a:gd name="T4" fmla="*/ 22 w 28"/>
                <a:gd name="T5" fmla="*/ 8 h 22"/>
                <a:gd name="T6" fmla="*/ 12 w 28"/>
                <a:gd name="T7" fmla="*/ 9 h 22"/>
                <a:gd name="T8" fmla="*/ 10 w 28"/>
                <a:gd name="T9" fmla="*/ 20 h 22"/>
                <a:gd name="T10" fmla="*/ 1 w 28"/>
                <a:gd name="T11" fmla="*/ 10 h 22"/>
                <a:gd name="T12" fmla="*/ 3 w 28"/>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28" h="22">
                  <a:moveTo>
                    <a:pt x="3" y="2"/>
                  </a:moveTo>
                  <a:cubicBezTo>
                    <a:pt x="3" y="2"/>
                    <a:pt x="28" y="0"/>
                    <a:pt x="27" y="1"/>
                  </a:cubicBezTo>
                  <a:cubicBezTo>
                    <a:pt x="25" y="1"/>
                    <a:pt x="27" y="8"/>
                    <a:pt x="22" y="8"/>
                  </a:cubicBezTo>
                  <a:cubicBezTo>
                    <a:pt x="16" y="9"/>
                    <a:pt x="14" y="5"/>
                    <a:pt x="12" y="9"/>
                  </a:cubicBezTo>
                  <a:cubicBezTo>
                    <a:pt x="10" y="13"/>
                    <a:pt x="13" y="22"/>
                    <a:pt x="10" y="20"/>
                  </a:cubicBezTo>
                  <a:cubicBezTo>
                    <a:pt x="6" y="18"/>
                    <a:pt x="1" y="12"/>
                    <a:pt x="1" y="10"/>
                  </a:cubicBezTo>
                  <a:cubicBezTo>
                    <a:pt x="0" y="8"/>
                    <a:pt x="3" y="2"/>
                    <a:pt x="3" y="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8" name="Freeform 165"/>
            <p:cNvSpPr/>
            <p:nvPr/>
          </p:nvSpPr>
          <p:spPr bwMode="auto">
            <a:xfrm>
              <a:off x="10085388" y="1993901"/>
              <a:ext cx="46038" cy="39688"/>
            </a:xfrm>
            <a:custGeom>
              <a:avLst/>
              <a:gdLst>
                <a:gd name="T0" fmla="*/ 17 w 17"/>
                <a:gd name="T1" fmla="*/ 15 h 15"/>
                <a:gd name="T2" fmla="*/ 13 w 17"/>
                <a:gd name="T3" fmla="*/ 1 h 15"/>
                <a:gd name="T4" fmla="*/ 1 w 17"/>
                <a:gd name="T5" fmla="*/ 2 h 15"/>
                <a:gd name="T6" fmla="*/ 10 w 17"/>
                <a:gd name="T7" fmla="*/ 12 h 15"/>
                <a:gd name="T8" fmla="*/ 17 w 17"/>
                <a:gd name="T9" fmla="*/ 15 h 15"/>
              </a:gdLst>
              <a:ahLst/>
              <a:cxnLst>
                <a:cxn ang="0">
                  <a:pos x="T0" y="T1"/>
                </a:cxn>
                <a:cxn ang="0">
                  <a:pos x="T2" y="T3"/>
                </a:cxn>
                <a:cxn ang="0">
                  <a:pos x="T4" y="T5"/>
                </a:cxn>
                <a:cxn ang="0">
                  <a:pos x="T6" y="T7"/>
                </a:cxn>
                <a:cxn ang="0">
                  <a:pos x="T8" y="T9"/>
                </a:cxn>
              </a:cxnLst>
              <a:rect l="0" t="0" r="r" b="b"/>
              <a:pathLst>
                <a:path w="17" h="15">
                  <a:moveTo>
                    <a:pt x="17" y="15"/>
                  </a:moveTo>
                  <a:cubicBezTo>
                    <a:pt x="16" y="11"/>
                    <a:pt x="15" y="1"/>
                    <a:pt x="13" y="1"/>
                  </a:cubicBezTo>
                  <a:cubicBezTo>
                    <a:pt x="11" y="0"/>
                    <a:pt x="2" y="1"/>
                    <a:pt x="1" y="2"/>
                  </a:cubicBezTo>
                  <a:cubicBezTo>
                    <a:pt x="0" y="4"/>
                    <a:pt x="10" y="12"/>
                    <a:pt x="10" y="12"/>
                  </a:cubicBezTo>
                  <a:lnTo>
                    <a:pt x="17" y="15"/>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59" name="Freeform 166"/>
            <p:cNvSpPr/>
            <p:nvPr/>
          </p:nvSpPr>
          <p:spPr bwMode="auto">
            <a:xfrm>
              <a:off x="9880600" y="1806576"/>
              <a:ext cx="114300" cy="44450"/>
            </a:xfrm>
            <a:custGeom>
              <a:avLst/>
              <a:gdLst>
                <a:gd name="T0" fmla="*/ 32 w 43"/>
                <a:gd name="T1" fmla="*/ 17 h 17"/>
                <a:gd name="T2" fmla="*/ 16 w 43"/>
                <a:gd name="T3" fmla="*/ 13 h 17"/>
                <a:gd name="T4" fmla="*/ 8 w 43"/>
                <a:gd name="T5" fmla="*/ 9 h 17"/>
                <a:gd name="T6" fmla="*/ 19 w 43"/>
                <a:gd name="T7" fmla="*/ 1 h 17"/>
                <a:gd name="T8" fmla="*/ 29 w 43"/>
                <a:gd name="T9" fmla="*/ 3 h 17"/>
                <a:gd name="T10" fmla="*/ 41 w 43"/>
                <a:gd name="T11" fmla="*/ 10 h 17"/>
                <a:gd name="T12" fmla="*/ 40 w 43"/>
                <a:gd name="T13" fmla="*/ 14 h 17"/>
                <a:gd name="T14" fmla="*/ 32 w 43"/>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32" y="17"/>
                  </a:moveTo>
                  <a:cubicBezTo>
                    <a:pt x="26" y="14"/>
                    <a:pt x="19" y="14"/>
                    <a:pt x="16" y="13"/>
                  </a:cubicBezTo>
                  <a:cubicBezTo>
                    <a:pt x="13" y="12"/>
                    <a:pt x="17" y="17"/>
                    <a:pt x="8" y="9"/>
                  </a:cubicBezTo>
                  <a:cubicBezTo>
                    <a:pt x="0" y="1"/>
                    <a:pt x="12" y="1"/>
                    <a:pt x="19" y="1"/>
                  </a:cubicBezTo>
                  <a:cubicBezTo>
                    <a:pt x="26" y="0"/>
                    <a:pt x="20" y="0"/>
                    <a:pt x="29" y="3"/>
                  </a:cubicBezTo>
                  <a:cubicBezTo>
                    <a:pt x="37" y="6"/>
                    <a:pt x="41" y="10"/>
                    <a:pt x="41" y="10"/>
                  </a:cubicBezTo>
                  <a:cubicBezTo>
                    <a:pt x="41" y="10"/>
                    <a:pt x="43" y="14"/>
                    <a:pt x="40" y="14"/>
                  </a:cubicBezTo>
                  <a:cubicBezTo>
                    <a:pt x="36" y="15"/>
                    <a:pt x="32" y="17"/>
                    <a:pt x="32" y="17"/>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0" name="Freeform 167"/>
            <p:cNvSpPr/>
            <p:nvPr/>
          </p:nvSpPr>
          <p:spPr bwMode="auto">
            <a:xfrm>
              <a:off x="10158413" y="2297113"/>
              <a:ext cx="58738" cy="46038"/>
            </a:xfrm>
            <a:custGeom>
              <a:avLst/>
              <a:gdLst>
                <a:gd name="T0" fmla="*/ 18 w 22"/>
                <a:gd name="T1" fmla="*/ 0 h 17"/>
                <a:gd name="T2" fmla="*/ 10 w 22"/>
                <a:gd name="T3" fmla="*/ 7 h 17"/>
                <a:gd name="T4" fmla="*/ 1 w 22"/>
                <a:gd name="T5" fmla="*/ 10 h 17"/>
                <a:gd name="T6" fmla="*/ 7 w 22"/>
                <a:gd name="T7" fmla="*/ 17 h 17"/>
                <a:gd name="T8" fmla="*/ 7 w 22"/>
                <a:gd name="T9" fmla="*/ 13 h 17"/>
                <a:gd name="T10" fmla="*/ 17 w 22"/>
                <a:gd name="T11" fmla="*/ 11 h 17"/>
                <a:gd name="T12" fmla="*/ 21 w 22"/>
                <a:gd name="T13" fmla="*/ 6 h 17"/>
                <a:gd name="T14" fmla="*/ 21 w 22"/>
                <a:gd name="T15" fmla="*/ 2 h 17"/>
                <a:gd name="T16" fmla="*/ 18 w 2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7">
                  <a:moveTo>
                    <a:pt x="18" y="0"/>
                  </a:moveTo>
                  <a:cubicBezTo>
                    <a:pt x="16" y="3"/>
                    <a:pt x="13" y="9"/>
                    <a:pt x="10" y="7"/>
                  </a:cubicBezTo>
                  <a:cubicBezTo>
                    <a:pt x="8" y="6"/>
                    <a:pt x="0" y="9"/>
                    <a:pt x="1" y="10"/>
                  </a:cubicBezTo>
                  <a:cubicBezTo>
                    <a:pt x="2" y="11"/>
                    <a:pt x="7" y="17"/>
                    <a:pt x="7" y="17"/>
                  </a:cubicBezTo>
                  <a:cubicBezTo>
                    <a:pt x="7" y="17"/>
                    <a:pt x="5" y="16"/>
                    <a:pt x="7" y="13"/>
                  </a:cubicBezTo>
                  <a:cubicBezTo>
                    <a:pt x="9" y="9"/>
                    <a:pt x="14" y="12"/>
                    <a:pt x="17" y="11"/>
                  </a:cubicBezTo>
                  <a:cubicBezTo>
                    <a:pt x="20" y="9"/>
                    <a:pt x="21" y="7"/>
                    <a:pt x="21" y="6"/>
                  </a:cubicBezTo>
                  <a:cubicBezTo>
                    <a:pt x="22" y="4"/>
                    <a:pt x="22" y="4"/>
                    <a:pt x="21" y="2"/>
                  </a:cubicBezTo>
                  <a:cubicBezTo>
                    <a:pt x="21" y="1"/>
                    <a:pt x="18" y="0"/>
                    <a:pt x="18"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1" name="Freeform 168"/>
            <p:cNvSpPr/>
            <p:nvPr/>
          </p:nvSpPr>
          <p:spPr bwMode="auto">
            <a:xfrm>
              <a:off x="9999663" y="2343151"/>
              <a:ext cx="65088" cy="39688"/>
            </a:xfrm>
            <a:custGeom>
              <a:avLst/>
              <a:gdLst>
                <a:gd name="T0" fmla="*/ 16 w 24"/>
                <a:gd name="T1" fmla="*/ 12 h 15"/>
                <a:gd name="T2" fmla="*/ 9 w 24"/>
                <a:gd name="T3" fmla="*/ 15 h 15"/>
                <a:gd name="T4" fmla="*/ 1 w 24"/>
                <a:gd name="T5" fmla="*/ 10 h 15"/>
                <a:gd name="T6" fmla="*/ 8 w 24"/>
                <a:gd name="T7" fmla="*/ 5 h 15"/>
                <a:gd name="T8" fmla="*/ 14 w 24"/>
                <a:gd name="T9" fmla="*/ 5 h 15"/>
                <a:gd name="T10" fmla="*/ 16 w 24"/>
                <a:gd name="T11" fmla="*/ 12 h 15"/>
              </a:gdLst>
              <a:ahLst/>
              <a:cxnLst>
                <a:cxn ang="0">
                  <a:pos x="T0" y="T1"/>
                </a:cxn>
                <a:cxn ang="0">
                  <a:pos x="T2" y="T3"/>
                </a:cxn>
                <a:cxn ang="0">
                  <a:pos x="T4" y="T5"/>
                </a:cxn>
                <a:cxn ang="0">
                  <a:pos x="T6" y="T7"/>
                </a:cxn>
                <a:cxn ang="0">
                  <a:pos x="T8" y="T9"/>
                </a:cxn>
                <a:cxn ang="0">
                  <a:pos x="T10" y="T11"/>
                </a:cxn>
              </a:cxnLst>
              <a:rect l="0" t="0" r="r" b="b"/>
              <a:pathLst>
                <a:path w="24" h="15">
                  <a:moveTo>
                    <a:pt x="16" y="12"/>
                  </a:moveTo>
                  <a:cubicBezTo>
                    <a:pt x="11" y="12"/>
                    <a:pt x="11" y="15"/>
                    <a:pt x="9" y="15"/>
                  </a:cubicBezTo>
                  <a:cubicBezTo>
                    <a:pt x="6" y="15"/>
                    <a:pt x="0" y="10"/>
                    <a:pt x="1" y="10"/>
                  </a:cubicBezTo>
                  <a:cubicBezTo>
                    <a:pt x="3" y="9"/>
                    <a:pt x="6" y="5"/>
                    <a:pt x="8" y="5"/>
                  </a:cubicBezTo>
                  <a:cubicBezTo>
                    <a:pt x="9" y="4"/>
                    <a:pt x="5" y="0"/>
                    <a:pt x="14" y="5"/>
                  </a:cubicBezTo>
                  <a:cubicBezTo>
                    <a:pt x="24" y="10"/>
                    <a:pt x="16" y="12"/>
                    <a:pt x="16" y="12"/>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2" name="Freeform 169"/>
            <p:cNvSpPr/>
            <p:nvPr/>
          </p:nvSpPr>
          <p:spPr bwMode="auto">
            <a:xfrm>
              <a:off x="9931400" y="2378076"/>
              <a:ext cx="55563" cy="20638"/>
            </a:xfrm>
            <a:custGeom>
              <a:avLst/>
              <a:gdLst>
                <a:gd name="T0" fmla="*/ 21 w 21"/>
                <a:gd name="T1" fmla="*/ 6 h 8"/>
                <a:gd name="T2" fmla="*/ 8 w 21"/>
                <a:gd name="T3" fmla="*/ 6 h 8"/>
                <a:gd name="T4" fmla="*/ 3 w 21"/>
                <a:gd name="T5" fmla="*/ 1 h 8"/>
                <a:gd name="T6" fmla="*/ 12 w 21"/>
                <a:gd name="T7" fmla="*/ 1 h 8"/>
                <a:gd name="T8" fmla="*/ 20 w 21"/>
                <a:gd name="T9" fmla="*/ 2 h 8"/>
                <a:gd name="T10" fmla="*/ 21 w 21"/>
                <a:gd name="T11" fmla="*/ 6 h 8"/>
              </a:gdLst>
              <a:ahLst/>
              <a:cxnLst>
                <a:cxn ang="0">
                  <a:pos x="T0" y="T1"/>
                </a:cxn>
                <a:cxn ang="0">
                  <a:pos x="T2" y="T3"/>
                </a:cxn>
                <a:cxn ang="0">
                  <a:pos x="T4" y="T5"/>
                </a:cxn>
                <a:cxn ang="0">
                  <a:pos x="T6" y="T7"/>
                </a:cxn>
                <a:cxn ang="0">
                  <a:pos x="T8" y="T9"/>
                </a:cxn>
                <a:cxn ang="0">
                  <a:pos x="T10" y="T11"/>
                </a:cxn>
              </a:cxnLst>
              <a:rect l="0" t="0" r="r" b="b"/>
              <a:pathLst>
                <a:path w="21" h="8">
                  <a:moveTo>
                    <a:pt x="21" y="6"/>
                  </a:moveTo>
                  <a:cubicBezTo>
                    <a:pt x="16" y="8"/>
                    <a:pt x="8" y="6"/>
                    <a:pt x="8" y="6"/>
                  </a:cubicBezTo>
                  <a:cubicBezTo>
                    <a:pt x="8" y="6"/>
                    <a:pt x="0" y="2"/>
                    <a:pt x="3" y="1"/>
                  </a:cubicBezTo>
                  <a:cubicBezTo>
                    <a:pt x="6" y="0"/>
                    <a:pt x="9" y="1"/>
                    <a:pt x="12" y="1"/>
                  </a:cubicBezTo>
                  <a:cubicBezTo>
                    <a:pt x="15" y="2"/>
                    <a:pt x="20" y="2"/>
                    <a:pt x="20" y="2"/>
                  </a:cubicBezTo>
                  <a:lnTo>
                    <a:pt x="21" y="6"/>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3" name="Freeform 170"/>
            <p:cNvSpPr/>
            <p:nvPr/>
          </p:nvSpPr>
          <p:spPr bwMode="auto">
            <a:xfrm>
              <a:off x="9847263" y="2379663"/>
              <a:ext cx="46038" cy="26988"/>
            </a:xfrm>
            <a:custGeom>
              <a:avLst/>
              <a:gdLst>
                <a:gd name="T0" fmla="*/ 10 w 17"/>
                <a:gd name="T1" fmla="*/ 10 h 10"/>
                <a:gd name="T2" fmla="*/ 3 w 17"/>
                <a:gd name="T3" fmla="*/ 1 h 10"/>
                <a:gd name="T4" fmla="*/ 15 w 17"/>
                <a:gd name="T5" fmla="*/ 5 h 10"/>
                <a:gd name="T6" fmla="*/ 10 w 17"/>
                <a:gd name="T7" fmla="*/ 10 h 10"/>
              </a:gdLst>
              <a:ahLst/>
              <a:cxnLst>
                <a:cxn ang="0">
                  <a:pos x="T0" y="T1"/>
                </a:cxn>
                <a:cxn ang="0">
                  <a:pos x="T2" y="T3"/>
                </a:cxn>
                <a:cxn ang="0">
                  <a:pos x="T4" y="T5"/>
                </a:cxn>
                <a:cxn ang="0">
                  <a:pos x="T6" y="T7"/>
                </a:cxn>
              </a:cxnLst>
              <a:rect l="0" t="0" r="r" b="b"/>
              <a:pathLst>
                <a:path w="17" h="10">
                  <a:moveTo>
                    <a:pt x="10" y="10"/>
                  </a:moveTo>
                  <a:cubicBezTo>
                    <a:pt x="8" y="8"/>
                    <a:pt x="0" y="0"/>
                    <a:pt x="3" y="1"/>
                  </a:cubicBezTo>
                  <a:cubicBezTo>
                    <a:pt x="6" y="2"/>
                    <a:pt x="17" y="4"/>
                    <a:pt x="15" y="5"/>
                  </a:cubicBezTo>
                  <a:cubicBezTo>
                    <a:pt x="13" y="6"/>
                    <a:pt x="10" y="10"/>
                    <a:pt x="10" y="1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4" name="Freeform 171"/>
            <p:cNvSpPr/>
            <p:nvPr/>
          </p:nvSpPr>
          <p:spPr bwMode="auto">
            <a:xfrm>
              <a:off x="9485313" y="2174876"/>
              <a:ext cx="63500" cy="61913"/>
            </a:xfrm>
            <a:custGeom>
              <a:avLst/>
              <a:gdLst>
                <a:gd name="T0" fmla="*/ 20 w 24"/>
                <a:gd name="T1" fmla="*/ 23 h 23"/>
                <a:gd name="T2" fmla="*/ 5 w 24"/>
                <a:gd name="T3" fmla="*/ 16 h 23"/>
                <a:gd name="T4" fmla="*/ 5 w 24"/>
                <a:gd name="T5" fmla="*/ 5 h 23"/>
                <a:gd name="T6" fmla="*/ 14 w 24"/>
                <a:gd name="T7" fmla="*/ 17 h 23"/>
                <a:gd name="T8" fmla="*/ 24 w 24"/>
                <a:gd name="T9" fmla="*/ 23 h 23"/>
                <a:gd name="T10" fmla="*/ 20 w 24"/>
                <a:gd name="T11" fmla="*/ 23 h 23"/>
              </a:gdLst>
              <a:ahLst/>
              <a:cxnLst>
                <a:cxn ang="0">
                  <a:pos x="T0" y="T1"/>
                </a:cxn>
                <a:cxn ang="0">
                  <a:pos x="T2" y="T3"/>
                </a:cxn>
                <a:cxn ang="0">
                  <a:pos x="T4" y="T5"/>
                </a:cxn>
                <a:cxn ang="0">
                  <a:pos x="T6" y="T7"/>
                </a:cxn>
                <a:cxn ang="0">
                  <a:pos x="T8" y="T9"/>
                </a:cxn>
                <a:cxn ang="0">
                  <a:pos x="T10" y="T11"/>
                </a:cxn>
              </a:cxnLst>
              <a:rect l="0" t="0" r="r" b="b"/>
              <a:pathLst>
                <a:path w="24" h="23">
                  <a:moveTo>
                    <a:pt x="20" y="23"/>
                  </a:moveTo>
                  <a:cubicBezTo>
                    <a:pt x="17" y="22"/>
                    <a:pt x="7" y="19"/>
                    <a:pt x="5" y="16"/>
                  </a:cubicBezTo>
                  <a:cubicBezTo>
                    <a:pt x="4" y="12"/>
                    <a:pt x="0" y="0"/>
                    <a:pt x="5" y="5"/>
                  </a:cubicBezTo>
                  <a:cubicBezTo>
                    <a:pt x="9" y="11"/>
                    <a:pt x="10" y="16"/>
                    <a:pt x="14" y="17"/>
                  </a:cubicBezTo>
                  <a:cubicBezTo>
                    <a:pt x="18" y="19"/>
                    <a:pt x="24" y="23"/>
                    <a:pt x="24" y="23"/>
                  </a:cubicBezTo>
                  <a:lnTo>
                    <a:pt x="20" y="23"/>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5" name="Freeform 172"/>
            <p:cNvSpPr/>
            <p:nvPr/>
          </p:nvSpPr>
          <p:spPr bwMode="auto">
            <a:xfrm>
              <a:off x="9544050" y="2206626"/>
              <a:ext cx="50800" cy="39688"/>
            </a:xfrm>
            <a:custGeom>
              <a:avLst/>
              <a:gdLst>
                <a:gd name="T0" fmla="*/ 12 w 19"/>
                <a:gd name="T1" fmla="*/ 15 h 15"/>
                <a:gd name="T2" fmla="*/ 15 w 19"/>
                <a:gd name="T3" fmla="*/ 10 h 15"/>
                <a:gd name="T4" fmla="*/ 7 w 19"/>
                <a:gd name="T5" fmla="*/ 6 h 15"/>
                <a:gd name="T6" fmla="*/ 2 w 19"/>
                <a:gd name="T7" fmla="*/ 2 h 15"/>
                <a:gd name="T8" fmla="*/ 7 w 19"/>
                <a:gd name="T9" fmla="*/ 11 h 15"/>
                <a:gd name="T10" fmla="*/ 12 w 19"/>
                <a:gd name="T11" fmla="*/ 15 h 15"/>
              </a:gdLst>
              <a:ahLst/>
              <a:cxnLst>
                <a:cxn ang="0">
                  <a:pos x="T0" y="T1"/>
                </a:cxn>
                <a:cxn ang="0">
                  <a:pos x="T2" y="T3"/>
                </a:cxn>
                <a:cxn ang="0">
                  <a:pos x="T4" y="T5"/>
                </a:cxn>
                <a:cxn ang="0">
                  <a:pos x="T6" y="T7"/>
                </a:cxn>
                <a:cxn ang="0">
                  <a:pos x="T8" y="T9"/>
                </a:cxn>
                <a:cxn ang="0">
                  <a:pos x="T10" y="T11"/>
                </a:cxn>
              </a:cxnLst>
              <a:rect l="0" t="0" r="r" b="b"/>
              <a:pathLst>
                <a:path w="19" h="15">
                  <a:moveTo>
                    <a:pt x="12" y="15"/>
                  </a:moveTo>
                  <a:cubicBezTo>
                    <a:pt x="16" y="13"/>
                    <a:pt x="19" y="11"/>
                    <a:pt x="15" y="10"/>
                  </a:cubicBezTo>
                  <a:cubicBezTo>
                    <a:pt x="11" y="9"/>
                    <a:pt x="13" y="9"/>
                    <a:pt x="7" y="6"/>
                  </a:cubicBezTo>
                  <a:cubicBezTo>
                    <a:pt x="2" y="2"/>
                    <a:pt x="4" y="0"/>
                    <a:pt x="2" y="2"/>
                  </a:cubicBezTo>
                  <a:cubicBezTo>
                    <a:pt x="0" y="4"/>
                    <a:pt x="7" y="11"/>
                    <a:pt x="7" y="11"/>
                  </a:cubicBezTo>
                  <a:lnTo>
                    <a:pt x="12" y="15"/>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6" name="Freeform 173"/>
            <p:cNvSpPr/>
            <p:nvPr/>
          </p:nvSpPr>
          <p:spPr bwMode="auto">
            <a:xfrm>
              <a:off x="8923338" y="2244726"/>
              <a:ext cx="147638" cy="330200"/>
            </a:xfrm>
            <a:custGeom>
              <a:avLst/>
              <a:gdLst>
                <a:gd name="T0" fmla="*/ 28 w 55"/>
                <a:gd name="T1" fmla="*/ 123 h 124"/>
                <a:gd name="T2" fmla="*/ 23 w 55"/>
                <a:gd name="T3" fmla="*/ 109 h 124"/>
                <a:gd name="T4" fmla="*/ 17 w 55"/>
                <a:gd name="T5" fmla="*/ 80 h 124"/>
                <a:gd name="T6" fmla="*/ 13 w 55"/>
                <a:gd name="T7" fmla="*/ 65 h 124"/>
                <a:gd name="T8" fmla="*/ 7 w 55"/>
                <a:gd name="T9" fmla="*/ 47 h 124"/>
                <a:gd name="T10" fmla="*/ 2 w 55"/>
                <a:gd name="T11" fmla="*/ 18 h 124"/>
                <a:gd name="T12" fmla="*/ 1 w 55"/>
                <a:gd name="T13" fmla="*/ 0 h 124"/>
                <a:gd name="T14" fmla="*/ 12 w 55"/>
                <a:gd name="T15" fmla="*/ 9 h 124"/>
                <a:gd name="T16" fmla="*/ 21 w 55"/>
                <a:gd name="T17" fmla="*/ 41 h 124"/>
                <a:gd name="T18" fmla="*/ 26 w 55"/>
                <a:gd name="T19" fmla="*/ 55 h 124"/>
                <a:gd name="T20" fmla="*/ 31 w 55"/>
                <a:gd name="T21" fmla="*/ 58 h 124"/>
                <a:gd name="T22" fmla="*/ 35 w 55"/>
                <a:gd name="T23" fmla="*/ 67 h 124"/>
                <a:gd name="T24" fmla="*/ 33 w 55"/>
                <a:gd name="T25" fmla="*/ 71 h 124"/>
                <a:gd name="T26" fmla="*/ 45 w 55"/>
                <a:gd name="T27" fmla="*/ 79 h 124"/>
                <a:gd name="T28" fmla="*/ 50 w 55"/>
                <a:gd name="T29" fmla="*/ 88 h 124"/>
                <a:gd name="T30" fmla="*/ 39 w 55"/>
                <a:gd name="T31" fmla="*/ 86 h 124"/>
                <a:gd name="T32" fmla="*/ 32 w 55"/>
                <a:gd name="T33" fmla="*/ 80 h 124"/>
                <a:gd name="T34" fmla="*/ 29 w 55"/>
                <a:gd name="T35" fmla="*/ 81 h 124"/>
                <a:gd name="T36" fmla="*/ 29 w 55"/>
                <a:gd name="T37" fmla="*/ 90 h 124"/>
                <a:gd name="T38" fmla="*/ 30 w 55"/>
                <a:gd name="T39" fmla="*/ 104 h 124"/>
                <a:gd name="T40" fmla="*/ 35 w 55"/>
                <a:gd name="T41" fmla="*/ 113 h 124"/>
                <a:gd name="T42" fmla="*/ 40 w 55"/>
                <a:gd name="T43" fmla="*/ 118 h 124"/>
                <a:gd name="T44" fmla="*/ 43 w 55"/>
                <a:gd name="T45" fmla="*/ 123 h 124"/>
                <a:gd name="T46" fmla="*/ 33 w 55"/>
                <a:gd name="T47" fmla="*/ 122 h 124"/>
                <a:gd name="T48" fmla="*/ 28 w 55"/>
                <a:gd name="T49" fmla="*/ 12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24">
                  <a:moveTo>
                    <a:pt x="28" y="123"/>
                  </a:moveTo>
                  <a:cubicBezTo>
                    <a:pt x="29" y="121"/>
                    <a:pt x="27" y="121"/>
                    <a:pt x="23" y="109"/>
                  </a:cubicBezTo>
                  <a:cubicBezTo>
                    <a:pt x="18" y="97"/>
                    <a:pt x="17" y="86"/>
                    <a:pt x="17" y="80"/>
                  </a:cubicBezTo>
                  <a:cubicBezTo>
                    <a:pt x="17" y="73"/>
                    <a:pt x="16" y="73"/>
                    <a:pt x="13" y="65"/>
                  </a:cubicBezTo>
                  <a:cubicBezTo>
                    <a:pt x="10" y="57"/>
                    <a:pt x="6" y="51"/>
                    <a:pt x="7" y="47"/>
                  </a:cubicBezTo>
                  <a:cubicBezTo>
                    <a:pt x="7" y="43"/>
                    <a:pt x="3" y="22"/>
                    <a:pt x="2" y="18"/>
                  </a:cubicBezTo>
                  <a:cubicBezTo>
                    <a:pt x="1" y="14"/>
                    <a:pt x="0" y="0"/>
                    <a:pt x="1" y="0"/>
                  </a:cubicBezTo>
                  <a:cubicBezTo>
                    <a:pt x="3" y="0"/>
                    <a:pt x="10" y="5"/>
                    <a:pt x="12" y="9"/>
                  </a:cubicBezTo>
                  <a:cubicBezTo>
                    <a:pt x="14" y="12"/>
                    <a:pt x="18" y="36"/>
                    <a:pt x="21" y="41"/>
                  </a:cubicBezTo>
                  <a:cubicBezTo>
                    <a:pt x="24" y="47"/>
                    <a:pt x="21" y="53"/>
                    <a:pt x="26" y="55"/>
                  </a:cubicBezTo>
                  <a:cubicBezTo>
                    <a:pt x="31" y="58"/>
                    <a:pt x="31" y="50"/>
                    <a:pt x="31" y="58"/>
                  </a:cubicBezTo>
                  <a:cubicBezTo>
                    <a:pt x="31" y="66"/>
                    <a:pt x="38" y="67"/>
                    <a:pt x="35" y="67"/>
                  </a:cubicBezTo>
                  <a:cubicBezTo>
                    <a:pt x="32" y="67"/>
                    <a:pt x="33" y="71"/>
                    <a:pt x="33" y="71"/>
                  </a:cubicBezTo>
                  <a:cubicBezTo>
                    <a:pt x="33" y="71"/>
                    <a:pt x="43" y="77"/>
                    <a:pt x="45" y="79"/>
                  </a:cubicBezTo>
                  <a:cubicBezTo>
                    <a:pt x="47" y="81"/>
                    <a:pt x="55" y="89"/>
                    <a:pt x="50" y="88"/>
                  </a:cubicBezTo>
                  <a:cubicBezTo>
                    <a:pt x="44" y="87"/>
                    <a:pt x="42" y="91"/>
                    <a:pt x="39" y="86"/>
                  </a:cubicBezTo>
                  <a:cubicBezTo>
                    <a:pt x="35" y="82"/>
                    <a:pt x="35" y="82"/>
                    <a:pt x="32" y="80"/>
                  </a:cubicBezTo>
                  <a:cubicBezTo>
                    <a:pt x="30" y="78"/>
                    <a:pt x="28" y="77"/>
                    <a:pt x="29" y="81"/>
                  </a:cubicBezTo>
                  <a:cubicBezTo>
                    <a:pt x="30" y="84"/>
                    <a:pt x="29" y="84"/>
                    <a:pt x="29" y="90"/>
                  </a:cubicBezTo>
                  <a:cubicBezTo>
                    <a:pt x="30" y="96"/>
                    <a:pt x="31" y="101"/>
                    <a:pt x="30" y="104"/>
                  </a:cubicBezTo>
                  <a:cubicBezTo>
                    <a:pt x="29" y="106"/>
                    <a:pt x="33" y="112"/>
                    <a:pt x="35" y="113"/>
                  </a:cubicBezTo>
                  <a:cubicBezTo>
                    <a:pt x="37" y="114"/>
                    <a:pt x="40" y="116"/>
                    <a:pt x="40" y="118"/>
                  </a:cubicBezTo>
                  <a:cubicBezTo>
                    <a:pt x="41" y="119"/>
                    <a:pt x="48" y="123"/>
                    <a:pt x="43" y="123"/>
                  </a:cubicBezTo>
                  <a:cubicBezTo>
                    <a:pt x="38" y="124"/>
                    <a:pt x="33" y="122"/>
                    <a:pt x="33" y="122"/>
                  </a:cubicBezTo>
                  <a:lnTo>
                    <a:pt x="28" y="123"/>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7" name="Freeform 174"/>
            <p:cNvSpPr/>
            <p:nvPr/>
          </p:nvSpPr>
          <p:spPr bwMode="auto">
            <a:xfrm>
              <a:off x="8963025" y="2543176"/>
              <a:ext cx="276225" cy="198438"/>
            </a:xfrm>
            <a:custGeom>
              <a:avLst/>
              <a:gdLst>
                <a:gd name="T0" fmla="*/ 39 w 103"/>
                <a:gd name="T1" fmla="*/ 39 h 74"/>
                <a:gd name="T2" fmla="*/ 23 w 103"/>
                <a:gd name="T3" fmla="*/ 30 h 74"/>
                <a:gd name="T4" fmla="*/ 14 w 103"/>
                <a:gd name="T5" fmla="*/ 22 h 74"/>
                <a:gd name="T6" fmla="*/ 7 w 103"/>
                <a:gd name="T7" fmla="*/ 25 h 74"/>
                <a:gd name="T8" fmla="*/ 13 w 103"/>
                <a:gd name="T9" fmla="*/ 35 h 74"/>
                <a:gd name="T10" fmla="*/ 13 w 103"/>
                <a:gd name="T11" fmla="*/ 40 h 74"/>
                <a:gd name="T12" fmla="*/ 10 w 103"/>
                <a:gd name="T13" fmla="*/ 48 h 74"/>
                <a:gd name="T14" fmla="*/ 6 w 103"/>
                <a:gd name="T15" fmla="*/ 51 h 74"/>
                <a:gd name="T16" fmla="*/ 3 w 103"/>
                <a:gd name="T17" fmla="*/ 55 h 74"/>
                <a:gd name="T18" fmla="*/ 8 w 103"/>
                <a:gd name="T19" fmla="*/ 65 h 74"/>
                <a:gd name="T20" fmla="*/ 3 w 103"/>
                <a:gd name="T21" fmla="*/ 70 h 74"/>
                <a:gd name="T22" fmla="*/ 10 w 103"/>
                <a:gd name="T23" fmla="*/ 72 h 74"/>
                <a:gd name="T24" fmla="*/ 16 w 103"/>
                <a:gd name="T25" fmla="*/ 66 h 74"/>
                <a:gd name="T26" fmla="*/ 20 w 103"/>
                <a:gd name="T27" fmla="*/ 59 h 74"/>
                <a:gd name="T28" fmla="*/ 28 w 103"/>
                <a:gd name="T29" fmla="*/ 60 h 74"/>
                <a:gd name="T30" fmla="*/ 32 w 103"/>
                <a:gd name="T31" fmla="*/ 62 h 74"/>
                <a:gd name="T32" fmla="*/ 39 w 103"/>
                <a:gd name="T33" fmla="*/ 65 h 74"/>
                <a:gd name="T34" fmla="*/ 40 w 103"/>
                <a:gd name="T35" fmla="*/ 60 h 74"/>
                <a:gd name="T36" fmla="*/ 48 w 103"/>
                <a:gd name="T37" fmla="*/ 54 h 74"/>
                <a:gd name="T38" fmla="*/ 56 w 103"/>
                <a:gd name="T39" fmla="*/ 53 h 74"/>
                <a:gd name="T40" fmla="*/ 56 w 103"/>
                <a:gd name="T41" fmla="*/ 44 h 74"/>
                <a:gd name="T42" fmla="*/ 53 w 103"/>
                <a:gd name="T43" fmla="*/ 39 h 74"/>
                <a:gd name="T44" fmla="*/ 74 w 103"/>
                <a:gd name="T45" fmla="*/ 32 h 74"/>
                <a:gd name="T46" fmla="*/ 85 w 103"/>
                <a:gd name="T47" fmla="*/ 28 h 74"/>
                <a:gd name="T48" fmla="*/ 90 w 103"/>
                <a:gd name="T49" fmla="*/ 15 h 74"/>
                <a:gd name="T50" fmla="*/ 102 w 103"/>
                <a:gd name="T51" fmla="*/ 8 h 74"/>
                <a:gd name="T52" fmla="*/ 96 w 103"/>
                <a:gd name="T53" fmla="*/ 5 h 74"/>
                <a:gd name="T54" fmla="*/ 81 w 103"/>
                <a:gd name="T55" fmla="*/ 18 h 74"/>
                <a:gd name="T56" fmla="*/ 67 w 103"/>
                <a:gd name="T57" fmla="*/ 27 h 74"/>
                <a:gd name="T58" fmla="*/ 58 w 103"/>
                <a:gd name="T59" fmla="*/ 34 h 74"/>
                <a:gd name="T60" fmla="*/ 41 w 103"/>
                <a:gd name="T61" fmla="*/ 36 h 74"/>
                <a:gd name="T62" fmla="*/ 39 w 103"/>
                <a:gd name="T63"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74">
                  <a:moveTo>
                    <a:pt x="39" y="39"/>
                  </a:moveTo>
                  <a:cubicBezTo>
                    <a:pt x="28" y="33"/>
                    <a:pt x="29" y="37"/>
                    <a:pt x="23" y="30"/>
                  </a:cubicBezTo>
                  <a:cubicBezTo>
                    <a:pt x="17" y="24"/>
                    <a:pt x="14" y="22"/>
                    <a:pt x="14" y="22"/>
                  </a:cubicBezTo>
                  <a:cubicBezTo>
                    <a:pt x="7" y="25"/>
                    <a:pt x="7" y="25"/>
                    <a:pt x="7" y="25"/>
                  </a:cubicBezTo>
                  <a:cubicBezTo>
                    <a:pt x="13" y="35"/>
                    <a:pt x="13" y="35"/>
                    <a:pt x="13" y="35"/>
                  </a:cubicBezTo>
                  <a:cubicBezTo>
                    <a:pt x="13" y="35"/>
                    <a:pt x="15" y="38"/>
                    <a:pt x="13" y="40"/>
                  </a:cubicBezTo>
                  <a:cubicBezTo>
                    <a:pt x="12" y="41"/>
                    <a:pt x="12" y="48"/>
                    <a:pt x="10" y="48"/>
                  </a:cubicBezTo>
                  <a:cubicBezTo>
                    <a:pt x="9" y="49"/>
                    <a:pt x="9" y="52"/>
                    <a:pt x="6" y="51"/>
                  </a:cubicBezTo>
                  <a:cubicBezTo>
                    <a:pt x="3" y="51"/>
                    <a:pt x="4" y="52"/>
                    <a:pt x="3" y="55"/>
                  </a:cubicBezTo>
                  <a:cubicBezTo>
                    <a:pt x="2" y="57"/>
                    <a:pt x="11" y="64"/>
                    <a:pt x="8" y="65"/>
                  </a:cubicBezTo>
                  <a:cubicBezTo>
                    <a:pt x="4" y="66"/>
                    <a:pt x="0" y="69"/>
                    <a:pt x="3" y="70"/>
                  </a:cubicBezTo>
                  <a:cubicBezTo>
                    <a:pt x="6" y="71"/>
                    <a:pt x="8" y="74"/>
                    <a:pt x="10" y="72"/>
                  </a:cubicBezTo>
                  <a:cubicBezTo>
                    <a:pt x="13" y="71"/>
                    <a:pt x="18" y="69"/>
                    <a:pt x="16" y="66"/>
                  </a:cubicBezTo>
                  <a:cubicBezTo>
                    <a:pt x="14" y="64"/>
                    <a:pt x="18" y="59"/>
                    <a:pt x="20" y="59"/>
                  </a:cubicBezTo>
                  <a:cubicBezTo>
                    <a:pt x="23" y="59"/>
                    <a:pt x="25" y="59"/>
                    <a:pt x="28" y="60"/>
                  </a:cubicBezTo>
                  <a:cubicBezTo>
                    <a:pt x="31" y="60"/>
                    <a:pt x="30" y="62"/>
                    <a:pt x="32" y="62"/>
                  </a:cubicBezTo>
                  <a:cubicBezTo>
                    <a:pt x="34" y="63"/>
                    <a:pt x="35" y="66"/>
                    <a:pt x="39" y="65"/>
                  </a:cubicBezTo>
                  <a:cubicBezTo>
                    <a:pt x="43" y="64"/>
                    <a:pt x="37" y="62"/>
                    <a:pt x="40" y="60"/>
                  </a:cubicBezTo>
                  <a:cubicBezTo>
                    <a:pt x="43" y="58"/>
                    <a:pt x="46" y="55"/>
                    <a:pt x="48" y="54"/>
                  </a:cubicBezTo>
                  <a:cubicBezTo>
                    <a:pt x="51" y="53"/>
                    <a:pt x="56" y="53"/>
                    <a:pt x="56" y="53"/>
                  </a:cubicBezTo>
                  <a:cubicBezTo>
                    <a:pt x="56" y="44"/>
                    <a:pt x="56" y="44"/>
                    <a:pt x="56" y="44"/>
                  </a:cubicBezTo>
                  <a:cubicBezTo>
                    <a:pt x="56" y="44"/>
                    <a:pt x="53" y="41"/>
                    <a:pt x="53" y="39"/>
                  </a:cubicBezTo>
                  <a:cubicBezTo>
                    <a:pt x="54" y="36"/>
                    <a:pt x="72" y="33"/>
                    <a:pt x="74" y="32"/>
                  </a:cubicBezTo>
                  <a:cubicBezTo>
                    <a:pt x="75" y="31"/>
                    <a:pt x="82" y="32"/>
                    <a:pt x="85" y="28"/>
                  </a:cubicBezTo>
                  <a:cubicBezTo>
                    <a:pt x="87" y="24"/>
                    <a:pt x="88" y="17"/>
                    <a:pt x="90" y="15"/>
                  </a:cubicBezTo>
                  <a:cubicBezTo>
                    <a:pt x="93" y="14"/>
                    <a:pt x="102" y="10"/>
                    <a:pt x="102" y="8"/>
                  </a:cubicBezTo>
                  <a:cubicBezTo>
                    <a:pt x="101" y="7"/>
                    <a:pt x="103" y="0"/>
                    <a:pt x="96" y="5"/>
                  </a:cubicBezTo>
                  <a:cubicBezTo>
                    <a:pt x="90" y="10"/>
                    <a:pt x="90" y="13"/>
                    <a:pt x="81" y="18"/>
                  </a:cubicBezTo>
                  <a:cubicBezTo>
                    <a:pt x="72" y="22"/>
                    <a:pt x="69" y="25"/>
                    <a:pt x="67" y="27"/>
                  </a:cubicBezTo>
                  <a:cubicBezTo>
                    <a:pt x="65" y="29"/>
                    <a:pt x="68" y="34"/>
                    <a:pt x="58" y="34"/>
                  </a:cubicBezTo>
                  <a:cubicBezTo>
                    <a:pt x="47" y="34"/>
                    <a:pt x="41" y="36"/>
                    <a:pt x="41" y="36"/>
                  </a:cubicBezTo>
                  <a:lnTo>
                    <a:pt x="39" y="39"/>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8" name="Freeform 175"/>
            <p:cNvSpPr/>
            <p:nvPr/>
          </p:nvSpPr>
          <p:spPr bwMode="auto">
            <a:xfrm>
              <a:off x="8755063" y="2735263"/>
              <a:ext cx="320675" cy="360363"/>
            </a:xfrm>
            <a:custGeom>
              <a:avLst/>
              <a:gdLst>
                <a:gd name="T0" fmla="*/ 98 w 120"/>
                <a:gd name="T1" fmla="*/ 0 h 135"/>
                <a:gd name="T2" fmla="*/ 91 w 120"/>
                <a:gd name="T3" fmla="*/ 6 h 135"/>
                <a:gd name="T4" fmla="*/ 85 w 120"/>
                <a:gd name="T5" fmla="*/ 12 h 135"/>
                <a:gd name="T6" fmla="*/ 89 w 120"/>
                <a:gd name="T7" fmla="*/ 29 h 135"/>
                <a:gd name="T8" fmla="*/ 92 w 120"/>
                <a:gd name="T9" fmla="*/ 41 h 135"/>
                <a:gd name="T10" fmla="*/ 86 w 120"/>
                <a:gd name="T11" fmla="*/ 45 h 135"/>
                <a:gd name="T12" fmla="*/ 81 w 120"/>
                <a:gd name="T13" fmla="*/ 51 h 135"/>
                <a:gd name="T14" fmla="*/ 78 w 120"/>
                <a:gd name="T15" fmla="*/ 55 h 135"/>
                <a:gd name="T16" fmla="*/ 70 w 120"/>
                <a:gd name="T17" fmla="*/ 48 h 135"/>
                <a:gd name="T18" fmla="*/ 65 w 120"/>
                <a:gd name="T19" fmla="*/ 55 h 135"/>
                <a:gd name="T20" fmla="*/ 63 w 120"/>
                <a:gd name="T21" fmla="*/ 60 h 135"/>
                <a:gd name="T22" fmla="*/ 60 w 120"/>
                <a:gd name="T23" fmla="*/ 66 h 135"/>
                <a:gd name="T24" fmla="*/ 51 w 120"/>
                <a:gd name="T25" fmla="*/ 72 h 135"/>
                <a:gd name="T26" fmla="*/ 49 w 120"/>
                <a:gd name="T27" fmla="*/ 77 h 135"/>
                <a:gd name="T28" fmla="*/ 28 w 120"/>
                <a:gd name="T29" fmla="*/ 79 h 135"/>
                <a:gd name="T30" fmla="*/ 21 w 120"/>
                <a:gd name="T31" fmla="*/ 84 h 135"/>
                <a:gd name="T32" fmla="*/ 18 w 120"/>
                <a:gd name="T33" fmla="*/ 90 h 135"/>
                <a:gd name="T34" fmla="*/ 14 w 120"/>
                <a:gd name="T35" fmla="*/ 99 h 135"/>
                <a:gd name="T36" fmla="*/ 2 w 120"/>
                <a:gd name="T37" fmla="*/ 101 h 135"/>
                <a:gd name="T38" fmla="*/ 6 w 120"/>
                <a:gd name="T39" fmla="*/ 109 h 135"/>
                <a:gd name="T40" fmla="*/ 17 w 120"/>
                <a:gd name="T41" fmla="*/ 115 h 135"/>
                <a:gd name="T42" fmla="*/ 21 w 120"/>
                <a:gd name="T43" fmla="*/ 129 h 135"/>
                <a:gd name="T44" fmla="*/ 21 w 120"/>
                <a:gd name="T45" fmla="*/ 130 h 135"/>
                <a:gd name="T46" fmla="*/ 30 w 120"/>
                <a:gd name="T47" fmla="*/ 120 h 135"/>
                <a:gd name="T48" fmla="*/ 36 w 120"/>
                <a:gd name="T49" fmla="*/ 100 h 135"/>
                <a:gd name="T50" fmla="*/ 46 w 120"/>
                <a:gd name="T51" fmla="*/ 103 h 135"/>
                <a:gd name="T52" fmla="*/ 55 w 120"/>
                <a:gd name="T53" fmla="*/ 93 h 135"/>
                <a:gd name="T54" fmla="*/ 58 w 120"/>
                <a:gd name="T55" fmla="*/ 93 h 135"/>
                <a:gd name="T56" fmla="*/ 65 w 120"/>
                <a:gd name="T57" fmla="*/ 98 h 135"/>
                <a:gd name="T58" fmla="*/ 78 w 120"/>
                <a:gd name="T59" fmla="*/ 90 h 135"/>
                <a:gd name="T60" fmla="*/ 77 w 120"/>
                <a:gd name="T61" fmla="*/ 81 h 135"/>
                <a:gd name="T62" fmla="*/ 84 w 120"/>
                <a:gd name="T63" fmla="*/ 78 h 135"/>
                <a:gd name="T64" fmla="*/ 91 w 120"/>
                <a:gd name="T65" fmla="*/ 84 h 135"/>
                <a:gd name="T66" fmla="*/ 112 w 120"/>
                <a:gd name="T67" fmla="*/ 80 h 135"/>
                <a:gd name="T68" fmla="*/ 108 w 120"/>
                <a:gd name="T69" fmla="*/ 67 h 135"/>
                <a:gd name="T70" fmla="*/ 111 w 120"/>
                <a:gd name="T71" fmla="*/ 61 h 135"/>
                <a:gd name="T72" fmla="*/ 108 w 120"/>
                <a:gd name="T73" fmla="*/ 42 h 135"/>
                <a:gd name="T74" fmla="*/ 117 w 120"/>
                <a:gd name="T75" fmla="*/ 33 h 135"/>
                <a:gd name="T76" fmla="*/ 117 w 120"/>
                <a:gd name="T77" fmla="*/ 27 h 135"/>
                <a:gd name="T78" fmla="*/ 109 w 120"/>
                <a:gd name="T79" fmla="*/ 11 h 135"/>
                <a:gd name="T80" fmla="*/ 101 w 120"/>
                <a:gd name="T81" fmla="*/ 4 h 135"/>
                <a:gd name="T82" fmla="*/ 98 w 120"/>
                <a:gd name="T8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35">
                  <a:moveTo>
                    <a:pt x="98" y="0"/>
                  </a:moveTo>
                  <a:cubicBezTo>
                    <a:pt x="97" y="1"/>
                    <a:pt x="93" y="4"/>
                    <a:pt x="91" y="6"/>
                  </a:cubicBezTo>
                  <a:cubicBezTo>
                    <a:pt x="88" y="8"/>
                    <a:pt x="85" y="8"/>
                    <a:pt x="85" y="12"/>
                  </a:cubicBezTo>
                  <a:cubicBezTo>
                    <a:pt x="85" y="17"/>
                    <a:pt x="90" y="22"/>
                    <a:pt x="89" y="29"/>
                  </a:cubicBezTo>
                  <a:cubicBezTo>
                    <a:pt x="87" y="35"/>
                    <a:pt x="97" y="40"/>
                    <a:pt x="92" y="41"/>
                  </a:cubicBezTo>
                  <a:cubicBezTo>
                    <a:pt x="87" y="43"/>
                    <a:pt x="88" y="44"/>
                    <a:pt x="86" y="45"/>
                  </a:cubicBezTo>
                  <a:cubicBezTo>
                    <a:pt x="83" y="47"/>
                    <a:pt x="81" y="51"/>
                    <a:pt x="81" y="51"/>
                  </a:cubicBezTo>
                  <a:cubicBezTo>
                    <a:pt x="81" y="51"/>
                    <a:pt x="84" y="60"/>
                    <a:pt x="78" y="55"/>
                  </a:cubicBezTo>
                  <a:cubicBezTo>
                    <a:pt x="71" y="50"/>
                    <a:pt x="71" y="48"/>
                    <a:pt x="70" y="48"/>
                  </a:cubicBezTo>
                  <a:cubicBezTo>
                    <a:pt x="68" y="48"/>
                    <a:pt x="67" y="54"/>
                    <a:pt x="65" y="55"/>
                  </a:cubicBezTo>
                  <a:cubicBezTo>
                    <a:pt x="63" y="56"/>
                    <a:pt x="64" y="58"/>
                    <a:pt x="63" y="60"/>
                  </a:cubicBezTo>
                  <a:cubicBezTo>
                    <a:pt x="62" y="61"/>
                    <a:pt x="68" y="62"/>
                    <a:pt x="60" y="66"/>
                  </a:cubicBezTo>
                  <a:cubicBezTo>
                    <a:pt x="51" y="69"/>
                    <a:pt x="50" y="70"/>
                    <a:pt x="51" y="72"/>
                  </a:cubicBezTo>
                  <a:cubicBezTo>
                    <a:pt x="51" y="73"/>
                    <a:pt x="64" y="76"/>
                    <a:pt x="49" y="77"/>
                  </a:cubicBezTo>
                  <a:cubicBezTo>
                    <a:pt x="34" y="78"/>
                    <a:pt x="33" y="78"/>
                    <a:pt x="28" y="79"/>
                  </a:cubicBezTo>
                  <a:cubicBezTo>
                    <a:pt x="23" y="79"/>
                    <a:pt x="23" y="81"/>
                    <a:pt x="21" y="84"/>
                  </a:cubicBezTo>
                  <a:cubicBezTo>
                    <a:pt x="18" y="86"/>
                    <a:pt x="20" y="88"/>
                    <a:pt x="18" y="90"/>
                  </a:cubicBezTo>
                  <a:cubicBezTo>
                    <a:pt x="16" y="91"/>
                    <a:pt x="20" y="100"/>
                    <a:pt x="14" y="99"/>
                  </a:cubicBezTo>
                  <a:cubicBezTo>
                    <a:pt x="8" y="98"/>
                    <a:pt x="3" y="99"/>
                    <a:pt x="2" y="101"/>
                  </a:cubicBezTo>
                  <a:cubicBezTo>
                    <a:pt x="1" y="102"/>
                    <a:pt x="0" y="106"/>
                    <a:pt x="6" y="109"/>
                  </a:cubicBezTo>
                  <a:cubicBezTo>
                    <a:pt x="12" y="112"/>
                    <a:pt x="19" y="112"/>
                    <a:pt x="17" y="115"/>
                  </a:cubicBezTo>
                  <a:cubicBezTo>
                    <a:pt x="15" y="118"/>
                    <a:pt x="20" y="128"/>
                    <a:pt x="21" y="129"/>
                  </a:cubicBezTo>
                  <a:cubicBezTo>
                    <a:pt x="21" y="130"/>
                    <a:pt x="18" y="133"/>
                    <a:pt x="21" y="130"/>
                  </a:cubicBezTo>
                  <a:cubicBezTo>
                    <a:pt x="25" y="127"/>
                    <a:pt x="26" y="135"/>
                    <a:pt x="30" y="120"/>
                  </a:cubicBezTo>
                  <a:cubicBezTo>
                    <a:pt x="33" y="105"/>
                    <a:pt x="26" y="98"/>
                    <a:pt x="36" y="100"/>
                  </a:cubicBezTo>
                  <a:cubicBezTo>
                    <a:pt x="46" y="103"/>
                    <a:pt x="44" y="105"/>
                    <a:pt x="46" y="103"/>
                  </a:cubicBezTo>
                  <a:cubicBezTo>
                    <a:pt x="48" y="100"/>
                    <a:pt x="54" y="97"/>
                    <a:pt x="55" y="93"/>
                  </a:cubicBezTo>
                  <a:cubicBezTo>
                    <a:pt x="55" y="90"/>
                    <a:pt x="56" y="90"/>
                    <a:pt x="58" y="93"/>
                  </a:cubicBezTo>
                  <a:cubicBezTo>
                    <a:pt x="61" y="95"/>
                    <a:pt x="59" y="98"/>
                    <a:pt x="65" y="98"/>
                  </a:cubicBezTo>
                  <a:cubicBezTo>
                    <a:pt x="70" y="98"/>
                    <a:pt x="78" y="94"/>
                    <a:pt x="78" y="90"/>
                  </a:cubicBezTo>
                  <a:cubicBezTo>
                    <a:pt x="77" y="87"/>
                    <a:pt x="79" y="82"/>
                    <a:pt x="77" y="81"/>
                  </a:cubicBezTo>
                  <a:cubicBezTo>
                    <a:pt x="76" y="80"/>
                    <a:pt x="80" y="76"/>
                    <a:pt x="84" y="78"/>
                  </a:cubicBezTo>
                  <a:cubicBezTo>
                    <a:pt x="89" y="80"/>
                    <a:pt x="86" y="83"/>
                    <a:pt x="91" y="84"/>
                  </a:cubicBezTo>
                  <a:cubicBezTo>
                    <a:pt x="96" y="84"/>
                    <a:pt x="114" y="84"/>
                    <a:pt x="112" y="80"/>
                  </a:cubicBezTo>
                  <a:cubicBezTo>
                    <a:pt x="109" y="76"/>
                    <a:pt x="110" y="69"/>
                    <a:pt x="108" y="67"/>
                  </a:cubicBezTo>
                  <a:cubicBezTo>
                    <a:pt x="106" y="64"/>
                    <a:pt x="111" y="69"/>
                    <a:pt x="111" y="61"/>
                  </a:cubicBezTo>
                  <a:cubicBezTo>
                    <a:pt x="111" y="53"/>
                    <a:pt x="109" y="53"/>
                    <a:pt x="108" y="42"/>
                  </a:cubicBezTo>
                  <a:cubicBezTo>
                    <a:pt x="108" y="31"/>
                    <a:pt x="117" y="35"/>
                    <a:pt x="117" y="33"/>
                  </a:cubicBezTo>
                  <a:cubicBezTo>
                    <a:pt x="117" y="30"/>
                    <a:pt x="120" y="34"/>
                    <a:pt x="117" y="27"/>
                  </a:cubicBezTo>
                  <a:cubicBezTo>
                    <a:pt x="114" y="20"/>
                    <a:pt x="111" y="12"/>
                    <a:pt x="109" y="11"/>
                  </a:cubicBezTo>
                  <a:cubicBezTo>
                    <a:pt x="107" y="9"/>
                    <a:pt x="101" y="4"/>
                    <a:pt x="101" y="4"/>
                  </a:cubicBezTo>
                  <a:lnTo>
                    <a:pt x="98" y="0"/>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69" name="Freeform 176"/>
            <p:cNvSpPr/>
            <p:nvPr/>
          </p:nvSpPr>
          <p:spPr bwMode="auto">
            <a:xfrm>
              <a:off x="8555038" y="3227388"/>
              <a:ext cx="61913" cy="95250"/>
            </a:xfrm>
            <a:custGeom>
              <a:avLst/>
              <a:gdLst>
                <a:gd name="T0" fmla="*/ 15 w 23"/>
                <a:gd name="T1" fmla="*/ 0 h 36"/>
                <a:gd name="T2" fmla="*/ 5 w 23"/>
                <a:gd name="T3" fmla="*/ 11 h 36"/>
                <a:gd name="T4" fmla="*/ 13 w 23"/>
                <a:gd name="T5" fmla="*/ 34 h 36"/>
                <a:gd name="T6" fmla="*/ 16 w 23"/>
                <a:gd name="T7" fmla="*/ 29 h 36"/>
                <a:gd name="T8" fmla="*/ 20 w 23"/>
                <a:gd name="T9" fmla="*/ 24 h 36"/>
                <a:gd name="T10" fmla="*/ 21 w 23"/>
                <a:gd name="T11" fmla="*/ 17 h 36"/>
                <a:gd name="T12" fmla="*/ 20 w 23"/>
                <a:gd name="T13" fmla="*/ 10 h 36"/>
                <a:gd name="T14" fmla="*/ 15 w 23"/>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6">
                  <a:moveTo>
                    <a:pt x="15" y="0"/>
                  </a:moveTo>
                  <a:cubicBezTo>
                    <a:pt x="8" y="4"/>
                    <a:pt x="0" y="4"/>
                    <a:pt x="5" y="11"/>
                  </a:cubicBezTo>
                  <a:cubicBezTo>
                    <a:pt x="11" y="17"/>
                    <a:pt x="15" y="36"/>
                    <a:pt x="13" y="34"/>
                  </a:cubicBezTo>
                  <a:cubicBezTo>
                    <a:pt x="12" y="32"/>
                    <a:pt x="13" y="33"/>
                    <a:pt x="16" y="29"/>
                  </a:cubicBezTo>
                  <a:cubicBezTo>
                    <a:pt x="19" y="26"/>
                    <a:pt x="22" y="26"/>
                    <a:pt x="20" y="24"/>
                  </a:cubicBezTo>
                  <a:cubicBezTo>
                    <a:pt x="18" y="22"/>
                    <a:pt x="19" y="19"/>
                    <a:pt x="21" y="17"/>
                  </a:cubicBezTo>
                  <a:cubicBezTo>
                    <a:pt x="23" y="15"/>
                    <a:pt x="22" y="15"/>
                    <a:pt x="20" y="10"/>
                  </a:cubicBezTo>
                  <a:cubicBezTo>
                    <a:pt x="19" y="5"/>
                    <a:pt x="15" y="0"/>
                    <a:pt x="15"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0" name="Freeform 177"/>
            <p:cNvSpPr/>
            <p:nvPr/>
          </p:nvSpPr>
          <p:spPr bwMode="auto">
            <a:xfrm>
              <a:off x="8667750" y="3227388"/>
              <a:ext cx="50800" cy="42863"/>
            </a:xfrm>
            <a:custGeom>
              <a:avLst/>
              <a:gdLst>
                <a:gd name="T0" fmla="*/ 1 w 19"/>
                <a:gd name="T1" fmla="*/ 12 h 16"/>
                <a:gd name="T2" fmla="*/ 17 w 19"/>
                <a:gd name="T3" fmla="*/ 11 h 16"/>
                <a:gd name="T4" fmla="*/ 14 w 19"/>
                <a:gd name="T5" fmla="*/ 3 h 16"/>
                <a:gd name="T6" fmla="*/ 4 w 19"/>
                <a:gd name="T7" fmla="*/ 10 h 16"/>
                <a:gd name="T8" fmla="*/ 1 w 19"/>
                <a:gd name="T9" fmla="*/ 12 h 16"/>
              </a:gdLst>
              <a:ahLst/>
              <a:cxnLst>
                <a:cxn ang="0">
                  <a:pos x="T0" y="T1"/>
                </a:cxn>
                <a:cxn ang="0">
                  <a:pos x="T2" y="T3"/>
                </a:cxn>
                <a:cxn ang="0">
                  <a:pos x="T4" y="T5"/>
                </a:cxn>
                <a:cxn ang="0">
                  <a:pos x="T6" y="T7"/>
                </a:cxn>
                <a:cxn ang="0">
                  <a:pos x="T8" y="T9"/>
                </a:cxn>
              </a:cxnLst>
              <a:rect l="0" t="0" r="r" b="b"/>
              <a:pathLst>
                <a:path w="19" h="16">
                  <a:moveTo>
                    <a:pt x="1" y="12"/>
                  </a:moveTo>
                  <a:cubicBezTo>
                    <a:pt x="0" y="13"/>
                    <a:pt x="19" y="16"/>
                    <a:pt x="17" y="11"/>
                  </a:cubicBezTo>
                  <a:cubicBezTo>
                    <a:pt x="14" y="7"/>
                    <a:pt x="19" y="6"/>
                    <a:pt x="14" y="3"/>
                  </a:cubicBezTo>
                  <a:cubicBezTo>
                    <a:pt x="10" y="0"/>
                    <a:pt x="4" y="10"/>
                    <a:pt x="4" y="10"/>
                  </a:cubicBezTo>
                  <a:lnTo>
                    <a:pt x="1" y="12"/>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1" name="Freeform 178"/>
            <p:cNvSpPr/>
            <p:nvPr/>
          </p:nvSpPr>
          <p:spPr bwMode="auto">
            <a:xfrm>
              <a:off x="8758238" y="3179763"/>
              <a:ext cx="23813" cy="23813"/>
            </a:xfrm>
            <a:custGeom>
              <a:avLst/>
              <a:gdLst>
                <a:gd name="T0" fmla="*/ 3 w 9"/>
                <a:gd name="T1" fmla="*/ 9 h 9"/>
                <a:gd name="T2" fmla="*/ 9 w 9"/>
                <a:gd name="T3" fmla="*/ 5 h 9"/>
                <a:gd name="T4" fmla="*/ 3 w 9"/>
                <a:gd name="T5" fmla="*/ 1 h 9"/>
                <a:gd name="T6" fmla="*/ 3 w 9"/>
                <a:gd name="T7" fmla="*/ 9 h 9"/>
              </a:gdLst>
              <a:ahLst/>
              <a:cxnLst>
                <a:cxn ang="0">
                  <a:pos x="T0" y="T1"/>
                </a:cxn>
                <a:cxn ang="0">
                  <a:pos x="T2" y="T3"/>
                </a:cxn>
                <a:cxn ang="0">
                  <a:pos x="T4" y="T5"/>
                </a:cxn>
                <a:cxn ang="0">
                  <a:pos x="T6" y="T7"/>
                </a:cxn>
              </a:cxnLst>
              <a:rect l="0" t="0" r="r" b="b"/>
              <a:pathLst>
                <a:path w="9" h="9">
                  <a:moveTo>
                    <a:pt x="3" y="9"/>
                  </a:moveTo>
                  <a:cubicBezTo>
                    <a:pt x="4" y="9"/>
                    <a:pt x="9" y="8"/>
                    <a:pt x="9" y="5"/>
                  </a:cubicBezTo>
                  <a:cubicBezTo>
                    <a:pt x="9" y="3"/>
                    <a:pt x="5" y="0"/>
                    <a:pt x="3" y="1"/>
                  </a:cubicBezTo>
                  <a:cubicBezTo>
                    <a:pt x="0" y="2"/>
                    <a:pt x="3" y="9"/>
                    <a:pt x="3" y="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2" name="Freeform 179"/>
            <p:cNvSpPr/>
            <p:nvPr/>
          </p:nvSpPr>
          <p:spPr bwMode="auto">
            <a:xfrm>
              <a:off x="8763000" y="3136901"/>
              <a:ext cx="49213" cy="34925"/>
            </a:xfrm>
            <a:custGeom>
              <a:avLst/>
              <a:gdLst>
                <a:gd name="T0" fmla="*/ 16 w 18"/>
                <a:gd name="T1" fmla="*/ 13 h 13"/>
                <a:gd name="T2" fmla="*/ 4 w 18"/>
                <a:gd name="T3" fmla="*/ 9 h 13"/>
                <a:gd name="T4" fmla="*/ 6 w 18"/>
                <a:gd name="T5" fmla="*/ 2 h 13"/>
                <a:gd name="T6" fmla="*/ 16 w 18"/>
                <a:gd name="T7" fmla="*/ 5 h 13"/>
                <a:gd name="T8" fmla="*/ 16 w 18"/>
                <a:gd name="T9" fmla="*/ 13 h 13"/>
              </a:gdLst>
              <a:ahLst/>
              <a:cxnLst>
                <a:cxn ang="0">
                  <a:pos x="T0" y="T1"/>
                </a:cxn>
                <a:cxn ang="0">
                  <a:pos x="T2" y="T3"/>
                </a:cxn>
                <a:cxn ang="0">
                  <a:pos x="T4" y="T5"/>
                </a:cxn>
                <a:cxn ang="0">
                  <a:pos x="T6" y="T7"/>
                </a:cxn>
                <a:cxn ang="0">
                  <a:pos x="T8" y="T9"/>
                </a:cxn>
              </a:cxnLst>
              <a:rect l="0" t="0" r="r" b="b"/>
              <a:pathLst>
                <a:path w="18" h="13">
                  <a:moveTo>
                    <a:pt x="16" y="13"/>
                  </a:moveTo>
                  <a:cubicBezTo>
                    <a:pt x="13" y="12"/>
                    <a:pt x="9" y="13"/>
                    <a:pt x="4" y="9"/>
                  </a:cubicBezTo>
                  <a:cubicBezTo>
                    <a:pt x="0" y="5"/>
                    <a:pt x="5" y="3"/>
                    <a:pt x="6" y="2"/>
                  </a:cubicBezTo>
                  <a:cubicBezTo>
                    <a:pt x="6" y="0"/>
                    <a:pt x="18" y="4"/>
                    <a:pt x="16" y="5"/>
                  </a:cubicBezTo>
                  <a:cubicBezTo>
                    <a:pt x="15" y="6"/>
                    <a:pt x="16" y="13"/>
                    <a:pt x="16" y="13"/>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3" name="Freeform 180"/>
            <p:cNvSpPr/>
            <p:nvPr/>
          </p:nvSpPr>
          <p:spPr bwMode="auto">
            <a:xfrm>
              <a:off x="8605838" y="3408363"/>
              <a:ext cx="136525" cy="168275"/>
            </a:xfrm>
            <a:custGeom>
              <a:avLst/>
              <a:gdLst>
                <a:gd name="T0" fmla="*/ 19 w 51"/>
                <a:gd name="T1" fmla="*/ 38 h 63"/>
                <a:gd name="T2" fmla="*/ 19 w 51"/>
                <a:gd name="T3" fmla="*/ 29 h 63"/>
                <a:gd name="T4" fmla="*/ 28 w 51"/>
                <a:gd name="T5" fmla="*/ 22 h 63"/>
                <a:gd name="T6" fmla="*/ 20 w 51"/>
                <a:gd name="T7" fmla="*/ 5 h 63"/>
                <a:gd name="T8" fmla="*/ 12 w 51"/>
                <a:gd name="T9" fmla="*/ 2 h 63"/>
                <a:gd name="T10" fmla="*/ 3 w 51"/>
                <a:gd name="T11" fmla="*/ 14 h 63"/>
                <a:gd name="T12" fmla="*/ 2 w 51"/>
                <a:gd name="T13" fmla="*/ 21 h 63"/>
                <a:gd name="T14" fmla="*/ 1 w 51"/>
                <a:gd name="T15" fmla="*/ 25 h 63"/>
                <a:gd name="T16" fmla="*/ 9 w 51"/>
                <a:gd name="T17" fmla="*/ 34 h 63"/>
                <a:gd name="T18" fmla="*/ 7 w 51"/>
                <a:gd name="T19" fmla="*/ 41 h 63"/>
                <a:gd name="T20" fmla="*/ 14 w 51"/>
                <a:gd name="T21" fmla="*/ 47 h 63"/>
                <a:gd name="T22" fmla="*/ 12 w 51"/>
                <a:gd name="T23" fmla="*/ 53 h 63"/>
                <a:gd name="T24" fmla="*/ 12 w 51"/>
                <a:gd name="T25" fmla="*/ 55 h 63"/>
                <a:gd name="T26" fmla="*/ 24 w 51"/>
                <a:gd name="T27" fmla="*/ 62 h 63"/>
                <a:gd name="T28" fmla="*/ 19 w 51"/>
                <a:gd name="T29" fmla="*/ 54 h 63"/>
                <a:gd name="T30" fmla="*/ 27 w 51"/>
                <a:gd name="T31" fmla="*/ 50 h 63"/>
                <a:gd name="T32" fmla="*/ 47 w 51"/>
                <a:gd name="T33" fmla="*/ 63 h 63"/>
                <a:gd name="T34" fmla="*/ 49 w 51"/>
                <a:gd name="T35" fmla="*/ 59 h 63"/>
                <a:gd name="T36" fmla="*/ 48 w 51"/>
                <a:gd name="T37" fmla="*/ 50 h 63"/>
                <a:gd name="T38" fmla="*/ 44 w 51"/>
                <a:gd name="T39" fmla="*/ 48 h 63"/>
                <a:gd name="T40" fmla="*/ 34 w 51"/>
                <a:gd name="T41" fmla="*/ 45 h 63"/>
                <a:gd name="T42" fmla="*/ 27 w 51"/>
                <a:gd name="T43" fmla="*/ 44 h 63"/>
                <a:gd name="T44" fmla="*/ 19 w 51"/>
                <a:gd name="T45"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63">
                  <a:moveTo>
                    <a:pt x="19" y="38"/>
                  </a:moveTo>
                  <a:cubicBezTo>
                    <a:pt x="17" y="35"/>
                    <a:pt x="15" y="32"/>
                    <a:pt x="19" y="29"/>
                  </a:cubicBezTo>
                  <a:cubicBezTo>
                    <a:pt x="24" y="26"/>
                    <a:pt x="30" y="27"/>
                    <a:pt x="28" y="22"/>
                  </a:cubicBezTo>
                  <a:cubicBezTo>
                    <a:pt x="26" y="19"/>
                    <a:pt x="20" y="7"/>
                    <a:pt x="20" y="5"/>
                  </a:cubicBezTo>
                  <a:cubicBezTo>
                    <a:pt x="20" y="4"/>
                    <a:pt x="13" y="0"/>
                    <a:pt x="12" y="2"/>
                  </a:cubicBezTo>
                  <a:cubicBezTo>
                    <a:pt x="10" y="4"/>
                    <a:pt x="3" y="14"/>
                    <a:pt x="3" y="14"/>
                  </a:cubicBezTo>
                  <a:cubicBezTo>
                    <a:pt x="2" y="21"/>
                    <a:pt x="2" y="21"/>
                    <a:pt x="2" y="21"/>
                  </a:cubicBezTo>
                  <a:cubicBezTo>
                    <a:pt x="2" y="21"/>
                    <a:pt x="2" y="24"/>
                    <a:pt x="1" y="25"/>
                  </a:cubicBezTo>
                  <a:cubicBezTo>
                    <a:pt x="0" y="27"/>
                    <a:pt x="6" y="33"/>
                    <a:pt x="9" y="34"/>
                  </a:cubicBezTo>
                  <a:cubicBezTo>
                    <a:pt x="12" y="36"/>
                    <a:pt x="6" y="38"/>
                    <a:pt x="7" y="41"/>
                  </a:cubicBezTo>
                  <a:cubicBezTo>
                    <a:pt x="8" y="43"/>
                    <a:pt x="14" y="47"/>
                    <a:pt x="14" y="47"/>
                  </a:cubicBezTo>
                  <a:cubicBezTo>
                    <a:pt x="12" y="53"/>
                    <a:pt x="12" y="53"/>
                    <a:pt x="12" y="53"/>
                  </a:cubicBezTo>
                  <a:cubicBezTo>
                    <a:pt x="12" y="53"/>
                    <a:pt x="5" y="53"/>
                    <a:pt x="12" y="55"/>
                  </a:cubicBezTo>
                  <a:cubicBezTo>
                    <a:pt x="19" y="58"/>
                    <a:pt x="24" y="63"/>
                    <a:pt x="24" y="62"/>
                  </a:cubicBezTo>
                  <a:cubicBezTo>
                    <a:pt x="23" y="61"/>
                    <a:pt x="19" y="54"/>
                    <a:pt x="19" y="54"/>
                  </a:cubicBezTo>
                  <a:cubicBezTo>
                    <a:pt x="27" y="50"/>
                    <a:pt x="27" y="50"/>
                    <a:pt x="27" y="50"/>
                  </a:cubicBezTo>
                  <a:cubicBezTo>
                    <a:pt x="47" y="63"/>
                    <a:pt x="47" y="63"/>
                    <a:pt x="47" y="63"/>
                  </a:cubicBezTo>
                  <a:cubicBezTo>
                    <a:pt x="47" y="63"/>
                    <a:pt x="47" y="60"/>
                    <a:pt x="49" y="59"/>
                  </a:cubicBezTo>
                  <a:cubicBezTo>
                    <a:pt x="51" y="57"/>
                    <a:pt x="48" y="50"/>
                    <a:pt x="48" y="50"/>
                  </a:cubicBezTo>
                  <a:cubicBezTo>
                    <a:pt x="48" y="50"/>
                    <a:pt x="51" y="49"/>
                    <a:pt x="44" y="48"/>
                  </a:cubicBezTo>
                  <a:cubicBezTo>
                    <a:pt x="37" y="46"/>
                    <a:pt x="37" y="45"/>
                    <a:pt x="34" y="45"/>
                  </a:cubicBezTo>
                  <a:cubicBezTo>
                    <a:pt x="32" y="45"/>
                    <a:pt x="31" y="47"/>
                    <a:pt x="27" y="44"/>
                  </a:cubicBezTo>
                  <a:cubicBezTo>
                    <a:pt x="24" y="42"/>
                    <a:pt x="19" y="38"/>
                    <a:pt x="19" y="38"/>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4" name="Freeform 181"/>
            <p:cNvSpPr/>
            <p:nvPr/>
          </p:nvSpPr>
          <p:spPr bwMode="auto">
            <a:xfrm>
              <a:off x="8680450" y="3641726"/>
              <a:ext cx="168275" cy="111125"/>
            </a:xfrm>
            <a:custGeom>
              <a:avLst/>
              <a:gdLst>
                <a:gd name="T0" fmla="*/ 44 w 63"/>
                <a:gd name="T1" fmla="*/ 0 h 42"/>
                <a:gd name="T2" fmla="*/ 31 w 63"/>
                <a:gd name="T3" fmla="*/ 13 h 42"/>
                <a:gd name="T4" fmla="*/ 23 w 63"/>
                <a:gd name="T5" fmla="*/ 11 h 42"/>
                <a:gd name="T6" fmla="*/ 14 w 63"/>
                <a:gd name="T7" fmla="*/ 14 h 42"/>
                <a:gd name="T8" fmla="*/ 13 w 63"/>
                <a:gd name="T9" fmla="*/ 20 h 42"/>
                <a:gd name="T10" fmla="*/ 6 w 63"/>
                <a:gd name="T11" fmla="*/ 29 h 42"/>
                <a:gd name="T12" fmla="*/ 26 w 63"/>
                <a:gd name="T13" fmla="*/ 26 h 42"/>
                <a:gd name="T14" fmla="*/ 35 w 63"/>
                <a:gd name="T15" fmla="*/ 29 h 42"/>
                <a:gd name="T16" fmla="*/ 43 w 63"/>
                <a:gd name="T17" fmla="*/ 39 h 42"/>
                <a:gd name="T18" fmla="*/ 53 w 63"/>
                <a:gd name="T19" fmla="*/ 40 h 42"/>
                <a:gd name="T20" fmla="*/ 52 w 63"/>
                <a:gd name="T21" fmla="*/ 30 h 42"/>
                <a:gd name="T22" fmla="*/ 61 w 63"/>
                <a:gd name="T23" fmla="*/ 25 h 42"/>
                <a:gd name="T24" fmla="*/ 62 w 63"/>
                <a:gd name="T25" fmla="*/ 15 h 42"/>
                <a:gd name="T26" fmla="*/ 54 w 63"/>
                <a:gd name="T27" fmla="*/ 7 h 42"/>
                <a:gd name="T28" fmla="*/ 44 w 63"/>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42">
                  <a:moveTo>
                    <a:pt x="44" y="0"/>
                  </a:moveTo>
                  <a:cubicBezTo>
                    <a:pt x="38" y="5"/>
                    <a:pt x="38" y="15"/>
                    <a:pt x="31" y="13"/>
                  </a:cubicBezTo>
                  <a:cubicBezTo>
                    <a:pt x="23" y="11"/>
                    <a:pt x="33" y="14"/>
                    <a:pt x="23" y="11"/>
                  </a:cubicBezTo>
                  <a:cubicBezTo>
                    <a:pt x="14" y="8"/>
                    <a:pt x="16" y="11"/>
                    <a:pt x="14" y="14"/>
                  </a:cubicBezTo>
                  <a:cubicBezTo>
                    <a:pt x="12" y="16"/>
                    <a:pt x="13" y="20"/>
                    <a:pt x="13" y="20"/>
                  </a:cubicBezTo>
                  <a:cubicBezTo>
                    <a:pt x="13" y="20"/>
                    <a:pt x="0" y="29"/>
                    <a:pt x="6" y="29"/>
                  </a:cubicBezTo>
                  <a:cubicBezTo>
                    <a:pt x="12" y="28"/>
                    <a:pt x="18" y="27"/>
                    <a:pt x="26" y="26"/>
                  </a:cubicBezTo>
                  <a:cubicBezTo>
                    <a:pt x="35" y="24"/>
                    <a:pt x="38" y="27"/>
                    <a:pt x="35" y="29"/>
                  </a:cubicBezTo>
                  <a:cubicBezTo>
                    <a:pt x="33" y="30"/>
                    <a:pt x="38" y="37"/>
                    <a:pt x="43" y="39"/>
                  </a:cubicBezTo>
                  <a:cubicBezTo>
                    <a:pt x="47" y="40"/>
                    <a:pt x="54" y="42"/>
                    <a:pt x="53" y="40"/>
                  </a:cubicBezTo>
                  <a:cubicBezTo>
                    <a:pt x="53" y="37"/>
                    <a:pt x="52" y="35"/>
                    <a:pt x="52" y="30"/>
                  </a:cubicBezTo>
                  <a:cubicBezTo>
                    <a:pt x="51" y="26"/>
                    <a:pt x="61" y="25"/>
                    <a:pt x="61" y="25"/>
                  </a:cubicBezTo>
                  <a:cubicBezTo>
                    <a:pt x="61" y="25"/>
                    <a:pt x="63" y="16"/>
                    <a:pt x="62" y="15"/>
                  </a:cubicBezTo>
                  <a:cubicBezTo>
                    <a:pt x="60" y="14"/>
                    <a:pt x="56" y="9"/>
                    <a:pt x="54" y="7"/>
                  </a:cubicBezTo>
                  <a:cubicBezTo>
                    <a:pt x="52" y="4"/>
                    <a:pt x="44" y="0"/>
                    <a:pt x="44"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5" name="Freeform 182"/>
            <p:cNvSpPr/>
            <p:nvPr/>
          </p:nvSpPr>
          <p:spPr bwMode="auto">
            <a:xfrm>
              <a:off x="8366125" y="3705226"/>
              <a:ext cx="298450" cy="274638"/>
            </a:xfrm>
            <a:custGeom>
              <a:avLst/>
              <a:gdLst>
                <a:gd name="T0" fmla="*/ 94 w 112"/>
                <a:gd name="T1" fmla="*/ 29 h 103"/>
                <a:gd name="T2" fmla="*/ 97 w 112"/>
                <a:gd name="T3" fmla="*/ 42 h 103"/>
                <a:gd name="T4" fmla="*/ 107 w 112"/>
                <a:gd name="T5" fmla="*/ 51 h 103"/>
                <a:gd name="T6" fmla="*/ 102 w 112"/>
                <a:gd name="T7" fmla="*/ 58 h 103"/>
                <a:gd name="T8" fmla="*/ 94 w 112"/>
                <a:gd name="T9" fmla="*/ 67 h 103"/>
                <a:gd name="T10" fmla="*/ 99 w 112"/>
                <a:gd name="T11" fmla="*/ 83 h 103"/>
                <a:gd name="T12" fmla="*/ 91 w 112"/>
                <a:gd name="T13" fmla="*/ 84 h 103"/>
                <a:gd name="T14" fmla="*/ 89 w 112"/>
                <a:gd name="T15" fmla="*/ 88 h 103"/>
                <a:gd name="T16" fmla="*/ 91 w 112"/>
                <a:gd name="T17" fmla="*/ 100 h 103"/>
                <a:gd name="T18" fmla="*/ 82 w 112"/>
                <a:gd name="T19" fmla="*/ 101 h 103"/>
                <a:gd name="T20" fmla="*/ 65 w 112"/>
                <a:gd name="T21" fmla="*/ 101 h 103"/>
                <a:gd name="T22" fmla="*/ 49 w 112"/>
                <a:gd name="T23" fmla="*/ 96 h 103"/>
                <a:gd name="T24" fmla="*/ 36 w 112"/>
                <a:gd name="T25" fmla="*/ 95 h 103"/>
                <a:gd name="T26" fmla="*/ 22 w 112"/>
                <a:gd name="T27" fmla="*/ 88 h 103"/>
                <a:gd name="T28" fmla="*/ 9 w 112"/>
                <a:gd name="T29" fmla="*/ 81 h 103"/>
                <a:gd name="T30" fmla="*/ 2 w 112"/>
                <a:gd name="T31" fmla="*/ 67 h 103"/>
                <a:gd name="T32" fmla="*/ 9 w 112"/>
                <a:gd name="T33" fmla="*/ 47 h 103"/>
                <a:gd name="T34" fmla="*/ 23 w 112"/>
                <a:gd name="T35" fmla="*/ 57 h 103"/>
                <a:gd name="T36" fmla="*/ 37 w 112"/>
                <a:gd name="T37" fmla="*/ 43 h 103"/>
                <a:gd name="T38" fmla="*/ 56 w 112"/>
                <a:gd name="T39" fmla="*/ 30 h 103"/>
                <a:gd name="T40" fmla="*/ 61 w 112"/>
                <a:gd name="T41" fmla="*/ 27 h 103"/>
                <a:gd name="T42" fmla="*/ 65 w 112"/>
                <a:gd name="T43" fmla="*/ 15 h 103"/>
                <a:gd name="T44" fmla="*/ 76 w 112"/>
                <a:gd name="T45" fmla="*/ 3 h 103"/>
                <a:gd name="T46" fmla="*/ 102 w 112"/>
                <a:gd name="T47" fmla="*/ 15 h 103"/>
                <a:gd name="T48" fmla="*/ 94 w 112"/>
                <a:gd name="T49"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03">
                  <a:moveTo>
                    <a:pt x="94" y="29"/>
                  </a:moveTo>
                  <a:cubicBezTo>
                    <a:pt x="91" y="34"/>
                    <a:pt x="96" y="40"/>
                    <a:pt x="97" y="42"/>
                  </a:cubicBezTo>
                  <a:cubicBezTo>
                    <a:pt x="98" y="44"/>
                    <a:pt x="112" y="45"/>
                    <a:pt x="107" y="51"/>
                  </a:cubicBezTo>
                  <a:cubicBezTo>
                    <a:pt x="103" y="56"/>
                    <a:pt x="100" y="56"/>
                    <a:pt x="102" y="58"/>
                  </a:cubicBezTo>
                  <a:cubicBezTo>
                    <a:pt x="105" y="60"/>
                    <a:pt x="95" y="60"/>
                    <a:pt x="94" y="67"/>
                  </a:cubicBezTo>
                  <a:cubicBezTo>
                    <a:pt x="93" y="74"/>
                    <a:pt x="100" y="83"/>
                    <a:pt x="99" y="83"/>
                  </a:cubicBezTo>
                  <a:cubicBezTo>
                    <a:pt x="97" y="83"/>
                    <a:pt x="93" y="83"/>
                    <a:pt x="91" y="84"/>
                  </a:cubicBezTo>
                  <a:cubicBezTo>
                    <a:pt x="88" y="84"/>
                    <a:pt x="89" y="83"/>
                    <a:pt x="89" y="88"/>
                  </a:cubicBezTo>
                  <a:cubicBezTo>
                    <a:pt x="90" y="93"/>
                    <a:pt x="91" y="100"/>
                    <a:pt x="91" y="100"/>
                  </a:cubicBezTo>
                  <a:cubicBezTo>
                    <a:pt x="91" y="100"/>
                    <a:pt x="85" y="103"/>
                    <a:pt x="82" y="101"/>
                  </a:cubicBezTo>
                  <a:cubicBezTo>
                    <a:pt x="79" y="99"/>
                    <a:pt x="69" y="100"/>
                    <a:pt x="65" y="101"/>
                  </a:cubicBezTo>
                  <a:cubicBezTo>
                    <a:pt x="61" y="102"/>
                    <a:pt x="53" y="96"/>
                    <a:pt x="49" y="96"/>
                  </a:cubicBezTo>
                  <a:cubicBezTo>
                    <a:pt x="45" y="96"/>
                    <a:pt x="45" y="97"/>
                    <a:pt x="36" y="95"/>
                  </a:cubicBezTo>
                  <a:cubicBezTo>
                    <a:pt x="27" y="92"/>
                    <a:pt x="29" y="90"/>
                    <a:pt x="22" y="88"/>
                  </a:cubicBezTo>
                  <a:cubicBezTo>
                    <a:pt x="16" y="86"/>
                    <a:pt x="14" y="92"/>
                    <a:pt x="9" y="81"/>
                  </a:cubicBezTo>
                  <a:cubicBezTo>
                    <a:pt x="4" y="71"/>
                    <a:pt x="3" y="71"/>
                    <a:pt x="2" y="67"/>
                  </a:cubicBezTo>
                  <a:cubicBezTo>
                    <a:pt x="0" y="64"/>
                    <a:pt x="9" y="49"/>
                    <a:pt x="9" y="47"/>
                  </a:cubicBezTo>
                  <a:cubicBezTo>
                    <a:pt x="10" y="45"/>
                    <a:pt x="23" y="56"/>
                    <a:pt x="23" y="57"/>
                  </a:cubicBezTo>
                  <a:cubicBezTo>
                    <a:pt x="24" y="58"/>
                    <a:pt x="39" y="45"/>
                    <a:pt x="37" y="43"/>
                  </a:cubicBezTo>
                  <a:cubicBezTo>
                    <a:pt x="35" y="41"/>
                    <a:pt x="56" y="34"/>
                    <a:pt x="56" y="30"/>
                  </a:cubicBezTo>
                  <a:cubicBezTo>
                    <a:pt x="57" y="27"/>
                    <a:pt x="59" y="26"/>
                    <a:pt x="61" y="27"/>
                  </a:cubicBezTo>
                  <a:cubicBezTo>
                    <a:pt x="64" y="29"/>
                    <a:pt x="65" y="19"/>
                    <a:pt x="65" y="15"/>
                  </a:cubicBezTo>
                  <a:cubicBezTo>
                    <a:pt x="65" y="10"/>
                    <a:pt x="72" y="5"/>
                    <a:pt x="76" y="3"/>
                  </a:cubicBezTo>
                  <a:cubicBezTo>
                    <a:pt x="80" y="0"/>
                    <a:pt x="103" y="17"/>
                    <a:pt x="102" y="15"/>
                  </a:cubicBezTo>
                  <a:cubicBezTo>
                    <a:pt x="101" y="12"/>
                    <a:pt x="94" y="29"/>
                    <a:pt x="94" y="2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6" name="Freeform 183"/>
            <p:cNvSpPr/>
            <p:nvPr/>
          </p:nvSpPr>
          <p:spPr bwMode="auto">
            <a:xfrm>
              <a:off x="9009063" y="3881438"/>
              <a:ext cx="644525" cy="273050"/>
            </a:xfrm>
            <a:custGeom>
              <a:avLst/>
              <a:gdLst>
                <a:gd name="T0" fmla="*/ 35 w 241"/>
                <a:gd name="T1" fmla="*/ 39 h 102"/>
                <a:gd name="T2" fmla="*/ 70 w 241"/>
                <a:gd name="T3" fmla="*/ 45 h 102"/>
                <a:gd name="T4" fmla="*/ 93 w 241"/>
                <a:gd name="T5" fmla="*/ 59 h 102"/>
                <a:gd name="T6" fmla="*/ 95 w 241"/>
                <a:gd name="T7" fmla="*/ 68 h 102"/>
                <a:gd name="T8" fmla="*/ 87 w 241"/>
                <a:gd name="T9" fmla="*/ 78 h 102"/>
                <a:gd name="T10" fmla="*/ 99 w 241"/>
                <a:gd name="T11" fmla="*/ 81 h 102"/>
                <a:gd name="T12" fmla="*/ 117 w 241"/>
                <a:gd name="T13" fmla="*/ 79 h 102"/>
                <a:gd name="T14" fmla="*/ 133 w 241"/>
                <a:gd name="T15" fmla="*/ 87 h 102"/>
                <a:gd name="T16" fmla="*/ 139 w 241"/>
                <a:gd name="T17" fmla="*/ 89 h 102"/>
                <a:gd name="T18" fmla="*/ 150 w 241"/>
                <a:gd name="T19" fmla="*/ 86 h 102"/>
                <a:gd name="T20" fmla="*/ 162 w 241"/>
                <a:gd name="T21" fmla="*/ 77 h 102"/>
                <a:gd name="T22" fmla="*/ 184 w 241"/>
                <a:gd name="T23" fmla="*/ 80 h 102"/>
                <a:gd name="T24" fmla="*/ 194 w 241"/>
                <a:gd name="T25" fmla="*/ 91 h 102"/>
                <a:gd name="T26" fmla="*/ 219 w 241"/>
                <a:gd name="T27" fmla="*/ 102 h 102"/>
                <a:gd name="T28" fmla="*/ 236 w 241"/>
                <a:gd name="T29" fmla="*/ 102 h 102"/>
                <a:gd name="T30" fmla="*/ 238 w 241"/>
                <a:gd name="T31" fmla="*/ 94 h 102"/>
                <a:gd name="T32" fmla="*/ 230 w 241"/>
                <a:gd name="T33" fmla="*/ 91 h 102"/>
                <a:gd name="T34" fmla="*/ 206 w 241"/>
                <a:gd name="T35" fmla="*/ 81 h 102"/>
                <a:gd name="T36" fmla="*/ 194 w 241"/>
                <a:gd name="T37" fmla="*/ 70 h 102"/>
                <a:gd name="T38" fmla="*/ 192 w 241"/>
                <a:gd name="T39" fmla="*/ 62 h 102"/>
                <a:gd name="T40" fmla="*/ 190 w 241"/>
                <a:gd name="T41" fmla="*/ 60 h 102"/>
                <a:gd name="T42" fmla="*/ 170 w 241"/>
                <a:gd name="T43" fmla="*/ 44 h 102"/>
                <a:gd name="T44" fmla="*/ 153 w 241"/>
                <a:gd name="T45" fmla="*/ 37 h 102"/>
                <a:gd name="T46" fmla="*/ 119 w 241"/>
                <a:gd name="T47" fmla="*/ 25 h 102"/>
                <a:gd name="T48" fmla="*/ 95 w 241"/>
                <a:gd name="T49" fmla="*/ 19 h 102"/>
                <a:gd name="T50" fmla="*/ 67 w 241"/>
                <a:gd name="T51" fmla="*/ 14 h 102"/>
                <a:gd name="T52" fmla="*/ 61 w 241"/>
                <a:gd name="T53" fmla="*/ 23 h 102"/>
                <a:gd name="T54" fmla="*/ 52 w 241"/>
                <a:gd name="T55" fmla="*/ 33 h 102"/>
                <a:gd name="T56" fmla="*/ 41 w 241"/>
                <a:gd name="T57" fmla="*/ 28 h 102"/>
                <a:gd name="T58" fmla="*/ 39 w 241"/>
                <a:gd name="T59" fmla="*/ 19 h 102"/>
                <a:gd name="T60" fmla="*/ 28 w 241"/>
                <a:gd name="T61" fmla="*/ 10 h 102"/>
                <a:gd name="T62" fmla="*/ 2 w 241"/>
                <a:gd name="T63" fmla="*/ 6 h 102"/>
                <a:gd name="T64" fmla="*/ 8 w 241"/>
                <a:gd name="T65" fmla="*/ 15 h 102"/>
                <a:gd name="T66" fmla="*/ 23 w 241"/>
                <a:gd name="T67" fmla="*/ 23 h 102"/>
                <a:gd name="T68" fmla="*/ 28 w 241"/>
                <a:gd name="T69" fmla="*/ 26 h 102"/>
                <a:gd name="T70" fmla="*/ 21 w 241"/>
                <a:gd name="T71" fmla="*/ 30 h 102"/>
                <a:gd name="T72" fmla="*/ 35 w 241"/>
                <a:gd name="T73"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1" h="102">
                  <a:moveTo>
                    <a:pt x="35" y="39"/>
                  </a:moveTo>
                  <a:cubicBezTo>
                    <a:pt x="37" y="39"/>
                    <a:pt x="51" y="36"/>
                    <a:pt x="70" y="45"/>
                  </a:cubicBezTo>
                  <a:cubicBezTo>
                    <a:pt x="88" y="54"/>
                    <a:pt x="94" y="57"/>
                    <a:pt x="93" y="59"/>
                  </a:cubicBezTo>
                  <a:cubicBezTo>
                    <a:pt x="93" y="61"/>
                    <a:pt x="99" y="68"/>
                    <a:pt x="95" y="68"/>
                  </a:cubicBezTo>
                  <a:cubicBezTo>
                    <a:pt x="91" y="68"/>
                    <a:pt x="80" y="75"/>
                    <a:pt x="87" y="78"/>
                  </a:cubicBezTo>
                  <a:cubicBezTo>
                    <a:pt x="93" y="81"/>
                    <a:pt x="91" y="84"/>
                    <a:pt x="99" y="81"/>
                  </a:cubicBezTo>
                  <a:cubicBezTo>
                    <a:pt x="106" y="78"/>
                    <a:pt x="102" y="75"/>
                    <a:pt x="117" y="79"/>
                  </a:cubicBezTo>
                  <a:cubicBezTo>
                    <a:pt x="131" y="84"/>
                    <a:pt x="133" y="87"/>
                    <a:pt x="133" y="87"/>
                  </a:cubicBezTo>
                  <a:cubicBezTo>
                    <a:pt x="133" y="87"/>
                    <a:pt x="128" y="91"/>
                    <a:pt x="139" y="89"/>
                  </a:cubicBezTo>
                  <a:cubicBezTo>
                    <a:pt x="149" y="88"/>
                    <a:pt x="148" y="88"/>
                    <a:pt x="150" y="86"/>
                  </a:cubicBezTo>
                  <a:cubicBezTo>
                    <a:pt x="153" y="84"/>
                    <a:pt x="162" y="80"/>
                    <a:pt x="162" y="77"/>
                  </a:cubicBezTo>
                  <a:cubicBezTo>
                    <a:pt x="162" y="75"/>
                    <a:pt x="182" y="78"/>
                    <a:pt x="184" y="80"/>
                  </a:cubicBezTo>
                  <a:cubicBezTo>
                    <a:pt x="187" y="82"/>
                    <a:pt x="191" y="90"/>
                    <a:pt x="194" y="91"/>
                  </a:cubicBezTo>
                  <a:cubicBezTo>
                    <a:pt x="196" y="91"/>
                    <a:pt x="212" y="102"/>
                    <a:pt x="219" y="102"/>
                  </a:cubicBezTo>
                  <a:cubicBezTo>
                    <a:pt x="226" y="102"/>
                    <a:pt x="236" y="102"/>
                    <a:pt x="236" y="102"/>
                  </a:cubicBezTo>
                  <a:cubicBezTo>
                    <a:pt x="236" y="102"/>
                    <a:pt x="241" y="96"/>
                    <a:pt x="238" y="94"/>
                  </a:cubicBezTo>
                  <a:cubicBezTo>
                    <a:pt x="236" y="92"/>
                    <a:pt x="236" y="93"/>
                    <a:pt x="230" y="91"/>
                  </a:cubicBezTo>
                  <a:cubicBezTo>
                    <a:pt x="223" y="89"/>
                    <a:pt x="214" y="86"/>
                    <a:pt x="206" y="81"/>
                  </a:cubicBezTo>
                  <a:cubicBezTo>
                    <a:pt x="198" y="76"/>
                    <a:pt x="194" y="73"/>
                    <a:pt x="194" y="70"/>
                  </a:cubicBezTo>
                  <a:cubicBezTo>
                    <a:pt x="193" y="67"/>
                    <a:pt x="192" y="62"/>
                    <a:pt x="192" y="62"/>
                  </a:cubicBezTo>
                  <a:cubicBezTo>
                    <a:pt x="192" y="62"/>
                    <a:pt x="205" y="71"/>
                    <a:pt x="190" y="60"/>
                  </a:cubicBezTo>
                  <a:cubicBezTo>
                    <a:pt x="176" y="49"/>
                    <a:pt x="174" y="44"/>
                    <a:pt x="170" y="44"/>
                  </a:cubicBezTo>
                  <a:cubicBezTo>
                    <a:pt x="166" y="44"/>
                    <a:pt x="165" y="43"/>
                    <a:pt x="153" y="37"/>
                  </a:cubicBezTo>
                  <a:cubicBezTo>
                    <a:pt x="142" y="32"/>
                    <a:pt x="127" y="27"/>
                    <a:pt x="119" y="25"/>
                  </a:cubicBezTo>
                  <a:cubicBezTo>
                    <a:pt x="111" y="23"/>
                    <a:pt x="107" y="21"/>
                    <a:pt x="95" y="19"/>
                  </a:cubicBezTo>
                  <a:cubicBezTo>
                    <a:pt x="84" y="16"/>
                    <a:pt x="70" y="12"/>
                    <a:pt x="67" y="14"/>
                  </a:cubicBezTo>
                  <a:cubicBezTo>
                    <a:pt x="64" y="15"/>
                    <a:pt x="63" y="20"/>
                    <a:pt x="61" y="23"/>
                  </a:cubicBezTo>
                  <a:cubicBezTo>
                    <a:pt x="60" y="25"/>
                    <a:pt x="60" y="37"/>
                    <a:pt x="52" y="33"/>
                  </a:cubicBezTo>
                  <a:cubicBezTo>
                    <a:pt x="44" y="28"/>
                    <a:pt x="44" y="32"/>
                    <a:pt x="41" y="28"/>
                  </a:cubicBezTo>
                  <a:cubicBezTo>
                    <a:pt x="39" y="23"/>
                    <a:pt x="42" y="26"/>
                    <a:pt x="39" y="19"/>
                  </a:cubicBezTo>
                  <a:cubicBezTo>
                    <a:pt x="36" y="12"/>
                    <a:pt x="34" y="10"/>
                    <a:pt x="28" y="10"/>
                  </a:cubicBezTo>
                  <a:cubicBezTo>
                    <a:pt x="22" y="10"/>
                    <a:pt x="0" y="0"/>
                    <a:pt x="2" y="6"/>
                  </a:cubicBezTo>
                  <a:cubicBezTo>
                    <a:pt x="4" y="12"/>
                    <a:pt x="8" y="15"/>
                    <a:pt x="8" y="15"/>
                  </a:cubicBezTo>
                  <a:cubicBezTo>
                    <a:pt x="8" y="15"/>
                    <a:pt x="25" y="23"/>
                    <a:pt x="23" y="23"/>
                  </a:cubicBezTo>
                  <a:cubicBezTo>
                    <a:pt x="22" y="23"/>
                    <a:pt x="29" y="22"/>
                    <a:pt x="28" y="26"/>
                  </a:cubicBezTo>
                  <a:cubicBezTo>
                    <a:pt x="27" y="31"/>
                    <a:pt x="20" y="28"/>
                    <a:pt x="21" y="30"/>
                  </a:cubicBezTo>
                  <a:cubicBezTo>
                    <a:pt x="22" y="31"/>
                    <a:pt x="21" y="40"/>
                    <a:pt x="35" y="3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7" name="Freeform 184"/>
            <p:cNvSpPr/>
            <p:nvPr/>
          </p:nvSpPr>
          <p:spPr bwMode="auto">
            <a:xfrm>
              <a:off x="9115425" y="4006851"/>
              <a:ext cx="53975" cy="46038"/>
            </a:xfrm>
            <a:custGeom>
              <a:avLst/>
              <a:gdLst>
                <a:gd name="T0" fmla="*/ 8 w 20"/>
                <a:gd name="T1" fmla="*/ 0 h 17"/>
                <a:gd name="T2" fmla="*/ 2 w 20"/>
                <a:gd name="T3" fmla="*/ 8 h 17"/>
                <a:gd name="T4" fmla="*/ 5 w 20"/>
                <a:gd name="T5" fmla="*/ 17 h 17"/>
                <a:gd name="T6" fmla="*/ 15 w 20"/>
                <a:gd name="T7" fmla="*/ 15 h 17"/>
                <a:gd name="T8" fmla="*/ 18 w 20"/>
                <a:gd name="T9" fmla="*/ 11 h 17"/>
                <a:gd name="T10" fmla="*/ 8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8" y="0"/>
                  </a:moveTo>
                  <a:cubicBezTo>
                    <a:pt x="6" y="0"/>
                    <a:pt x="0" y="6"/>
                    <a:pt x="2" y="8"/>
                  </a:cubicBezTo>
                  <a:cubicBezTo>
                    <a:pt x="4" y="9"/>
                    <a:pt x="5" y="17"/>
                    <a:pt x="5" y="17"/>
                  </a:cubicBezTo>
                  <a:cubicBezTo>
                    <a:pt x="5" y="17"/>
                    <a:pt x="10" y="17"/>
                    <a:pt x="15" y="15"/>
                  </a:cubicBezTo>
                  <a:cubicBezTo>
                    <a:pt x="20" y="14"/>
                    <a:pt x="20" y="13"/>
                    <a:pt x="18" y="11"/>
                  </a:cubicBezTo>
                  <a:cubicBezTo>
                    <a:pt x="16" y="9"/>
                    <a:pt x="8" y="0"/>
                    <a:pt x="8"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8" name="Freeform 185"/>
            <p:cNvSpPr/>
            <p:nvPr/>
          </p:nvSpPr>
          <p:spPr bwMode="auto">
            <a:xfrm>
              <a:off x="8836025" y="4089401"/>
              <a:ext cx="117475" cy="65088"/>
            </a:xfrm>
            <a:custGeom>
              <a:avLst/>
              <a:gdLst>
                <a:gd name="T0" fmla="*/ 10 w 44"/>
                <a:gd name="T1" fmla="*/ 21 h 24"/>
                <a:gd name="T2" fmla="*/ 33 w 44"/>
                <a:gd name="T3" fmla="*/ 7 h 24"/>
                <a:gd name="T4" fmla="*/ 37 w 44"/>
                <a:gd name="T5" fmla="*/ 1 h 24"/>
                <a:gd name="T6" fmla="*/ 16 w 44"/>
                <a:gd name="T7" fmla="*/ 1 h 24"/>
                <a:gd name="T8" fmla="*/ 5 w 44"/>
                <a:gd name="T9" fmla="*/ 10 h 24"/>
                <a:gd name="T10" fmla="*/ 1 w 44"/>
                <a:gd name="T11" fmla="*/ 13 h 24"/>
                <a:gd name="T12" fmla="*/ 10 w 44"/>
                <a:gd name="T13" fmla="*/ 21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10" y="21"/>
                  </a:moveTo>
                  <a:cubicBezTo>
                    <a:pt x="16" y="18"/>
                    <a:pt x="30" y="9"/>
                    <a:pt x="33" y="7"/>
                  </a:cubicBezTo>
                  <a:cubicBezTo>
                    <a:pt x="37" y="5"/>
                    <a:pt x="44" y="1"/>
                    <a:pt x="37" y="1"/>
                  </a:cubicBezTo>
                  <a:cubicBezTo>
                    <a:pt x="31" y="1"/>
                    <a:pt x="20" y="0"/>
                    <a:pt x="16" y="1"/>
                  </a:cubicBezTo>
                  <a:cubicBezTo>
                    <a:pt x="12" y="2"/>
                    <a:pt x="6" y="8"/>
                    <a:pt x="5" y="10"/>
                  </a:cubicBezTo>
                  <a:cubicBezTo>
                    <a:pt x="4" y="12"/>
                    <a:pt x="3" y="13"/>
                    <a:pt x="1" y="13"/>
                  </a:cubicBezTo>
                  <a:cubicBezTo>
                    <a:pt x="0" y="13"/>
                    <a:pt x="4" y="24"/>
                    <a:pt x="10" y="21"/>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79" name="Freeform 186"/>
            <p:cNvSpPr/>
            <p:nvPr/>
          </p:nvSpPr>
          <p:spPr bwMode="auto">
            <a:xfrm>
              <a:off x="8704263" y="4113213"/>
              <a:ext cx="80963" cy="33338"/>
            </a:xfrm>
            <a:custGeom>
              <a:avLst/>
              <a:gdLst>
                <a:gd name="T0" fmla="*/ 20 w 30"/>
                <a:gd name="T1" fmla="*/ 11 h 12"/>
                <a:gd name="T2" fmla="*/ 0 w 30"/>
                <a:gd name="T3" fmla="*/ 4 h 12"/>
                <a:gd name="T4" fmla="*/ 9 w 30"/>
                <a:gd name="T5" fmla="*/ 1 h 12"/>
                <a:gd name="T6" fmla="*/ 20 w 30"/>
                <a:gd name="T7" fmla="*/ 11 h 12"/>
              </a:gdLst>
              <a:ahLst/>
              <a:cxnLst>
                <a:cxn ang="0">
                  <a:pos x="T0" y="T1"/>
                </a:cxn>
                <a:cxn ang="0">
                  <a:pos x="T2" y="T3"/>
                </a:cxn>
                <a:cxn ang="0">
                  <a:pos x="T4" y="T5"/>
                </a:cxn>
                <a:cxn ang="0">
                  <a:pos x="T6" y="T7"/>
                </a:cxn>
              </a:cxnLst>
              <a:rect l="0" t="0" r="r" b="b"/>
              <a:pathLst>
                <a:path w="30" h="12">
                  <a:moveTo>
                    <a:pt x="20" y="11"/>
                  </a:moveTo>
                  <a:cubicBezTo>
                    <a:pt x="13" y="12"/>
                    <a:pt x="0" y="4"/>
                    <a:pt x="0" y="4"/>
                  </a:cubicBezTo>
                  <a:cubicBezTo>
                    <a:pt x="0" y="4"/>
                    <a:pt x="6" y="0"/>
                    <a:pt x="9" y="1"/>
                  </a:cubicBezTo>
                  <a:cubicBezTo>
                    <a:pt x="12" y="3"/>
                    <a:pt x="30" y="10"/>
                    <a:pt x="20" y="11"/>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0" name="Freeform 187"/>
            <p:cNvSpPr/>
            <p:nvPr/>
          </p:nvSpPr>
          <p:spPr bwMode="auto">
            <a:xfrm>
              <a:off x="8293100" y="4029076"/>
              <a:ext cx="536575" cy="82550"/>
            </a:xfrm>
            <a:custGeom>
              <a:avLst/>
              <a:gdLst>
                <a:gd name="T0" fmla="*/ 18 w 201"/>
                <a:gd name="T1" fmla="*/ 1 h 31"/>
                <a:gd name="T2" fmla="*/ 5 w 201"/>
                <a:gd name="T3" fmla="*/ 13 h 31"/>
                <a:gd name="T4" fmla="*/ 27 w 201"/>
                <a:gd name="T5" fmla="*/ 20 h 31"/>
                <a:gd name="T6" fmla="*/ 55 w 201"/>
                <a:gd name="T7" fmla="*/ 23 h 31"/>
                <a:gd name="T8" fmla="*/ 80 w 201"/>
                <a:gd name="T9" fmla="*/ 25 h 31"/>
                <a:gd name="T10" fmla="*/ 92 w 201"/>
                <a:gd name="T11" fmla="*/ 28 h 31"/>
                <a:gd name="T12" fmla="*/ 117 w 201"/>
                <a:gd name="T13" fmla="*/ 28 h 31"/>
                <a:gd name="T14" fmla="*/ 130 w 201"/>
                <a:gd name="T15" fmla="*/ 30 h 31"/>
                <a:gd name="T16" fmla="*/ 143 w 201"/>
                <a:gd name="T17" fmla="*/ 29 h 31"/>
                <a:gd name="T18" fmla="*/ 177 w 201"/>
                <a:gd name="T19" fmla="*/ 28 h 31"/>
                <a:gd name="T20" fmla="*/ 189 w 201"/>
                <a:gd name="T21" fmla="*/ 29 h 31"/>
                <a:gd name="T22" fmla="*/ 200 w 201"/>
                <a:gd name="T23" fmla="*/ 25 h 31"/>
                <a:gd name="T24" fmla="*/ 172 w 201"/>
                <a:gd name="T25" fmla="*/ 27 h 31"/>
                <a:gd name="T26" fmla="*/ 153 w 201"/>
                <a:gd name="T27" fmla="*/ 24 h 31"/>
                <a:gd name="T28" fmla="*/ 130 w 201"/>
                <a:gd name="T29" fmla="*/ 24 h 31"/>
                <a:gd name="T30" fmla="*/ 122 w 201"/>
                <a:gd name="T31" fmla="*/ 24 h 31"/>
                <a:gd name="T32" fmla="*/ 98 w 201"/>
                <a:gd name="T33" fmla="*/ 17 h 31"/>
                <a:gd name="T34" fmla="*/ 91 w 201"/>
                <a:gd name="T35" fmla="*/ 11 h 31"/>
                <a:gd name="T36" fmla="*/ 77 w 201"/>
                <a:gd name="T37" fmla="*/ 12 h 31"/>
                <a:gd name="T38" fmla="*/ 67 w 201"/>
                <a:gd name="T39" fmla="*/ 10 h 31"/>
                <a:gd name="T40" fmla="*/ 43 w 201"/>
                <a:gd name="T41" fmla="*/ 7 h 31"/>
                <a:gd name="T42" fmla="*/ 27 w 201"/>
                <a:gd name="T43" fmla="*/ 3 h 31"/>
                <a:gd name="T44" fmla="*/ 18 w 201"/>
                <a:gd name="T4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31">
                  <a:moveTo>
                    <a:pt x="18" y="1"/>
                  </a:moveTo>
                  <a:cubicBezTo>
                    <a:pt x="9" y="5"/>
                    <a:pt x="0" y="11"/>
                    <a:pt x="5" y="13"/>
                  </a:cubicBezTo>
                  <a:cubicBezTo>
                    <a:pt x="9" y="15"/>
                    <a:pt x="17" y="21"/>
                    <a:pt x="27" y="20"/>
                  </a:cubicBezTo>
                  <a:cubicBezTo>
                    <a:pt x="38" y="20"/>
                    <a:pt x="40" y="23"/>
                    <a:pt x="55" y="23"/>
                  </a:cubicBezTo>
                  <a:cubicBezTo>
                    <a:pt x="70" y="22"/>
                    <a:pt x="77" y="25"/>
                    <a:pt x="80" y="25"/>
                  </a:cubicBezTo>
                  <a:cubicBezTo>
                    <a:pt x="83" y="25"/>
                    <a:pt x="82" y="28"/>
                    <a:pt x="92" y="28"/>
                  </a:cubicBezTo>
                  <a:cubicBezTo>
                    <a:pt x="101" y="29"/>
                    <a:pt x="112" y="28"/>
                    <a:pt x="117" y="28"/>
                  </a:cubicBezTo>
                  <a:cubicBezTo>
                    <a:pt x="122" y="28"/>
                    <a:pt x="123" y="29"/>
                    <a:pt x="130" y="30"/>
                  </a:cubicBezTo>
                  <a:cubicBezTo>
                    <a:pt x="137" y="31"/>
                    <a:pt x="126" y="29"/>
                    <a:pt x="143" y="29"/>
                  </a:cubicBezTo>
                  <a:cubicBezTo>
                    <a:pt x="159" y="30"/>
                    <a:pt x="170" y="27"/>
                    <a:pt x="177" y="28"/>
                  </a:cubicBezTo>
                  <a:cubicBezTo>
                    <a:pt x="184" y="28"/>
                    <a:pt x="186" y="29"/>
                    <a:pt x="189" y="29"/>
                  </a:cubicBezTo>
                  <a:cubicBezTo>
                    <a:pt x="191" y="29"/>
                    <a:pt x="201" y="27"/>
                    <a:pt x="200" y="25"/>
                  </a:cubicBezTo>
                  <a:cubicBezTo>
                    <a:pt x="198" y="22"/>
                    <a:pt x="177" y="29"/>
                    <a:pt x="172" y="27"/>
                  </a:cubicBezTo>
                  <a:cubicBezTo>
                    <a:pt x="168" y="25"/>
                    <a:pt x="156" y="24"/>
                    <a:pt x="153" y="24"/>
                  </a:cubicBezTo>
                  <a:cubicBezTo>
                    <a:pt x="150" y="25"/>
                    <a:pt x="136" y="24"/>
                    <a:pt x="130" y="24"/>
                  </a:cubicBezTo>
                  <a:cubicBezTo>
                    <a:pt x="124" y="24"/>
                    <a:pt x="137" y="27"/>
                    <a:pt x="122" y="24"/>
                  </a:cubicBezTo>
                  <a:cubicBezTo>
                    <a:pt x="107" y="21"/>
                    <a:pt x="98" y="17"/>
                    <a:pt x="98" y="17"/>
                  </a:cubicBezTo>
                  <a:cubicBezTo>
                    <a:pt x="98" y="17"/>
                    <a:pt x="102" y="11"/>
                    <a:pt x="91" y="11"/>
                  </a:cubicBezTo>
                  <a:cubicBezTo>
                    <a:pt x="79" y="12"/>
                    <a:pt x="77" y="12"/>
                    <a:pt x="77" y="12"/>
                  </a:cubicBezTo>
                  <a:cubicBezTo>
                    <a:pt x="77" y="12"/>
                    <a:pt x="84" y="12"/>
                    <a:pt x="67" y="10"/>
                  </a:cubicBezTo>
                  <a:cubicBezTo>
                    <a:pt x="51" y="7"/>
                    <a:pt x="49" y="7"/>
                    <a:pt x="43" y="7"/>
                  </a:cubicBezTo>
                  <a:cubicBezTo>
                    <a:pt x="38" y="7"/>
                    <a:pt x="31" y="6"/>
                    <a:pt x="27" y="3"/>
                  </a:cubicBezTo>
                  <a:cubicBezTo>
                    <a:pt x="22" y="0"/>
                    <a:pt x="18" y="1"/>
                    <a:pt x="18" y="1"/>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1" name="Freeform 188"/>
            <p:cNvSpPr/>
            <p:nvPr/>
          </p:nvSpPr>
          <p:spPr bwMode="auto">
            <a:xfrm>
              <a:off x="7967663" y="3748088"/>
              <a:ext cx="365125" cy="290513"/>
            </a:xfrm>
            <a:custGeom>
              <a:avLst/>
              <a:gdLst>
                <a:gd name="T0" fmla="*/ 122 w 137"/>
                <a:gd name="T1" fmla="*/ 103 h 109"/>
                <a:gd name="T2" fmla="*/ 101 w 137"/>
                <a:gd name="T3" fmla="*/ 94 h 109"/>
                <a:gd name="T4" fmla="*/ 79 w 137"/>
                <a:gd name="T5" fmla="*/ 81 h 109"/>
                <a:gd name="T6" fmla="*/ 51 w 137"/>
                <a:gd name="T7" fmla="*/ 47 h 109"/>
                <a:gd name="T8" fmla="*/ 27 w 137"/>
                <a:gd name="T9" fmla="*/ 30 h 109"/>
                <a:gd name="T10" fmla="*/ 0 w 137"/>
                <a:gd name="T11" fmla="*/ 4 h 109"/>
                <a:gd name="T12" fmla="*/ 23 w 137"/>
                <a:gd name="T13" fmla="*/ 1 h 109"/>
                <a:gd name="T14" fmla="*/ 52 w 137"/>
                <a:gd name="T15" fmla="*/ 24 h 109"/>
                <a:gd name="T16" fmla="*/ 117 w 137"/>
                <a:gd name="T17" fmla="*/ 66 h 109"/>
                <a:gd name="T18" fmla="*/ 123 w 137"/>
                <a:gd name="T19" fmla="*/ 87 h 109"/>
                <a:gd name="T20" fmla="*/ 122 w 137"/>
                <a:gd name="T21" fmla="*/ 10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09">
                  <a:moveTo>
                    <a:pt x="122" y="103"/>
                  </a:moveTo>
                  <a:cubicBezTo>
                    <a:pt x="121" y="103"/>
                    <a:pt x="112" y="100"/>
                    <a:pt x="101" y="94"/>
                  </a:cubicBezTo>
                  <a:cubicBezTo>
                    <a:pt x="90" y="87"/>
                    <a:pt x="87" y="89"/>
                    <a:pt x="79" y="81"/>
                  </a:cubicBezTo>
                  <a:cubicBezTo>
                    <a:pt x="70" y="73"/>
                    <a:pt x="59" y="55"/>
                    <a:pt x="51" y="47"/>
                  </a:cubicBezTo>
                  <a:cubicBezTo>
                    <a:pt x="43" y="40"/>
                    <a:pt x="47" y="44"/>
                    <a:pt x="27" y="30"/>
                  </a:cubicBezTo>
                  <a:cubicBezTo>
                    <a:pt x="7" y="16"/>
                    <a:pt x="0" y="4"/>
                    <a:pt x="0" y="4"/>
                  </a:cubicBezTo>
                  <a:cubicBezTo>
                    <a:pt x="0" y="4"/>
                    <a:pt x="19" y="0"/>
                    <a:pt x="23" y="1"/>
                  </a:cubicBezTo>
                  <a:cubicBezTo>
                    <a:pt x="27" y="3"/>
                    <a:pt x="31" y="11"/>
                    <a:pt x="52" y="24"/>
                  </a:cubicBezTo>
                  <a:cubicBezTo>
                    <a:pt x="72" y="37"/>
                    <a:pt x="112" y="58"/>
                    <a:pt x="117" y="66"/>
                  </a:cubicBezTo>
                  <a:cubicBezTo>
                    <a:pt x="122" y="74"/>
                    <a:pt x="119" y="82"/>
                    <a:pt x="123" y="87"/>
                  </a:cubicBezTo>
                  <a:cubicBezTo>
                    <a:pt x="127" y="92"/>
                    <a:pt x="137" y="109"/>
                    <a:pt x="122" y="103"/>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2" name="Freeform 189"/>
            <p:cNvSpPr/>
            <p:nvPr/>
          </p:nvSpPr>
          <p:spPr bwMode="auto">
            <a:xfrm>
              <a:off x="7500938" y="3651251"/>
              <a:ext cx="111125" cy="92075"/>
            </a:xfrm>
            <a:custGeom>
              <a:avLst/>
              <a:gdLst>
                <a:gd name="T0" fmla="*/ 11 w 42"/>
                <a:gd name="T1" fmla="*/ 0 h 34"/>
                <a:gd name="T2" fmla="*/ 6 w 42"/>
                <a:gd name="T3" fmla="*/ 15 h 34"/>
                <a:gd name="T4" fmla="*/ 14 w 42"/>
                <a:gd name="T5" fmla="*/ 31 h 34"/>
                <a:gd name="T6" fmla="*/ 23 w 42"/>
                <a:gd name="T7" fmla="*/ 32 h 34"/>
                <a:gd name="T8" fmla="*/ 35 w 42"/>
                <a:gd name="T9" fmla="*/ 25 h 34"/>
                <a:gd name="T10" fmla="*/ 42 w 42"/>
                <a:gd name="T11" fmla="*/ 23 h 34"/>
                <a:gd name="T12" fmla="*/ 17 w 42"/>
                <a:gd name="T13" fmla="*/ 6 h 34"/>
                <a:gd name="T14" fmla="*/ 11 w 4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1" y="0"/>
                  </a:moveTo>
                  <a:cubicBezTo>
                    <a:pt x="2" y="3"/>
                    <a:pt x="0" y="4"/>
                    <a:pt x="6" y="15"/>
                  </a:cubicBezTo>
                  <a:cubicBezTo>
                    <a:pt x="12" y="26"/>
                    <a:pt x="10" y="30"/>
                    <a:pt x="14" y="31"/>
                  </a:cubicBezTo>
                  <a:cubicBezTo>
                    <a:pt x="19" y="31"/>
                    <a:pt x="20" y="34"/>
                    <a:pt x="23" y="32"/>
                  </a:cubicBezTo>
                  <a:cubicBezTo>
                    <a:pt x="27" y="31"/>
                    <a:pt x="32" y="27"/>
                    <a:pt x="35" y="25"/>
                  </a:cubicBezTo>
                  <a:cubicBezTo>
                    <a:pt x="38" y="23"/>
                    <a:pt x="42" y="23"/>
                    <a:pt x="42" y="23"/>
                  </a:cubicBezTo>
                  <a:cubicBezTo>
                    <a:pt x="42" y="23"/>
                    <a:pt x="20" y="9"/>
                    <a:pt x="17" y="6"/>
                  </a:cubicBezTo>
                  <a:cubicBezTo>
                    <a:pt x="14" y="4"/>
                    <a:pt x="11" y="0"/>
                    <a:pt x="11" y="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3" name="Freeform 190"/>
            <p:cNvSpPr/>
            <p:nvPr/>
          </p:nvSpPr>
          <p:spPr bwMode="auto">
            <a:xfrm>
              <a:off x="10390188" y="4995863"/>
              <a:ext cx="203200" cy="200025"/>
            </a:xfrm>
            <a:custGeom>
              <a:avLst/>
              <a:gdLst>
                <a:gd name="T0" fmla="*/ 14 w 76"/>
                <a:gd name="T1" fmla="*/ 69 h 75"/>
                <a:gd name="T2" fmla="*/ 37 w 76"/>
                <a:gd name="T3" fmla="*/ 74 h 75"/>
                <a:gd name="T4" fmla="*/ 57 w 76"/>
                <a:gd name="T5" fmla="*/ 62 h 75"/>
                <a:gd name="T6" fmla="*/ 57 w 76"/>
                <a:gd name="T7" fmla="*/ 48 h 75"/>
                <a:gd name="T8" fmla="*/ 71 w 76"/>
                <a:gd name="T9" fmla="*/ 33 h 75"/>
                <a:gd name="T10" fmla="*/ 72 w 76"/>
                <a:gd name="T11" fmla="*/ 20 h 75"/>
                <a:gd name="T12" fmla="*/ 69 w 76"/>
                <a:gd name="T13" fmla="*/ 9 h 75"/>
                <a:gd name="T14" fmla="*/ 51 w 76"/>
                <a:gd name="T15" fmla="*/ 0 h 75"/>
                <a:gd name="T16" fmla="*/ 50 w 76"/>
                <a:gd name="T17" fmla="*/ 10 h 75"/>
                <a:gd name="T18" fmla="*/ 47 w 76"/>
                <a:gd name="T19" fmla="*/ 30 h 75"/>
                <a:gd name="T20" fmla="*/ 27 w 76"/>
                <a:gd name="T21" fmla="*/ 38 h 75"/>
                <a:gd name="T22" fmla="*/ 20 w 76"/>
                <a:gd name="T23" fmla="*/ 48 h 75"/>
                <a:gd name="T24" fmla="*/ 1 w 76"/>
                <a:gd name="T25" fmla="*/ 65 h 75"/>
                <a:gd name="T26" fmla="*/ 14 w 76"/>
                <a:gd name="T27"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5">
                  <a:moveTo>
                    <a:pt x="14" y="69"/>
                  </a:moveTo>
                  <a:cubicBezTo>
                    <a:pt x="22" y="70"/>
                    <a:pt x="29" y="75"/>
                    <a:pt x="37" y="74"/>
                  </a:cubicBezTo>
                  <a:cubicBezTo>
                    <a:pt x="46" y="74"/>
                    <a:pt x="61" y="64"/>
                    <a:pt x="57" y="62"/>
                  </a:cubicBezTo>
                  <a:cubicBezTo>
                    <a:pt x="54" y="60"/>
                    <a:pt x="52" y="58"/>
                    <a:pt x="57" y="48"/>
                  </a:cubicBezTo>
                  <a:cubicBezTo>
                    <a:pt x="61" y="38"/>
                    <a:pt x="72" y="38"/>
                    <a:pt x="71" y="33"/>
                  </a:cubicBezTo>
                  <a:cubicBezTo>
                    <a:pt x="70" y="28"/>
                    <a:pt x="72" y="24"/>
                    <a:pt x="72" y="20"/>
                  </a:cubicBezTo>
                  <a:cubicBezTo>
                    <a:pt x="71" y="15"/>
                    <a:pt x="76" y="13"/>
                    <a:pt x="69" y="9"/>
                  </a:cubicBezTo>
                  <a:cubicBezTo>
                    <a:pt x="63" y="5"/>
                    <a:pt x="51" y="0"/>
                    <a:pt x="51" y="0"/>
                  </a:cubicBezTo>
                  <a:cubicBezTo>
                    <a:pt x="51" y="0"/>
                    <a:pt x="48" y="0"/>
                    <a:pt x="50" y="10"/>
                  </a:cubicBezTo>
                  <a:cubicBezTo>
                    <a:pt x="52" y="20"/>
                    <a:pt x="59" y="29"/>
                    <a:pt x="47" y="30"/>
                  </a:cubicBezTo>
                  <a:cubicBezTo>
                    <a:pt x="35" y="30"/>
                    <a:pt x="34" y="35"/>
                    <a:pt x="27" y="38"/>
                  </a:cubicBezTo>
                  <a:cubicBezTo>
                    <a:pt x="20" y="40"/>
                    <a:pt x="31" y="45"/>
                    <a:pt x="20" y="48"/>
                  </a:cubicBezTo>
                  <a:cubicBezTo>
                    <a:pt x="8" y="51"/>
                    <a:pt x="0" y="61"/>
                    <a:pt x="1" y="65"/>
                  </a:cubicBezTo>
                  <a:cubicBezTo>
                    <a:pt x="2" y="68"/>
                    <a:pt x="14" y="69"/>
                    <a:pt x="14" y="69"/>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4" name="Freeform 191"/>
            <p:cNvSpPr/>
            <p:nvPr/>
          </p:nvSpPr>
          <p:spPr bwMode="auto">
            <a:xfrm>
              <a:off x="10475913" y="4795838"/>
              <a:ext cx="228600" cy="223838"/>
            </a:xfrm>
            <a:custGeom>
              <a:avLst/>
              <a:gdLst>
                <a:gd name="T0" fmla="*/ 57 w 86"/>
                <a:gd name="T1" fmla="*/ 80 h 84"/>
                <a:gd name="T2" fmla="*/ 51 w 86"/>
                <a:gd name="T3" fmla="*/ 68 h 84"/>
                <a:gd name="T4" fmla="*/ 40 w 86"/>
                <a:gd name="T5" fmla="*/ 61 h 84"/>
                <a:gd name="T6" fmla="*/ 32 w 86"/>
                <a:gd name="T7" fmla="*/ 53 h 84"/>
                <a:gd name="T8" fmla="*/ 45 w 86"/>
                <a:gd name="T9" fmla="*/ 51 h 84"/>
                <a:gd name="T10" fmla="*/ 34 w 86"/>
                <a:gd name="T11" fmla="*/ 34 h 84"/>
                <a:gd name="T12" fmla="*/ 0 w 86"/>
                <a:gd name="T13" fmla="*/ 0 h 84"/>
                <a:gd name="T14" fmla="*/ 32 w 86"/>
                <a:gd name="T15" fmla="*/ 17 h 84"/>
                <a:gd name="T16" fmla="*/ 57 w 86"/>
                <a:gd name="T17" fmla="*/ 35 h 84"/>
                <a:gd name="T18" fmla="*/ 70 w 86"/>
                <a:gd name="T19" fmla="*/ 43 h 84"/>
                <a:gd name="T20" fmla="*/ 79 w 86"/>
                <a:gd name="T21" fmla="*/ 34 h 84"/>
                <a:gd name="T22" fmla="*/ 80 w 86"/>
                <a:gd name="T23" fmla="*/ 43 h 84"/>
                <a:gd name="T24" fmla="*/ 80 w 86"/>
                <a:gd name="T25" fmla="*/ 57 h 84"/>
                <a:gd name="T26" fmla="*/ 69 w 86"/>
                <a:gd name="T27" fmla="*/ 59 h 84"/>
                <a:gd name="T28" fmla="*/ 69 w 86"/>
                <a:gd name="T29" fmla="*/ 66 h 84"/>
                <a:gd name="T30" fmla="*/ 57 w 86"/>
                <a:gd name="T3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4">
                  <a:moveTo>
                    <a:pt x="57" y="80"/>
                  </a:moveTo>
                  <a:cubicBezTo>
                    <a:pt x="53" y="79"/>
                    <a:pt x="52" y="71"/>
                    <a:pt x="51" y="68"/>
                  </a:cubicBezTo>
                  <a:cubicBezTo>
                    <a:pt x="50" y="64"/>
                    <a:pt x="40" y="61"/>
                    <a:pt x="40" y="61"/>
                  </a:cubicBezTo>
                  <a:cubicBezTo>
                    <a:pt x="40" y="61"/>
                    <a:pt x="32" y="55"/>
                    <a:pt x="32" y="53"/>
                  </a:cubicBezTo>
                  <a:cubicBezTo>
                    <a:pt x="33" y="51"/>
                    <a:pt x="47" y="53"/>
                    <a:pt x="45" y="51"/>
                  </a:cubicBezTo>
                  <a:cubicBezTo>
                    <a:pt x="43" y="48"/>
                    <a:pt x="44" y="41"/>
                    <a:pt x="34" y="34"/>
                  </a:cubicBezTo>
                  <a:cubicBezTo>
                    <a:pt x="25" y="28"/>
                    <a:pt x="0" y="0"/>
                    <a:pt x="0" y="0"/>
                  </a:cubicBezTo>
                  <a:cubicBezTo>
                    <a:pt x="0" y="0"/>
                    <a:pt x="15" y="10"/>
                    <a:pt x="32" y="17"/>
                  </a:cubicBezTo>
                  <a:cubicBezTo>
                    <a:pt x="50" y="24"/>
                    <a:pt x="56" y="32"/>
                    <a:pt x="57" y="35"/>
                  </a:cubicBezTo>
                  <a:cubicBezTo>
                    <a:pt x="58" y="39"/>
                    <a:pt x="71" y="47"/>
                    <a:pt x="70" y="43"/>
                  </a:cubicBezTo>
                  <a:cubicBezTo>
                    <a:pt x="70" y="39"/>
                    <a:pt x="77" y="31"/>
                    <a:pt x="79" y="34"/>
                  </a:cubicBezTo>
                  <a:cubicBezTo>
                    <a:pt x="80" y="36"/>
                    <a:pt x="84" y="41"/>
                    <a:pt x="80" y="43"/>
                  </a:cubicBezTo>
                  <a:cubicBezTo>
                    <a:pt x="76" y="45"/>
                    <a:pt x="86" y="56"/>
                    <a:pt x="80" y="57"/>
                  </a:cubicBezTo>
                  <a:cubicBezTo>
                    <a:pt x="75" y="57"/>
                    <a:pt x="69" y="59"/>
                    <a:pt x="69" y="59"/>
                  </a:cubicBezTo>
                  <a:cubicBezTo>
                    <a:pt x="69" y="66"/>
                    <a:pt x="69" y="66"/>
                    <a:pt x="69" y="66"/>
                  </a:cubicBezTo>
                  <a:cubicBezTo>
                    <a:pt x="69" y="66"/>
                    <a:pt x="72" y="84"/>
                    <a:pt x="57" y="80"/>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5" name="Freeform 192"/>
            <p:cNvSpPr/>
            <p:nvPr/>
          </p:nvSpPr>
          <p:spPr bwMode="auto">
            <a:xfrm>
              <a:off x="8632825" y="4151313"/>
              <a:ext cx="1241425" cy="809625"/>
            </a:xfrm>
            <a:custGeom>
              <a:avLst/>
              <a:gdLst>
                <a:gd name="T0" fmla="*/ 254 w 465"/>
                <a:gd name="T1" fmla="*/ 230 h 303"/>
                <a:gd name="T2" fmla="*/ 211 w 465"/>
                <a:gd name="T3" fmla="*/ 217 h 303"/>
                <a:gd name="T4" fmla="*/ 146 w 465"/>
                <a:gd name="T5" fmla="*/ 232 h 303"/>
                <a:gd name="T6" fmla="*/ 126 w 465"/>
                <a:gd name="T7" fmla="*/ 244 h 303"/>
                <a:gd name="T8" fmla="*/ 106 w 465"/>
                <a:gd name="T9" fmla="*/ 244 h 303"/>
                <a:gd name="T10" fmla="*/ 88 w 465"/>
                <a:gd name="T11" fmla="*/ 251 h 303"/>
                <a:gd name="T12" fmla="*/ 77 w 465"/>
                <a:gd name="T13" fmla="*/ 256 h 303"/>
                <a:gd name="T14" fmla="*/ 45 w 465"/>
                <a:gd name="T15" fmla="*/ 248 h 303"/>
                <a:gd name="T16" fmla="*/ 38 w 465"/>
                <a:gd name="T17" fmla="*/ 232 h 303"/>
                <a:gd name="T18" fmla="*/ 27 w 465"/>
                <a:gd name="T19" fmla="*/ 201 h 303"/>
                <a:gd name="T20" fmla="*/ 14 w 465"/>
                <a:gd name="T21" fmla="*/ 180 h 303"/>
                <a:gd name="T22" fmla="*/ 0 w 465"/>
                <a:gd name="T23" fmla="*/ 155 h 303"/>
                <a:gd name="T24" fmla="*/ 5 w 465"/>
                <a:gd name="T25" fmla="*/ 145 h 303"/>
                <a:gd name="T26" fmla="*/ 11 w 465"/>
                <a:gd name="T27" fmla="*/ 108 h 303"/>
                <a:gd name="T28" fmla="*/ 80 w 465"/>
                <a:gd name="T29" fmla="*/ 65 h 303"/>
                <a:gd name="T30" fmla="*/ 96 w 465"/>
                <a:gd name="T31" fmla="*/ 59 h 303"/>
                <a:gd name="T32" fmla="*/ 104 w 465"/>
                <a:gd name="T33" fmla="*/ 38 h 303"/>
                <a:gd name="T34" fmla="*/ 145 w 465"/>
                <a:gd name="T35" fmla="*/ 41 h 303"/>
                <a:gd name="T36" fmla="*/ 152 w 465"/>
                <a:gd name="T37" fmla="*/ 30 h 303"/>
                <a:gd name="T38" fmla="*/ 166 w 465"/>
                <a:gd name="T39" fmla="*/ 16 h 303"/>
                <a:gd name="T40" fmla="*/ 171 w 465"/>
                <a:gd name="T41" fmla="*/ 6 h 303"/>
                <a:gd name="T42" fmla="*/ 200 w 465"/>
                <a:gd name="T43" fmla="*/ 11 h 303"/>
                <a:gd name="T44" fmla="*/ 230 w 465"/>
                <a:gd name="T45" fmla="*/ 16 h 303"/>
                <a:gd name="T46" fmla="*/ 234 w 465"/>
                <a:gd name="T47" fmla="*/ 47 h 303"/>
                <a:gd name="T48" fmla="*/ 266 w 465"/>
                <a:gd name="T49" fmla="*/ 64 h 303"/>
                <a:gd name="T50" fmla="*/ 290 w 465"/>
                <a:gd name="T51" fmla="*/ 59 h 303"/>
                <a:gd name="T52" fmla="*/ 282 w 465"/>
                <a:gd name="T53" fmla="*/ 12 h 303"/>
                <a:gd name="T54" fmla="*/ 288 w 465"/>
                <a:gd name="T55" fmla="*/ 1 h 303"/>
                <a:gd name="T56" fmla="*/ 310 w 465"/>
                <a:gd name="T57" fmla="*/ 29 h 303"/>
                <a:gd name="T58" fmla="*/ 337 w 465"/>
                <a:gd name="T59" fmla="*/ 51 h 303"/>
                <a:gd name="T60" fmla="*/ 348 w 465"/>
                <a:gd name="T61" fmla="*/ 75 h 303"/>
                <a:gd name="T62" fmla="*/ 372 w 465"/>
                <a:gd name="T63" fmla="*/ 91 h 303"/>
                <a:gd name="T64" fmla="*/ 406 w 465"/>
                <a:gd name="T65" fmla="*/ 118 h 303"/>
                <a:gd name="T66" fmla="*/ 430 w 465"/>
                <a:gd name="T67" fmla="*/ 133 h 303"/>
                <a:gd name="T68" fmla="*/ 456 w 465"/>
                <a:gd name="T69" fmla="*/ 189 h 303"/>
                <a:gd name="T70" fmla="*/ 456 w 465"/>
                <a:gd name="T71" fmla="*/ 228 h 303"/>
                <a:gd name="T72" fmla="*/ 444 w 465"/>
                <a:gd name="T73" fmla="*/ 265 h 303"/>
                <a:gd name="T74" fmla="*/ 420 w 465"/>
                <a:gd name="T75" fmla="*/ 281 h 303"/>
                <a:gd name="T76" fmla="*/ 410 w 465"/>
                <a:gd name="T77" fmla="*/ 296 h 303"/>
                <a:gd name="T78" fmla="*/ 391 w 465"/>
                <a:gd name="T79" fmla="*/ 283 h 303"/>
                <a:gd name="T80" fmla="*/ 373 w 465"/>
                <a:gd name="T81" fmla="*/ 298 h 303"/>
                <a:gd name="T82" fmla="*/ 341 w 465"/>
                <a:gd name="T83" fmla="*/ 286 h 303"/>
                <a:gd name="T84" fmla="*/ 324 w 465"/>
                <a:gd name="T85" fmla="*/ 259 h 303"/>
                <a:gd name="T86" fmla="*/ 296 w 465"/>
                <a:gd name="T87" fmla="*/ 259 h 303"/>
                <a:gd name="T88" fmla="*/ 269 w 465"/>
                <a:gd name="T89" fmla="*/ 2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5" h="303">
                  <a:moveTo>
                    <a:pt x="269" y="251"/>
                  </a:moveTo>
                  <a:cubicBezTo>
                    <a:pt x="259" y="244"/>
                    <a:pt x="264" y="238"/>
                    <a:pt x="254" y="230"/>
                  </a:cubicBezTo>
                  <a:cubicBezTo>
                    <a:pt x="244" y="223"/>
                    <a:pt x="263" y="223"/>
                    <a:pt x="237" y="220"/>
                  </a:cubicBezTo>
                  <a:cubicBezTo>
                    <a:pt x="211" y="217"/>
                    <a:pt x="211" y="214"/>
                    <a:pt x="211" y="217"/>
                  </a:cubicBezTo>
                  <a:cubicBezTo>
                    <a:pt x="211" y="219"/>
                    <a:pt x="171" y="224"/>
                    <a:pt x="168" y="225"/>
                  </a:cubicBezTo>
                  <a:cubicBezTo>
                    <a:pt x="164" y="226"/>
                    <a:pt x="157" y="228"/>
                    <a:pt x="146" y="232"/>
                  </a:cubicBezTo>
                  <a:cubicBezTo>
                    <a:pt x="135" y="235"/>
                    <a:pt x="139" y="239"/>
                    <a:pt x="136" y="241"/>
                  </a:cubicBezTo>
                  <a:cubicBezTo>
                    <a:pt x="132" y="243"/>
                    <a:pt x="130" y="246"/>
                    <a:pt x="126" y="244"/>
                  </a:cubicBezTo>
                  <a:cubicBezTo>
                    <a:pt x="122" y="242"/>
                    <a:pt x="119" y="240"/>
                    <a:pt x="116" y="240"/>
                  </a:cubicBezTo>
                  <a:cubicBezTo>
                    <a:pt x="113" y="240"/>
                    <a:pt x="112" y="244"/>
                    <a:pt x="106" y="244"/>
                  </a:cubicBezTo>
                  <a:cubicBezTo>
                    <a:pt x="99" y="244"/>
                    <a:pt x="98" y="243"/>
                    <a:pt x="94" y="245"/>
                  </a:cubicBezTo>
                  <a:cubicBezTo>
                    <a:pt x="90" y="247"/>
                    <a:pt x="90" y="250"/>
                    <a:pt x="88" y="251"/>
                  </a:cubicBezTo>
                  <a:cubicBezTo>
                    <a:pt x="85" y="251"/>
                    <a:pt x="87" y="253"/>
                    <a:pt x="84" y="254"/>
                  </a:cubicBezTo>
                  <a:cubicBezTo>
                    <a:pt x="80" y="255"/>
                    <a:pt x="89" y="257"/>
                    <a:pt x="77" y="256"/>
                  </a:cubicBezTo>
                  <a:cubicBezTo>
                    <a:pt x="64" y="255"/>
                    <a:pt x="72" y="257"/>
                    <a:pt x="60" y="254"/>
                  </a:cubicBezTo>
                  <a:cubicBezTo>
                    <a:pt x="47" y="251"/>
                    <a:pt x="49" y="251"/>
                    <a:pt x="45" y="248"/>
                  </a:cubicBezTo>
                  <a:cubicBezTo>
                    <a:pt x="42" y="245"/>
                    <a:pt x="40" y="251"/>
                    <a:pt x="35" y="242"/>
                  </a:cubicBezTo>
                  <a:cubicBezTo>
                    <a:pt x="29" y="232"/>
                    <a:pt x="39" y="234"/>
                    <a:pt x="38" y="232"/>
                  </a:cubicBezTo>
                  <a:cubicBezTo>
                    <a:pt x="38" y="230"/>
                    <a:pt x="34" y="215"/>
                    <a:pt x="34" y="215"/>
                  </a:cubicBezTo>
                  <a:cubicBezTo>
                    <a:pt x="34" y="215"/>
                    <a:pt x="32" y="204"/>
                    <a:pt x="27" y="201"/>
                  </a:cubicBezTo>
                  <a:cubicBezTo>
                    <a:pt x="21" y="197"/>
                    <a:pt x="23" y="198"/>
                    <a:pt x="22" y="192"/>
                  </a:cubicBezTo>
                  <a:cubicBezTo>
                    <a:pt x="22" y="186"/>
                    <a:pt x="23" y="187"/>
                    <a:pt x="14" y="180"/>
                  </a:cubicBezTo>
                  <a:cubicBezTo>
                    <a:pt x="6" y="174"/>
                    <a:pt x="6" y="173"/>
                    <a:pt x="3" y="168"/>
                  </a:cubicBezTo>
                  <a:cubicBezTo>
                    <a:pt x="0" y="163"/>
                    <a:pt x="0" y="157"/>
                    <a:pt x="0" y="155"/>
                  </a:cubicBezTo>
                  <a:cubicBezTo>
                    <a:pt x="1" y="152"/>
                    <a:pt x="0" y="156"/>
                    <a:pt x="5" y="153"/>
                  </a:cubicBezTo>
                  <a:cubicBezTo>
                    <a:pt x="10" y="151"/>
                    <a:pt x="10" y="147"/>
                    <a:pt x="5" y="145"/>
                  </a:cubicBezTo>
                  <a:cubicBezTo>
                    <a:pt x="0" y="142"/>
                    <a:pt x="0" y="138"/>
                    <a:pt x="2" y="129"/>
                  </a:cubicBezTo>
                  <a:cubicBezTo>
                    <a:pt x="4" y="120"/>
                    <a:pt x="1" y="116"/>
                    <a:pt x="11" y="108"/>
                  </a:cubicBezTo>
                  <a:cubicBezTo>
                    <a:pt x="21" y="100"/>
                    <a:pt x="23" y="96"/>
                    <a:pt x="49" y="93"/>
                  </a:cubicBezTo>
                  <a:cubicBezTo>
                    <a:pt x="75" y="89"/>
                    <a:pt x="80" y="81"/>
                    <a:pt x="80" y="65"/>
                  </a:cubicBezTo>
                  <a:cubicBezTo>
                    <a:pt x="81" y="49"/>
                    <a:pt x="85" y="55"/>
                    <a:pt x="85" y="55"/>
                  </a:cubicBezTo>
                  <a:cubicBezTo>
                    <a:pt x="96" y="59"/>
                    <a:pt x="96" y="59"/>
                    <a:pt x="96" y="59"/>
                  </a:cubicBezTo>
                  <a:cubicBezTo>
                    <a:pt x="96" y="59"/>
                    <a:pt x="101" y="60"/>
                    <a:pt x="100" y="53"/>
                  </a:cubicBezTo>
                  <a:cubicBezTo>
                    <a:pt x="100" y="47"/>
                    <a:pt x="99" y="38"/>
                    <a:pt x="104" y="38"/>
                  </a:cubicBezTo>
                  <a:cubicBezTo>
                    <a:pt x="110" y="38"/>
                    <a:pt x="130" y="27"/>
                    <a:pt x="133" y="28"/>
                  </a:cubicBezTo>
                  <a:cubicBezTo>
                    <a:pt x="136" y="30"/>
                    <a:pt x="137" y="34"/>
                    <a:pt x="145" y="41"/>
                  </a:cubicBezTo>
                  <a:cubicBezTo>
                    <a:pt x="153" y="47"/>
                    <a:pt x="150" y="37"/>
                    <a:pt x="153" y="39"/>
                  </a:cubicBezTo>
                  <a:cubicBezTo>
                    <a:pt x="155" y="41"/>
                    <a:pt x="151" y="33"/>
                    <a:pt x="152" y="30"/>
                  </a:cubicBezTo>
                  <a:cubicBezTo>
                    <a:pt x="152" y="28"/>
                    <a:pt x="157" y="21"/>
                    <a:pt x="157" y="21"/>
                  </a:cubicBezTo>
                  <a:cubicBezTo>
                    <a:pt x="166" y="16"/>
                    <a:pt x="166" y="16"/>
                    <a:pt x="166" y="16"/>
                  </a:cubicBezTo>
                  <a:cubicBezTo>
                    <a:pt x="178" y="13"/>
                    <a:pt x="178" y="13"/>
                    <a:pt x="178" y="13"/>
                  </a:cubicBezTo>
                  <a:cubicBezTo>
                    <a:pt x="178" y="13"/>
                    <a:pt x="169" y="9"/>
                    <a:pt x="171" y="6"/>
                  </a:cubicBezTo>
                  <a:cubicBezTo>
                    <a:pt x="173" y="4"/>
                    <a:pt x="174" y="5"/>
                    <a:pt x="181" y="5"/>
                  </a:cubicBezTo>
                  <a:cubicBezTo>
                    <a:pt x="188" y="5"/>
                    <a:pt x="197" y="11"/>
                    <a:pt x="200" y="11"/>
                  </a:cubicBezTo>
                  <a:cubicBezTo>
                    <a:pt x="203" y="11"/>
                    <a:pt x="223" y="13"/>
                    <a:pt x="223" y="13"/>
                  </a:cubicBezTo>
                  <a:cubicBezTo>
                    <a:pt x="230" y="16"/>
                    <a:pt x="230" y="16"/>
                    <a:pt x="230" y="16"/>
                  </a:cubicBezTo>
                  <a:cubicBezTo>
                    <a:pt x="230" y="16"/>
                    <a:pt x="230" y="36"/>
                    <a:pt x="227" y="36"/>
                  </a:cubicBezTo>
                  <a:cubicBezTo>
                    <a:pt x="225" y="36"/>
                    <a:pt x="223" y="44"/>
                    <a:pt x="234" y="47"/>
                  </a:cubicBezTo>
                  <a:cubicBezTo>
                    <a:pt x="244" y="51"/>
                    <a:pt x="249" y="54"/>
                    <a:pt x="249" y="54"/>
                  </a:cubicBezTo>
                  <a:cubicBezTo>
                    <a:pt x="266" y="64"/>
                    <a:pt x="266" y="64"/>
                    <a:pt x="266" y="64"/>
                  </a:cubicBezTo>
                  <a:cubicBezTo>
                    <a:pt x="266" y="64"/>
                    <a:pt x="291" y="72"/>
                    <a:pt x="284" y="68"/>
                  </a:cubicBezTo>
                  <a:cubicBezTo>
                    <a:pt x="277" y="65"/>
                    <a:pt x="293" y="73"/>
                    <a:pt x="290" y="59"/>
                  </a:cubicBezTo>
                  <a:cubicBezTo>
                    <a:pt x="286" y="45"/>
                    <a:pt x="288" y="37"/>
                    <a:pt x="285" y="31"/>
                  </a:cubicBezTo>
                  <a:cubicBezTo>
                    <a:pt x="283" y="26"/>
                    <a:pt x="281" y="15"/>
                    <a:pt x="282" y="12"/>
                  </a:cubicBezTo>
                  <a:cubicBezTo>
                    <a:pt x="284" y="10"/>
                    <a:pt x="284" y="8"/>
                    <a:pt x="286" y="4"/>
                  </a:cubicBezTo>
                  <a:cubicBezTo>
                    <a:pt x="288" y="1"/>
                    <a:pt x="281" y="0"/>
                    <a:pt x="288" y="1"/>
                  </a:cubicBezTo>
                  <a:cubicBezTo>
                    <a:pt x="294" y="1"/>
                    <a:pt x="298" y="6"/>
                    <a:pt x="298" y="6"/>
                  </a:cubicBezTo>
                  <a:cubicBezTo>
                    <a:pt x="298" y="6"/>
                    <a:pt x="304" y="26"/>
                    <a:pt x="310" y="29"/>
                  </a:cubicBezTo>
                  <a:cubicBezTo>
                    <a:pt x="315" y="32"/>
                    <a:pt x="325" y="35"/>
                    <a:pt x="325" y="35"/>
                  </a:cubicBezTo>
                  <a:cubicBezTo>
                    <a:pt x="325" y="35"/>
                    <a:pt x="336" y="47"/>
                    <a:pt x="337" y="51"/>
                  </a:cubicBezTo>
                  <a:cubicBezTo>
                    <a:pt x="338" y="56"/>
                    <a:pt x="353" y="60"/>
                    <a:pt x="348" y="64"/>
                  </a:cubicBezTo>
                  <a:cubicBezTo>
                    <a:pt x="344" y="69"/>
                    <a:pt x="345" y="74"/>
                    <a:pt x="348" y="75"/>
                  </a:cubicBezTo>
                  <a:cubicBezTo>
                    <a:pt x="352" y="76"/>
                    <a:pt x="361" y="83"/>
                    <a:pt x="361" y="83"/>
                  </a:cubicBezTo>
                  <a:cubicBezTo>
                    <a:pt x="361" y="83"/>
                    <a:pt x="365" y="88"/>
                    <a:pt x="372" y="91"/>
                  </a:cubicBezTo>
                  <a:cubicBezTo>
                    <a:pt x="378" y="93"/>
                    <a:pt x="382" y="101"/>
                    <a:pt x="382" y="101"/>
                  </a:cubicBezTo>
                  <a:cubicBezTo>
                    <a:pt x="406" y="118"/>
                    <a:pt x="406" y="118"/>
                    <a:pt x="406" y="118"/>
                  </a:cubicBezTo>
                  <a:cubicBezTo>
                    <a:pt x="406" y="118"/>
                    <a:pt x="392" y="117"/>
                    <a:pt x="400" y="120"/>
                  </a:cubicBezTo>
                  <a:cubicBezTo>
                    <a:pt x="408" y="124"/>
                    <a:pt x="429" y="131"/>
                    <a:pt x="430" y="133"/>
                  </a:cubicBezTo>
                  <a:cubicBezTo>
                    <a:pt x="430" y="135"/>
                    <a:pt x="446" y="143"/>
                    <a:pt x="448" y="153"/>
                  </a:cubicBezTo>
                  <a:cubicBezTo>
                    <a:pt x="450" y="163"/>
                    <a:pt x="458" y="180"/>
                    <a:pt x="456" y="189"/>
                  </a:cubicBezTo>
                  <a:cubicBezTo>
                    <a:pt x="454" y="197"/>
                    <a:pt x="458" y="210"/>
                    <a:pt x="460" y="214"/>
                  </a:cubicBezTo>
                  <a:cubicBezTo>
                    <a:pt x="462" y="218"/>
                    <a:pt x="465" y="224"/>
                    <a:pt x="456" y="228"/>
                  </a:cubicBezTo>
                  <a:cubicBezTo>
                    <a:pt x="447" y="233"/>
                    <a:pt x="449" y="242"/>
                    <a:pt x="445" y="247"/>
                  </a:cubicBezTo>
                  <a:cubicBezTo>
                    <a:pt x="441" y="252"/>
                    <a:pt x="447" y="264"/>
                    <a:pt x="444" y="265"/>
                  </a:cubicBezTo>
                  <a:cubicBezTo>
                    <a:pt x="440" y="265"/>
                    <a:pt x="451" y="277"/>
                    <a:pt x="443" y="279"/>
                  </a:cubicBezTo>
                  <a:cubicBezTo>
                    <a:pt x="435" y="280"/>
                    <a:pt x="420" y="281"/>
                    <a:pt x="420" y="281"/>
                  </a:cubicBezTo>
                  <a:cubicBezTo>
                    <a:pt x="420" y="281"/>
                    <a:pt x="419" y="286"/>
                    <a:pt x="417" y="290"/>
                  </a:cubicBezTo>
                  <a:cubicBezTo>
                    <a:pt x="415" y="294"/>
                    <a:pt x="420" y="297"/>
                    <a:pt x="410" y="296"/>
                  </a:cubicBezTo>
                  <a:cubicBezTo>
                    <a:pt x="401" y="296"/>
                    <a:pt x="396" y="303"/>
                    <a:pt x="395" y="292"/>
                  </a:cubicBezTo>
                  <a:cubicBezTo>
                    <a:pt x="394" y="282"/>
                    <a:pt x="396" y="280"/>
                    <a:pt x="391" y="283"/>
                  </a:cubicBezTo>
                  <a:cubicBezTo>
                    <a:pt x="386" y="286"/>
                    <a:pt x="377" y="288"/>
                    <a:pt x="376" y="291"/>
                  </a:cubicBezTo>
                  <a:cubicBezTo>
                    <a:pt x="375" y="294"/>
                    <a:pt x="378" y="298"/>
                    <a:pt x="373" y="298"/>
                  </a:cubicBezTo>
                  <a:cubicBezTo>
                    <a:pt x="369" y="299"/>
                    <a:pt x="358" y="296"/>
                    <a:pt x="350" y="291"/>
                  </a:cubicBezTo>
                  <a:cubicBezTo>
                    <a:pt x="341" y="286"/>
                    <a:pt x="353" y="294"/>
                    <a:pt x="341" y="286"/>
                  </a:cubicBezTo>
                  <a:cubicBezTo>
                    <a:pt x="329" y="279"/>
                    <a:pt x="322" y="269"/>
                    <a:pt x="322" y="267"/>
                  </a:cubicBezTo>
                  <a:cubicBezTo>
                    <a:pt x="323" y="264"/>
                    <a:pt x="332" y="266"/>
                    <a:pt x="324" y="259"/>
                  </a:cubicBezTo>
                  <a:cubicBezTo>
                    <a:pt x="316" y="251"/>
                    <a:pt x="311" y="263"/>
                    <a:pt x="306" y="261"/>
                  </a:cubicBezTo>
                  <a:cubicBezTo>
                    <a:pt x="301" y="259"/>
                    <a:pt x="303" y="264"/>
                    <a:pt x="296" y="259"/>
                  </a:cubicBezTo>
                  <a:cubicBezTo>
                    <a:pt x="290" y="255"/>
                    <a:pt x="286" y="251"/>
                    <a:pt x="286" y="251"/>
                  </a:cubicBezTo>
                  <a:lnTo>
                    <a:pt x="269" y="251"/>
                  </a:ln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sp>
          <p:nvSpPr>
            <p:cNvPr id="86" name="Freeform 193"/>
            <p:cNvSpPr/>
            <p:nvPr/>
          </p:nvSpPr>
          <p:spPr bwMode="auto">
            <a:xfrm>
              <a:off x="9653588" y="4995863"/>
              <a:ext cx="165100" cy="103188"/>
            </a:xfrm>
            <a:custGeom>
              <a:avLst/>
              <a:gdLst>
                <a:gd name="T0" fmla="*/ 37 w 62"/>
                <a:gd name="T1" fmla="*/ 11 h 39"/>
                <a:gd name="T2" fmla="*/ 9 w 62"/>
                <a:gd name="T3" fmla="*/ 3 h 39"/>
                <a:gd name="T4" fmla="*/ 13 w 62"/>
                <a:gd name="T5" fmla="*/ 17 h 39"/>
                <a:gd name="T6" fmla="*/ 25 w 62"/>
                <a:gd name="T7" fmla="*/ 27 h 39"/>
                <a:gd name="T8" fmla="*/ 36 w 62"/>
                <a:gd name="T9" fmla="*/ 38 h 39"/>
                <a:gd name="T10" fmla="*/ 55 w 62"/>
                <a:gd name="T11" fmla="*/ 31 h 39"/>
                <a:gd name="T12" fmla="*/ 57 w 62"/>
                <a:gd name="T13" fmla="*/ 11 h 39"/>
                <a:gd name="T14" fmla="*/ 49 w 62"/>
                <a:gd name="T15" fmla="*/ 2 h 39"/>
                <a:gd name="T16" fmla="*/ 37 w 62"/>
                <a:gd name="T17"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9">
                  <a:moveTo>
                    <a:pt x="37" y="11"/>
                  </a:moveTo>
                  <a:cubicBezTo>
                    <a:pt x="19" y="8"/>
                    <a:pt x="19" y="3"/>
                    <a:pt x="9" y="3"/>
                  </a:cubicBezTo>
                  <a:cubicBezTo>
                    <a:pt x="0" y="3"/>
                    <a:pt x="7" y="14"/>
                    <a:pt x="13" y="17"/>
                  </a:cubicBezTo>
                  <a:cubicBezTo>
                    <a:pt x="20" y="20"/>
                    <a:pt x="20" y="21"/>
                    <a:pt x="25" y="27"/>
                  </a:cubicBezTo>
                  <a:cubicBezTo>
                    <a:pt x="30" y="33"/>
                    <a:pt x="25" y="38"/>
                    <a:pt x="36" y="38"/>
                  </a:cubicBezTo>
                  <a:cubicBezTo>
                    <a:pt x="48" y="39"/>
                    <a:pt x="54" y="34"/>
                    <a:pt x="55" y="31"/>
                  </a:cubicBezTo>
                  <a:cubicBezTo>
                    <a:pt x="56" y="28"/>
                    <a:pt x="62" y="18"/>
                    <a:pt x="57" y="11"/>
                  </a:cubicBezTo>
                  <a:cubicBezTo>
                    <a:pt x="51" y="5"/>
                    <a:pt x="54" y="0"/>
                    <a:pt x="49" y="2"/>
                  </a:cubicBezTo>
                  <a:cubicBezTo>
                    <a:pt x="44" y="4"/>
                    <a:pt x="37" y="11"/>
                    <a:pt x="37" y="11"/>
                  </a:cubicBezTo>
                  <a:close/>
                </a:path>
              </a:pathLst>
            </a:custGeom>
            <a:grpFill/>
            <a:ln>
              <a:noFill/>
            </a:ln>
          </p:spPr>
          <p:txBody>
            <a:bodyPr anchor="ctr"/>
            <a:lstStyle/>
            <a:p>
              <a:pPr marL="342900" indent="-342900" algn="ctr" fontAlgn="auto">
                <a:spcBef>
                  <a:spcPts val="0"/>
                </a:spcBef>
                <a:spcAft>
                  <a:spcPts val="0"/>
                </a:spcAft>
                <a:buFont typeface="+mj-lt"/>
                <a:buAutoNum type="arabicPeriod"/>
                <a:defRPr/>
              </a:pPr>
              <a:endParaRPr lang="zh-CN" altLang="en-US">
                <a:latin typeface="+mn-lt"/>
                <a:ea typeface="+mn-ea"/>
              </a:endParaRPr>
            </a:p>
          </p:txBody>
        </p:sp>
      </p:grpSp>
      <p:grpSp>
        <p:nvGrpSpPr>
          <p:cNvPr id="87" name="组合 86"/>
          <p:cNvGrpSpPr/>
          <p:nvPr/>
        </p:nvGrpSpPr>
        <p:grpSpPr>
          <a:xfrm>
            <a:off x="-280307" y="4746673"/>
            <a:ext cx="12519366" cy="1419683"/>
            <a:chOff x="-280307" y="4746673"/>
            <a:chExt cx="12519366" cy="1419683"/>
          </a:xfrm>
        </p:grpSpPr>
        <p:sp>
          <p:nvSpPr>
            <p:cNvPr id="88" name="矩形 87"/>
            <p:cNvSpPr/>
            <p:nvPr/>
          </p:nvSpPr>
          <p:spPr>
            <a:xfrm>
              <a:off x="0" y="4746673"/>
              <a:ext cx="12192000" cy="1419683"/>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280307" y="4895651"/>
              <a:ext cx="1250088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80307" y="6010529"/>
              <a:ext cx="1251936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1019175" y="4390518"/>
            <a:ext cx="4118882" cy="2180522"/>
            <a:chOff x="1019175" y="4390518"/>
            <a:chExt cx="4118882" cy="2180522"/>
          </a:xfrm>
        </p:grpSpPr>
        <p:sp>
          <p:nvSpPr>
            <p:cNvPr id="92" name="矩形 91"/>
            <p:cNvSpPr/>
            <p:nvPr/>
          </p:nvSpPr>
          <p:spPr>
            <a:xfrm>
              <a:off x="1019175" y="4390518"/>
              <a:ext cx="3843111" cy="2180522"/>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直角三角形 92"/>
            <p:cNvSpPr/>
            <p:nvPr/>
          </p:nvSpPr>
          <p:spPr>
            <a:xfrm>
              <a:off x="4862286" y="4391024"/>
              <a:ext cx="275771" cy="355647"/>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文本框 94"/>
          <p:cNvSpPr txBox="1"/>
          <p:nvPr/>
        </p:nvSpPr>
        <p:spPr>
          <a:xfrm>
            <a:off x="6643292" y="5064691"/>
            <a:ext cx="4903064" cy="769441"/>
          </a:xfrm>
          <a:prstGeom prst="rect">
            <a:avLst/>
          </a:prstGeom>
          <a:noFill/>
        </p:spPr>
        <p:txBody>
          <a:bodyPr wrap="square" rtlCol="0">
            <a:spAutoFit/>
          </a:bodyPr>
          <a:lstStyle/>
          <a:p>
            <a:pPr algn="ctr"/>
            <a:r>
              <a:rPr lang="zh-CN" altLang="en-US" sz="4400" b="1" dirty="0">
                <a:solidFill>
                  <a:schemeClr val="bg1">
                    <a:lumMod val="85000"/>
                  </a:schemeClr>
                </a:solidFill>
                <a:latin typeface="微软雅黑" panose="020B0503020204020204" pitchFamily="34" charset="-122"/>
                <a:ea typeface="微软雅黑" panose="020B0503020204020204" pitchFamily="34" charset="-122"/>
              </a:rPr>
              <a:t>信息化概况</a:t>
            </a:r>
            <a:endParaRPr lang="zh-CN" altLang="en-US" sz="44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686725" y="2133614"/>
            <a:ext cx="4676059" cy="1289905"/>
          </a:xfrm>
          <a:prstGeom prst="rect">
            <a:avLst/>
          </a:prstGeom>
        </p:spPr>
        <p:txBody>
          <a:bodyPr wrap="square">
            <a:spAutoFit/>
          </a:bodyPr>
          <a:lstStyle/>
          <a:p>
            <a:pPr indent="44958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公司以先进技术作为企业核心竞争力服务于物流和生产企业，先后取得多项专利证书。通过自主创新，引领着行业技术的发展。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987533" y="4617818"/>
            <a:ext cx="3930690" cy="1508105"/>
          </a:xfrm>
          <a:prstGeom prst="rect">
            <a:avLst/>
          </a:prstGeom>
          <a:noFill/>
        </p:spPr>
        <p:txBody>
          <a:bodyPr wrap="square" rtlCol="0">
            <a:spAutoFit/>
          </a:bodyPr>
          <a:lstStyle/>
          <a:p>
            <a:pPr algn="ctr"/>
            <a:r>
              <a:rPr lang="en-US" altLang="zh-CN" sz="6000" b="1" dirty="0">
                <a:solidFill>
                  <a:schemeClr val="bg1"/>
                </a:solidFill>
                <a:latin typeface="微软雅黑" panose="020B0503020204020204" pitchFamily="34" charset="-122"/>
                <a:ea typeface="微软雅黑" panose="020B0503020204020204" pitchFamily="34" charset="-122"/>
              </a:rPr>
              <a:t>15</a:t>
            </a:r>
            <a:r>
              <a:rPr lang="zh-CN" altLang="en-US" sz="3200" b="1" dirty="0">
                <a:solidFill>
                  <a:schemeClr val="bg1"/>
                </a:solidFill>
                <a:latin typeface="微软雅黑" panose="020B0503020204020204" pitchFamily="34" charset="-122"/>
                <a:ea typeface="微软雅黑" panose="020B0503020204020204" pitchFamily="34" charset="-122"/>
              </a:rPr>
              <a:t>项</a:t>
            </a:r>
            <a:endParaRPr lang="zh-CN" altLang="en-US" sz="6000" b="1" dirty="0">
              <a:solidFill>
                <a:schemeClr val="bg1"/>
              </a:solidFill>
              <a:latin typeface="微软雅黑" panose="020B0503020204020204" pitchFamily="34" charset="-122"/>
              <a:ea typeface="微软雅黑" panose="020B0503020204020204" pitchFamily="34" charset="-122"/>
            </a:endParaRPr>
          </a:p>
          <a:p>
            <a:pPr algn="ctr"/>
            <a:r>
              <a:rPr lang="zh-CN" altLang="en-US" sz="3200" b="1" dirty="0">
                <a:solidFill>
                  <a:schemeClr val="bg1"/>
                </a:solidFill>
                <a:latin typeface="微软雅黑" panose="020B0503020204020204" pitchFamily="34" charset="-122"/>
                <a:ea typeface="微软雅黑" panose="020B0503020204020204" pitchFamily="34" charset="-122"/>
              </a:rPr>
              <a:t>物流行业软件著作权</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47" name="图片 146"/>
          <p:cNvPicPr>
            <a:picLocks noChangeAspect="1"/>
          </p:cNvPicPr>
          <p:nvPr/>
        </p:nvPicPr>
        <p:blipFill rotWithShape="1">
          <a:blip r:embed="rId1" cstate="screen"/>
          <a:srcRect t="11045" b="22687"/>
          <a:stretch>
            <a:fillRect/>
          </a:stretch>
        </p:blipFill>
        <p:spPr>
          <a:xfrm>
            <a:off x="130629" y="195943"/>
            <a:ext cx="1162594" cy="858985"/>
          </a:xfrm>
          <a:prstGeom prst="rect">
            <a:avLst/>
          </a:prstGeom>
        </p:spPr>
      </p:pic>
      <p:sp>
        <p:nvSpPr>
          <p:cNvPr id="148" name="文本框 147"/>
          <p:cNvSpPr txBox="1"/>
          <p:nvPr/>
        </p:nvSpPr>
        <p:spPr>
          <a:xfrm>
            <a:off x="1484990" y="260755"/>
            <a:ext cx="4625788"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资质</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pic>
        <p:nvPicPr>
          <p:cNvPr id="102" name="图片 101"/>
          <p:cNvPicPr>
            <a:picLocks noChangeAspect="1"/>
          </p:cNvPicPr>
          <p:nvPr/>
        </p:nvPicPr>
        <p:blipFill rotWithShape="1">
          <a:blip r:embed="rId2" cstate="screen"/>
          <a:srcRect/>
          <a:stretch>
            <a:fillRect/>
          </a:stretch>
        </p:blipFill>
        <p:spPr>
          <a:xfrm>
            <a:off x="5859642" y="1028419"/>
            <a:ext cx="2372321" cy="3361749"/>
          </a:xfrm>
          <a:prstGeom prst="rect">
            <a:avLst/>
          </a:prstGeom>
          <a:effectLst>
            <a:outerShdw blurRad="50800" dist="38100" dir="8100000" algn="tr" rotWithShape="0">
              <a:prstClr val="black">
                <a:alpha val="40000"/>
              </a:prstClr>
            </a:outerShdw>
          </a:effectLst>
        </p:spPr>
      </p:pic>
      <p:pic>
        <p:nvPicPr>
          <p:cNvPr id="105" name="图片 104"/>
          <p:cNvPicPr>
            <a:picLocks noChangeAspect="1"/>
          </p:cNvPicPr>
          <p:nvPr/>
        </p:nvPicPr>
        <p:blipFill rotWithShape="1">
          <a:blip r:embed="rId3" cstate="screen"/>
          <a:srcRect/>
          <a:stretch>
            <a:fillRect/>
          </a:stretch>
        </p:blipFill>
        <p:spPr>
          <a:xfrm>
            <a:off x="6976129" y="1032309"/>
            <a:ext cx="2372321" cy="3361749"/>
          </a:xfrm>
          <a:prstGeom prst="rect">
            <a:avLst/>
          </a:prstGeom>
          <a:effectLst>
            <a:outerShdw blurRad="50800" dist="38100" dir="8100000" algn="tr" rotWithShape="0">
              <a:prstClr val="black">
                <a:alpha val="40000"/>
              </a:prstClr>
            </a:outerShdw>
          </a:effectLst>
        </p:spPr>
      </p:pic>
      <p:pic>
        <p:nvPicPr>
          <p:cNvPr id="108" name="图片 107"/>
          <p:cNvPicPr>
            <a:picLocks noChangeAspect="1"/>
          </p:cNvPicPr>
          <p:nvPr/>
        </p:nvPicPr>
        <p:blipFill rotWithShape="1">
          <a:blip r:embed="rId4" cstate="screen"/>
          <a:srcRect/>
          <a:stretch>
            <a:fillRect/>
          </a:stretch>
        </p:blipFill>
        <p:spPr>
          <a:xfrm>
            <a:off x="8043430" y="1004437"/>
            <a:ext cx="2372321" cy="3361749"/>
          </a:xfrm>
          <a:prstGeom prst="rect">
            <a:avLst/>
          </a:prstGeom>
          <a:effectLst>
            <a:outerShdw blurRad="50800" dist="38100" dir="8100000" algn="tr" rotWithShape="0">
              <a:prstClr val="black">
                <a:alpha val="40000"/>
              </a:prstClr>
            </a:outerShdw>
          </a:effectLst>
        </p:spPr>
      </p:pic>
      <p:pic>
        <p:nvPicPr>
          <p:cNvPr id="109" name="图片 108"/>
          <p:cNvPicPr>
            <a:picLocks noChangeAspect="1"/>
          </p:cNvPicPr>
          <p:nvPr/>
        </p:nvPicPr>
        <p:blipFill rotWithShape="1">
          <a:blip r:embed="rId5" cstate="screen"/>
          <a:srcRect/>
          <a:stretch>
            <a:fillRect/>
          </a:stretch>
        </p:blipFill>
        <p:spPr>
          <a:xfrm>
            <a:off x="9198393" y="987223"/>
            <a:ext cx="2372321" cy="3361749"/>
          </a:xfrm>
          <a:prstGeom prst="rect">
            <a:avLst/>
          </a:prstGeom>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101"/>
                                        </p:tgtEl>
                                      </p:cBhvr>
                                    </p:animEffect>
                                    <p:set>
                                      <p:cBhvr>
                                        <p:cTn id="7" dur="1" fill="hold">
                                          <p:stCondLst>
                                            <p:cond delay="24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t="11045" b="22687"/>
          <a:stretch>
            <a:fillRect/>
          </a:stretch>
        </p:blipFill>
        <p:spPr>
          <a:xfrm>
            <a:off x="130629" y="195943"/>
            <a:ext cx="1162594" cy="858985"/>
          </a:xfrm>
          <a:prstGeom prst="rect">
            <a:avLst/>
          </a:prstGeom>
        </p:spPr>
      </p:pic>
      <p:sp>
        <p:nvSpPr>
          <p:cNvPr id="7" name="文本框 6"/>
          <p:cNvSpPr txBox="1"/>
          <p:nvPr/>
        </p:nvSpPr>
        <p:spPr>
          <a:xfrm>
            <a:off x="1484990" y="260755"/>
            <a:ext cx="4625788"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荣誉奖项和资质认证</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nvGrpSpPr>
          <p:cNvPr id="63" name="组合 62"/>
          <p:cNvGrpSpPr/>
          <p:nvPr/>
        </p:nvGrpSpPr>
        <p:grpSpPr>
          <a:xfrm>
            <a:off x="1177267" y="1210646"/>
            <a:ext cx="2160992" cy="467412"/>
            <a:chOff x="1057578" y="862043"/>
            <a:chExt cx="1752717" cy="379104"/>
          </a:xfrm>
        </p:grpSpPr>
        <p:grpSp>
          <p:nvGrpSpPr>
            <p:cNvPr id="87" name="组合 86"/>
            <p:cNvGrpSpPr/>
            <p:nvPr/>
          </p:nvGrpSpPr>
          <p:grpSpPr>
            <a:xfrm>
              <a:off x="1057578" y="862043"/>
              <a:ext cx="377422" cy="377422"/>
              <a:chOff x="12661571" y="3742904"/>
              <a:chExt cx="678714" cy="678714"/>
            </a:xfrm>
          </p:grpSpPr>
          <p:grpSp>
            <p:nvGrpSpPr>
              <p:cNvPr id="89" name="组合 88"/>
              <p:cNvGrpSpPr/>
              <p:nvPr/>
            </p:nvGrpSpPr>
            <p:grpSpPr>
              <a:xfrm>
                <a:off x="12661571" y="3742904"/>
                <a:ext cx="678714" cy="678714"/>
                <a:chOff x="7301362" y="2192251"/>
                <a:chExt cx="1445892" cy="1445892"/>
              </a:xfrm>
            </p:grpSpPr>
            <p:sp>
              <p:nvSpPr>
                <p:cNvPr id="94" name="椭圆 93"/>
                <p:cNvSpPr/>
                <p:nvPr/>
              </p:nvSpPr>
              <p:spPr>
                <a:xfrm>
                  <a:off x="7301362" y="2192251"/>
                  <a:ext cx="1445892" cy="1445892"/>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95" name="椭圆 94"/>
                <p:cNvSpPr/>
                <p:nvPr/>
              </p:nvSpPr>
              <p:spPr>
                <a:xfrm>
                  <a:off x="7349322" y="2240207"/>
                  <a:ext cx="1349984" cy="1349982"/>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90" name="组合 89"/>
              <p:cNvGrpSpPr/>
              <p:nvPr/>
            </p:nvGrpSpPr>
            <p:grpSpPr>
              <a:xfrm>
                <a:off x="12859382" y="3859358"/>
                <a:ext cx="312124" cy="454681"/>
                <a:chOff x="8331200" y="1257300"/>
                <a:chExt cx="330200" cy="481013"/>
              </a:xfrm>
              <a:solidFill>
                <a:schemeClr val="accent1"/>
              </a:solidFill>
            </p:grpSpPr>
            <p:sp>
              <p:nvSpPr>
                <p:cNvPr id="91"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2"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3"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sp>
          <p:nvSpPr>
            <p:cNvPr id="88" name="文本框 25"/>
            <p:cNvSpPr txBox="1"/>
            <p:nvPr/>
          </p:nvSpPr>
          <p:spPr>
            <a:xfrm>
              <a:off x="1435000" y="926615"/>
              <a:ext cx="1375295" cy="314532"/>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2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ISO9001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证书</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644810" y="1226080"/>
            <a:ext cx="2871919" cy="465867"/>
            <a:chOff x="5148374" y="1210385"/>
            <a:chExt cx="2871919" cy="465867"/>
          </a:xfrm>
        </p:grpSpPr>
        <p:sp>
          <p:nvSpPr>
            <p:cNvPr id="78" name="文本框 25"/>
            <p:cNvSpPr txBox="1"/>
            <p:nvPr/>
          </p:nvSpPr>
          <p:spPr>
            <a:xfrm>
              <a:off x="5598280" y="1288454"/>
              <a:ext cx="2422013" cy="387798"/>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知识产权管理体系证书</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148374" y="1210385"/>
              <a:ext cx="465337" cy="465338"/>
              <a:chOff x="12661571" y="3742904"/>
              <a:chExt cx="678714" cy="678714"/>
            </a:xfrm>
          </p:grpSpPr>
          <p:grpSp>
            <p:nvGrpSpPr>
              <p:cNvPr id="80" name="组合 79"/>
              <p:cNvGrpSpPr/>
              <p:nvPr/>
            </p:nvGrpSpPr>
            <p:grpSpPr>
              <a:xfrm>
                <a:off x="12661571" y="3742904"/>
                <a:ext cx="678714" cy="678714"/>
                <a:chOff x="7301362" y="2192251"/>
                <a:chExt cx="1445892" cy="1445892"/>
              </a:xfrm>
            </p:grpSpPr>
            <p:sp>
              <p:nvSpPr>
                <p:cNvPr id="85" name="椭圆 84"/>
                <p:cNvSpPr/>
                <p:nvPr/>
              </p:nvSpPr>
              <p:spPr>
                <a:xfrm>
                  <a:off x="7301362" y="2192251"/>
                  <a:ext cx="1445892" cy="1445892"/>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86" name="椭圆 85"/>
                <p:cNvSpPr/>
                <p:nvPr/>
              </p:nvSpPr>
              <p:spPr>
                <a:xfrm>
                  <a:off x="7349322" y="2240207"/>
                  <a:ext cx="1349984" cy="1349982"/>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81" name="组合 80"/>
              <p:cNvGrpSpPr/>
              <p:nvPr/>
            </p:nvGrpSpPr>
            <p:grpSpPr>
              <a:xfrm>
                <a:off x="12859382" y="3859358"/>
                <a:ext cx="312124" cy="454681"/>
                <a:chOff x="8331200" y="1257300"/>
                <a:chExt cx="330200" cy="481013"/>
              </a:xfrm>
              <a:solidFill>
                <a:schemeClr val="accent1"/>
              </a:solidFill>
            </p:grpSpPr>
            <p:sp>
              <p:nvSpPr>
                <p:cNvPr id="82"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3"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4"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grpSp>
      <p:grpSp>
        <p:nvGrpSpPr>
          <p:cNvPr id="65" name="组合 64"/>
          <p:cNvGrpSpPr/>
          <p:nvPr/>
        </p:nvGrpSpPr>
        <p:grpSpPr>
          <a:xfrm>
            <a:off x="8281022" y="1226081"/>
            <a:ext cx="2734640" cy="706969"/>
            <a:chOff x="8729035" y="1210386"/>
            <a:chExt cx="2734640" cy="706969"/>
          </a:xfrm>
        </p:grpSpPr>
        <p:sp>
          <p:nvSpPr>
            <p:cNvPr id="69" name="文本框 25"/>
            <p:cNvSpPr txBox="1"/>
            <p:nvPr/>
          </p:nvSpPr>
          <p:spPr>
            <a:xfrm>
              <a:off x="9178940" y="1234091"/>
              <a:ext cx="2284735" cy="683264"/>
            </a:xfrm>
            <a:prstGeom prst="rect">
              <a:avLst/>
            </a:prstGeom>
            <a:noFill/>
          </p:spPr>
          <p:txBody>
            <a:bodyPr wrap="square" rtlCol="0">
              <a:spAutoFit/>
            </a:bodyPr>
            <a:lstStyle/>
            <a:p>
              <a:pPr>
                <a:lnSpc>
                  <a:spcPct val="12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ISEA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中国交通运输协会航运物流分会会员</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8729035" y="1210386"/>
              <a:ext cx="465338" cy="465338"/>
              <a:chOff x="12661571" y="3742904"/>
              <a:chExt cx="678714" cy="678714"/>
            </a:xfrm>
          </p:grpSpPr>
          <p:grpSp>
            <p:nvGrpSpPr>
              <p:cNvPr id="71" name="组合 70"/>
              <p:cNvGrpSpPr/>
              <p:nvPr/>
            </p:nvGrpSpPr>
            <p:grpSpPr>
              <a:xfrm>
                <a:off x="12661571" y="3742904"/>
                <a:ext cx="678714" cy="678714"/>
                <a:chOff x="7301362" y="2192251"/>
                <a:chExt cx="1445892" cy="1445892"/>
              </a:xfrm>
            </p:grpSpPr>
            <p:sp>
              <p:nvSpPr>
                <p:cNvPr id="76" name="椭圆 75"/>
                <p:cNvSpPr/>
                <p:nvPr/>
              </p:nvSpPr>
              <p:spPr>
                <a:xfrm>
                  <a:off x="7301362" y="2192251"/>
                  <a:ext cx="1445892" cy="1445892"/>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77" name="椭圆 76"/>
                <p:cNvSpPr/>
                <p:nvPr/>
              </p:nvSpPr>
              <p:spPr>
                <a:xfrm>
                  <a:off x="7349322" y="2240207"/>
                  <a:ext cx="1349984" cy="1349982"/>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72" name="组合 71"/>
              <p:cNvGrpSpPr/>
              <p:nvPr/>
            </p:nvGrpSpPr>
            <p:grpSpPr>
              <a:xfrm>
                <a:off x="12859382" y="3859358"/>
                <a:ext cx="312124" cy="454681"/>
                <a:chOff x="8331200" y="1257300"/>
                <a:chExt cx="330200" cy="481013"/>
              </a:xfrm>
              <a:solidFill>
                <a:schemeClr val="accent1"/>
              </a:solidFill>
            </p:grpSpPr>
            <p:sp>
              <p:nvSpPr>
                <p:cNvPr id="73"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4"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5"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grpSp>
      <p:pic>
        <p:nvPicPr>
          <p:cNvPr id="12" name="图片 11"/>
          <p:cNvPicPr>
            <a:picLocks noChangeAspect="1"/>
          </p:cNvPicPr>
          <p:nvPr/>
        </p:nvPicPr>
        <p:blipFill>
          <a:blip r:embed="rId2" cstate="screen"/>
          <a:stretch>
            <a:fillRect/>
          </a:stretch>
        </p:blipFill>
        <p:spPr>
          <a:xfrm>
            <a:off x="618141" y="1914825"/>
            <a:ext cx="3434882" cy="4681847"/>
          </a:xfrm>
          <a:prstGeom prst="rect">
            <a:avLst/>
          </a:prstGeom>
        </p:spPr>
      </p:pic>
      <p:pic>
        <p:nvPicPr>
          <p:cNvPr id="13" name="图片 12"/>
          <p:cNvPicPr>
            <a:picLocks noChangeAspect="1"/>
          </p:cNvPicPr>
          <p:nvPr/>
        </p:nvPicPr>
        <p:blipFill>
          <a:blip r:embed="rId3" cstate="screen"/>
          <a:stretch>
            <a:fillRect/>
          </a:stretch>
        </p:blipFill>
        <p:spPr>
          <a:xfrm>
            <a:off x="4409110" y="1914826"/>
            <a:ext cx="3311192" cy="4681847"/>
          </a:xfrm>
          <a:prstGeom prst="rect">
            <a:avLst/>
          </a:prstGeom>
        </p:spPr>
      </p:pic>
      <p:pic>
        <p:nvPicPr>
          <p:cNvPr id="15" name="图片 14"/>
          <p:cNvPicPr>
            <a:picLocks noChangeAspect="1"/>
          </p:cNvPicPr>
          <p:nvPr/>
        </p:nvPicPr>
        <p:blipFill rotWithShape="1">
          <a:blip r:embed="rId4" cstate="screen"/>
          <a:srcRect/>
          <a:stretch>
            <a:fillRect/>
          </a:stretch>
        </p:blipFill>
        <p:spPr>
          <a:xfrm>
            <a:off x="7987950" y="1914827"/>
            <a:ext cx="3383799" cy="46818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t="11045" b="22687"/>
          <a:stretch>
            <a:fillRect/>
          </a:stretch>
        </p:blipFill>
        <p:spPr>
          <a:xfrm>
            <a:off x="130629" y="195943"/>
            <a:ext cx="1162594" cy="858985"/>
          </a:xfrm>
          <a:prstGeom prst="rect">
            <a:avLst/>
          </a:prstGeom>
        </p:spPr>
      </p:pic>
      <p:sp>
        <p:nvSpPr>
          <p:cNvPr id="7" name="文本框 6"/>
          <p:cNvSpPr txBox="1"/>
          <p:nvPr/>
        </p:nvSpPr>
        <p:spPr>
          <a:xfrm>
            <a:off x="1484990" y="260755"/>
            <a:ext cx="4625788" cy="677108"/>
          </a:xfrm>
          <a:prstGeom prst="rect">
            <a:avLst/>
          </a:prstGeom>
          <a:noFill/>
        </p:spPr>
        <p:txBody>
          <a:bodyPr wrap="square" rtlCol="0">
            <a:spAutoFit/>
          </a:bodyPr>
          <a:lstStyle/>
          <a:p>
            <a:r>
              <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rPr>
              <a:t>荣誉奖项和资质认证</a:t>
            </a:r>
            <a:endParaRPr lang="zh-CN" altLang="en-US" sz="3800" b="1" dirty="0">
              <a:solidFill>
                <a:schemeClr val="tx1">
                  <a:lumMod val="65000"/>
                  <a:lumOff val="35000"/>
                </a:schemeClr>
              </a:solidFill>
              <a:latin typeface="Agency FB" panose="020B0503020202020204" pitchFamily="34" charset="0"/>
              <a:ea typeface="微软雅黑" panose="020B0503020204020204" pitchFamily="34" charset="-122"/>
            </a:endParaRPr>
          </a:p>
        </p:txBody>
      </p:sp>
      <p:grpSp>
        <p:nvGrpSpPr>
          <p:cNvPr id="29" name="组合 28"/>
          <p:cNvGrpSpPr/>
          <p:nvPr/>
        </p:nvGrpSpPr>
        <p:grpSpPr>
          <a:xfrm>
            <a:off x="1104948" y="1279830"/>
            <a:ext cx="2892973" cy="494517"/>
            <a:chOff x="1057578" y="862043"/>
            <a:chExt cx="2207957" cy="377422"/>
          </a:xfrm>
        </p:grpSpPr>
        <p:grpSp>
          <p:nvGrpSpPr>
            <p:cNvPr id="30" name="组合 29"/>
            <p:cNvGrpSpPr/>
            <p:nvPr/>
          </p:nvGrpSpPr>
          <p:grpSpPr>
            <a:xfrm>
              <a:off x="1057578" y="862043"/>
              <a:ext cx="377422" cy="377422"/>
              <a:chOff x="12661571" y="3742904"/>
              <a:chExt cx="678714" cy="678714"/>
            </a:xfrm>
          </p:grpSpPr>
          <p:grpSp>
            <p:nvGrpSpPr>
              <p:cNvPr id="32" name="组合 31"/>
              <p:cNvGrpSpPr/>
              <p:nvPr/>
            </p:nvGrpSpPr>
            <p:grpSpPr>
              <a:xfrm>
                <a:off x="12661571" y="3742904"/>
                <a:ext cx="678714" cy="678714"/>
                <a:chOff x="7301362" y="2192251"/>
                <a:chExt cx="1445892" cy="1445892"/>
              </a:xfrm>
            </p:grpSpPr>
            <p:sp>
              <p:nvSpPr>
                <p:cNvPr id="37" name="椭圆 36"/>
                <p:cNvSpPr/>
                <p:nvPr/>
              </p:nvSpPr>
              <p:spPr>
                <a:xfrm>
                  <a:off x="7301362" y="2192251"/>
                  <a:ext cx="1445892" cy="1445892"/>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38" name="椭圆 37"/>
                <p:cNvSpPr/>
                <p:nvPr/>
              </p:nvSpPr>
              <p:spPr>
                <a:xfrm>
                  <a:off x="7349322" y="2240207"/>
                  <a:ext cx="1349984" cy="1349982"/>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33" name="组合 32"/>
              <p:cNvGrpSpPr/>
              <p:nvPr/>
            </p:nvGrpSpPr>
            <p:grpSpPr>
              <a:xfrm>
                <a:off x="12859382" y="3859358"/>
                <a:ext cx="312124" cy="454681"/>
                <a:chOff x="8331200" y="1257300"/>
                <a:chExt cx="330200" cy="481013"/>
              </a:xfrm>
              <a:solidFill>
                <a:schemeClr val="accent1"/>
              </a:solidFill>
            </p:grpSpPr>
            <p:sp>
              <p:nvSpPr>
                <p:cNvPr id="34"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5"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6"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sp>
          <p:nvSpPr>
            <p:cNvPr id="31" name="文本框 25"/>
            <p:cNvSpPr txBox="1"/>
            <p:nvPr/>
          </p:nvSpPr>
          <p:spPr>
            <a:xfrm>
              <a:off x="1433696" y="926801"/>
              <a:ext cx="1831839" cy="267785"/>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海康机器人战略合作伙伴</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8366534" y="1298445"/>
            <a:ext cx="3644093" cy="494517"/>
            <a:chOff x="1057578" y="862043"/>
            <a:chExt cx="2781222" cy="377422"/>
          </a:xfrm>
        </p:grpSpPr>
        <p:grpSp>
          <p:nvGrpSpPr>
            <p:cNvPr id="40" name="组合 39"/>
            <p:cNvGrpSpPr/>
            <p:nvPr/>
          </p:nvGrpSpPr>
          <p:grpSpPr>
            <a:xfrm>
              <a:off x="1057578" y="862043"/>
              <a:ext cx="377422" cy="377422"/>
              <a:chOff x="12661571" y="3742904"/>
              <a:chExt cx="678714" cy="678714"/>
            </a:xfrm>
          </p:grpSpPr>
          <p:grpSp>
            <p:nvGrpSpPr>
              <p:cNvPr id="42" name="组合 41"/>
              <p:cNvGrpSpPr/>
              <p:nvPr/>
            </p:nvGrpSpPr>
            <p:grpSpPr>
              <a:xfrm>
                <a:off x="12661571" y="3742904"/>
                <a:ext cx="678714" cy="678714"/>
                <a:chOff x="7301362" y="2192251"/>
                <a:chExt cx="1445892" cy="1445892"/>
              </a:xfrm>
            </p:grpSpPr>
            <p:sp>
              <p:nvSpPr>
                <p:cNvPr id="47" name="椭圆 46"/>
                <p:cNvSpPr/>
                <p:nvPr/>
              </p:nvSpPr>
              <p:spPr>
                <a:xfrm>
                  <a:off x="7301362" y="2192251"/>
                  <a:ext cx="1445892" cy="1445892"/>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48" name="椭圆 47"/>
                <p:cNvSpPr/>
                <p:nvPr/>
              </p:nvSpPr>
              <p:spPr>
                <a:xfrm>
                  <a:off x="7349322" y="2240207"/>
                  <a:ext cx="1349984" cy="1349982"/>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43" name="组合 42"/>
              <p:cNvGrpSpPr/>
              <p:nvPr/>
            </p:nvGrpSpPr>
            <p:grpSpPr>
              <a:xfrm>
                <a:off x="12859382" y="3859358"/>
                <a:ext cx="312124" cy="454681"/>
                <a:chOff x="8331200" y="1257300"/>
                <a:chExt cx="330200" cy="481013"/>
              </a:xfrm>
              <a:solidFill>
                <a:schemeClr val="accent1"/>
              </a:solidFill>
            </p:grpSpPr>
            <p:sp>
              <p:nvSpPr>
                <p:cNvPr id="44"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5"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6"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sp>
          <p:nvSpPr>
            <p:cNvPr id="41" name="文本框 25"/>
            <p:cNvSpPr txBox="1"/>
            <p:nvPr/>
          </p:nvSpPr>
          <p:spPr>
            <a:xfrm>
              <a:off x="1480062" y="917005"/>
              <a:ext cx="2358738" cy="267785"/>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协会理事单位</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4525303" y="1307557"/>
            <a:ext cx="3085958" cy="487705"/>
            <a:chOff x="5498902" y="1685867"/>
            <a:chExt cx="2388143" cy="377422"/>
          </a:xfrm>
        </p:grpSpPr>
        <p:grpSp>
          <p:nvGrpSpPr>
            <p:cNvPr id="50" name="组合 49"/>
            <p:cNvGrpSpPr/>
            <p:nvPr/>
          </p:nvGrpSpPr>
          <p:grpSpPr>
            <a:xfrm>
              <a:off x="5498902" y="1685867"/>
              <a:ext cx="377422" cy="377422"/>
              <a:chOff x="12661584" y="3742903"/>
              <a:chExt cx="678715" cy="678714"/>
            </a:xfrm>
          </p:grpSpPr>
          <p:grpSp>
            <p:nvGrpSpPr>
              <p:cNvPr id="52" name="组合 51"/>
              <p:cNvGrpSpPr/>
              <p:nvPr/>
            </p:nvGrpSpPr>
            <p:grpSpPr>
              <a:xfrm>
                <a:off x="12661584" y="3742903"/>
                <a:ext cx="678715" cy="678714"/>
                <a:chOff x="7301389" y="2192247"/>
                <a:chExt cx="1445894" cy="1445891"/>
              </a:xfrm>
            </p:grpSpPr>
            <p:sp>
              <p:nvSpPr>
                <p:cNvPr id="57" name="椭圆 56"/>
                <p:cNvSpPr/>
                <p:nvPr/>
              </p:nvSpPr>
              <p:spPr>
                <a:xfrm>
                  <a:off x="7301389" y="2192247"/>
                  <a:ext cx="1445894" cy="1445891"/>
                </a:xfrm>
                <a:prstGeom prst="ellipse">
                  <a:avLst/>
                </a:prstGeom>
                <a:gradFill flip="none" rotWithShape="1">
                  <a:gsLst>
                    <a:gs pos="0">
                      <a:schemeClr val="bg1"/>
                    </a:gs>
                    <a:gs pos="36000">
                      <a:schemeClr val="bg1"/>
                    </a:gs>
                    <a:gs pos="100000">
                      <a:schemeClr val="bg2"/>
                    </a:gs>
                  </a:gsLst>
                  <a:lin ang="13500000" scaled="1"/>
                  <a:tileRect/>
                </a:gradFill>
                <a:ln w="12700">
                  <a:solidFill>
                    <a:schemeClr val="bg1"/>
                  </a:solidFill>
                </a:ln>
                <a:effectLst>
                  <a:outerShdw blurRad="419100" dist="596900" dir="2700000" sx="90000" sy="90000" algn="tl" rotWithShape="0">
                    <a:schemeClr val="bg1">
                      <a:lumMod val="50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sp>
              <p:nvSpPr>
                <p:cNvPr id="58" name="椭圆 57"/>
                <p:cNvSpPr/>
                <p:nvPr/>
              </p:nvSpPr>
              <p:spPr>
                <a:xfrm>
                  <a:off x="7349322" y="2240207"/>
                  <a:ext cx="1349984" cy="1349984"/>
                </a:xfrm>
                <a:prstGeom prst="ellipse">
                  <a:avLst/>
                </a:prstGeom>
                <a:noFill/>
                <a:ln w="6350">
                  <a:solidFill>
                    <a:srgbClr val="4623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p>
              </p:txBody>
            </p:sp>
          </p:grpSp>
          <p:grpSp>
            <p:nvGrpSpPr>
              <p:cNvPr id="53" name="组合 52"/>
              <p:cNvGrpSpPr/>
              <p:nvPr/>
            </p:nvGrpSpPr>
            <p:grpSpPr>
              <a:xfrm>
                <a:off x="12859382" y="3859358"/>
                <a:ext cx="312124" cy="454681"/>
                <a:chOff x="8331200" y="1257300"/>
                <a:chExt cx="330200" cy="481013"/>
              </a:xfrm>
              <a:solidFill>
                <a:schemeClr val="accent1"/>
              </a:solidFill>
            </p:grpSpPr>
            <p:sp>
              <p:nvSpPr>
                <p:cNvPr id="54" name="Oval 135"/>
                <p:cNvSpPr>
                  <a:spLocks noChangeArrowheads="1"/>
                </p:cNvSpPr>
                <p:nvPr/>
              </p:nvSpPr>
              <p:spPr bwMode="auto">
                <a:xfrm>
                  <a:off x="8440738" y="1365250"/>
                  <a:ext cx="112713" cy="112713"/>
                </a:xfrm>
                <a:prstGeom prst="ellipse">
                  <a:avLst/>
                </a:pr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5" name="Freeform 136"/>
                <p:cNvSpPr>
                  <a:spLocks noEditPoints="1"/>
                </p:cNvSpPr>
                <p:nvPr/>
              </p:nvSpPr>
              <p:spPr bwMode="auto">
                <a:xfrm>
                  <a:off x="8331200" y="1257300"/>
                  <a:ext cx="330200" cy="330200"/>
                </a:xfrm>
                <a:custGeom>
                  <a:avLst/>
                  <a:gdLst>
                    <a:gd name="T0" fmla="*/ 88 w 88"/>
                    <a:gd name="T1" fmla="*/ 44 h 88"/>
                    <a:gd name="T2" fmla="*/ 79 w 88"/>
                    <a:gd name="T3" fmla="*/ 35 h 88"/>
                    <a:gd name="T4" fmla="*/ 82 w 88"/>
                    <a:gd name="T5" fmla="*/ 22 h 88"/>
                    <a:gd name="T6" fmla="*/ 70 w 88"/>
                    <a:gd name="T7" fmla="*/ 19 h 88"/>
                    <a:gd name="T8" fmla="*/ 66 w 88"/>
                    <a:gd name="T9" fmla="*/ 6 h 88"/>
                    <a:gd name="T10" fmla="*/ 53 w 88"/>
                    <a:gd name="T11" fmla="*/ 9 h 88"/>
                    <a:gd name="T12" fmla="*/ 44 w 88"/>
                    <a:gd name="T13" fmla="*/ 0 h 88"/>
                    <a:gd name="T14" fmla="*/ 35 w 88"/>
                    <a:gd name="T15" fmla="*/ 9 h 88"/>
                    <a:gd name="T16" fmla="*/ 22 w 88"/>
                    <a:gd name="T17" fmla="*/ 6 h 88"/>
                    <a:gd name="T18" fmla="*/ 18 w 88"/>
                    <a:gd name="T19" fmla="*/ 19 h 88"/>
                    <a:gd name="T20" fmla="*/ 6 w 88"/>
                    <a:gd name="T21" fmla="*/ 22 h 88"/>
                    <a:gd name="T22" fmla="*/ 9 w 88"/>
                    <a:gd name="T23" fmla="*/ 35 h 88"/>
                    <a:gd name="T24" fmla="*/ 0 w 88"/>
                    <a:gd name="T25" fmla="*/ 44 h 88"/>
                    <a:gd name="T26" fmla="*/ 9 w 88"/>
                    <a:gd name="T27" fmla="*/ 54 h 88"/>
                    <a:gd name="T28" fmla="*/ 6 w 88"/>
                    <a:gd name="T29" fmla="*/ 66 h 88"/>
                    <a:gd name="T30" fmla="*/ 18 w 88"/>
                    <a:gd name="T31" fmla="*/ 70 h 88"/>
                    <a:gd name="T32" fmla="*/ 22 w 88"/>
                    <a:gd name="T33" fmla="*/ 82 h 88"/>
                    <a:gd name="T34" fmla="*/ 35 w 88"/>
                    <a:gd name="T35" fmla="*/ 79 h 88"/>
                    <a:gd name="T36" fmla="*/ 44 w 88"/>
                    <a:gd name="T37" fmla="*/ 88 h 88"/>
                    <a:gd name="T38" fmla="*/ 53 w 88"/>
                    <a:gd name="T39" fmla="*/ 79 h 88"/>
                    <a:gd name="T40" fmla="*/ 66 w 88"/>
                    <a:gd name="T41" fmla="*/ 82 h 88"/>
                    <a:gd name="T42" fmla="*/ 70 w 88"/>
                    <a:gd name="T43" fmla="*/ 70 h 88"/>
                    <a:gd name="T44" fmla="*/ 82 w 88"/>
                    <a:gd name="T45" fmla="*/ 66 h 88"/>
                    <a:gd name="T46" fmla="*/ 79 w 88"/>
                    <a:gd name="T47" fmla="*/ 54 h 88"/>
                    <a:gd name="T48" fmla="*/ 88 w 88"/>
                    <a:gd name="T49" fmla="*/ 44 h 88"/>
                    <a:gd name="T50" fmla="*/ 44 w 88"/>
                    <a:gd name="T51" fmla="*/ 69 h 88"/>
                    <a:gd name="T52" fmla="*/ 19 w 88"/>
                    <a:gd name="T53" fmla="*/ 44 h 88"/>
                    <a:gd name="T54" fmla="*/ 44 w 88"/>
                    <a:gd name="T55" fmla="*/ 20 h 88"/>
                    <a:gd name="T56" fmla="*/ 69 w 88"/>
                    <a:gd name="T57" fmla="*/ 44 h 88"/>
                    <a:gd name="T58" fmla="*/ 44 w 88"/>
                    <a:gd name="T59" fmla="*/ 6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88">
                      <a:moveTo>
                        <a:pt x="88" y="44"/>
                      </a:moveTo>
                      <a:cubicBezTo>
                        <a:pt x="79" y="35"/>
                        <a:pt x="79" y="35"/>
                        <a:pt x="79" y="35"/>
                      </a:cubicBezTo>
                      <a:cubicBezTo>
                        <a:pt x="82" y="22"/>
                        <a:pt x="82" y="22"/>
                        <a:pt x="82" y="22"/>
                      </a:cubicBezTo>
                      <a:cubicBezTo>
                        <a:pt x="70" y="19"/>
                        <a:pt x="70" y="19"/>
                        <a:pt x="70" y="19"/>
                      </a:cubicBezTo>
                      <a:cubicBezTo>
                        <a:pt x="66" y="6"/>
                        <a:pt x="66" y="6"/>
                        <a:pt x="66" y="6"/>
                      </a:cubicBezTo>
                      <a:cubicBezTo>
                        <a:pt x="53" y="9"/>
                        <a:pt x="53" y="9"/>
                        <a:pt x="53" y="9"/>
                      </a:cubicBezTo>
                      <a:cubicBezTo>
                        <a:pt x="44" y="0"/>
                        <a:pt x="44" y="0"/>
                        <a:pt x="44" y="0"/>
                      </a:cubicBezTo>
                      <a:cubicBezTo>
                        <a:pt x="35" y="9"/>
                        <a:pt x="35" y="9"/>
                        <a:pt x="35" y="9"/>
                      </a:cubicBezTo>
                      <a:cubicBezTo>
                        <a:pt x="22" y="6"/>
                        <a:pt x="22" y="6"/>
                        <a:pt x="22" y="6"/>
                      </a:cubicBezTo>
                      <a:cubicBezTo>
                        <a:pt x="18" y="19"/>
                        <a:pt x="18" y="19"/>
                        <a:pt x="18" y="19"/>
                      </a:cubicBezTo>
                      <a:cubicBezTo>
                        <a:pt x="6" y="22"/>
                        <a:pt x="6" y="22"/>
                        <a:pt x="6" y="22"/>
                      </a:cubicBezTo>
                      <a:cubicBezTo>
                        <a:pt x="9" y="35"/>
                        <a:pt x="9" y="35"/>
                        <a:pt x="9" y="35"/>
                      </a:cubicBezTo>
                      <a:cubicBezTo>
                        <a:pt x="0" y="44"/>
                        <a:pt x="0" y="44"/>
                        <a:pt x="0" y="44"/>
                      </a:cubicBezTo>
                      <a:cubicBezTo>
                        <a:pt x="9" y="54"/>
                        <a:pt x="9" y="54"/>
                        <a:pt x="9" y="54"/>
                      </a:cubicBezTo>
                      <a:cubicBezTo>
                        <a:pt x="6" y="66"/>
                        <a:pt x="6" y="66"/>
                        <a:pt x="6" y="66"/>
                      </a:cubicBezTo>
                      <a:cubicBezTo>
                        <a:pt x="18" y="70"/>
                        <a:pt x="18" y="70"/>
                        <a:pt x="18" y="70"/>
                      </a:cubicBezTo>
                      <a:cubicBezTo>
                        <a:pt x="22" y="82"/>
                        <a:pt x="22" y="82"/>
                        <a:pt x="22" y="82"/>
                      </a:cubicBezTo>
                      <a:cubicBezTo>
                        <a:pt x="35" y="79"/>
                        <a:pt x="35" y="79"/>
                        <a:pt x="35" y="79"/>
                      </a:cubicBezTo>
                      <a:cubicBezTo>
                        <a:pt x="44" y="88"/>
                        <a:pt x="44" y="88"/>
                        <a:pt x="44" y="88"/>
                      </a:cubicBezTo>
                      <a:cubicBezTo>
                        <a:pt x="53" y="79"/>
                        <a:pt x="53" y="79"/>
                        <a:pt x="53" y="79"/>
                      </a:cubicBezTo>
                      <a:cubicBezTo>
                        <a:pt x="66" y="82"/>
                        <a:pt x="66" y="82"/>
                        <a:pt x="66" y="82"/>
                      </a:cubicBezTo>
                      <a:cubicBezTo>
                        <a:pt x="70" y="70"/>
                        <a:pt x="70" y="70"/>
                        <a:pt x="70" y="70"/>
                      </a:cubicBezTo>
                      <a:cubicBezTo>
                        <a:pt x="82" y="66"/>
                        <a:pt x="82" y="66"/>
                        <a:pt x="82" y="66"/>
                      </a:cubicBezTo>
                      <a:cubicBezTo>
                        <a:pt x="79" y="54"/>
                        <a:pt x="79" y="54"/>
                        <a:pt x="79" y="54"/>
                      </a:cubicBezTo>
                      <a:lnTo>
                        <a:pt x="88" y="44"/>
                      </a:lnTo>
                      <a:close/>
                      <a:moveTo>
                        <a:pt x="44" y="69"/>
                      </a:moveTo>
                      <a:cubicBezTo>
                        <a:pt x="30" y="69"/>
                        <a:pt x="19" y="58"/>
                        <a:pt x="19" y="44"/>
                      </a:cubicBezTo>
                      <a:cubicBezTo>
                        <a:pt x="19" y="31"/>
                        <a:pt x="30" y="20"/>
                        <a:pt x="44" y="20"/>
                      </a:cubicBezTo>
                      <a:cubicBezTo>
                        <a:pt x="58" y="20"/>
                        <a:pt x="69" y="31"/>
                        <a:pt x="69" y="44"/>
                      </a:cubicBezTo>
                      <a:cubicBezTo>
                        <a:pt x="69" y="58"/>
                        <a:pt x="58" y="69"/>
                        <a:pt x="44" y="69"/>
                      </a:cubicBez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6" name="Freeform 137"/>
                <p:cNvSpPr/>
                <p:nvPr/>
              </p:nvSpPr>
              <p:spPr bwMode="auto">
                <a:xfrm>
                  <a:off x="8440738" y="1595438"/>
                  <a:ext cx="112713" cy="142875"/>
                </a:xfrm>
                <a:custGeom>
                  <a:avLst/>
                  <a:gdLst>
                    <a:gd name="T0" fmla="*/ 52 w 71"/>
                    <a:gd name="T1" fmla="*/ 12 h 90"/>
                    <a:gd name="T2" fmla="*/ 35 w 71"/>
                    <a:gd name="T3" fmla="*/ 28 h 90"/>
                    <a:gd name="T4" fmla="*/ 19 w 71"/>
                    <a:gd name="T5" fmla="*/ 12 h 90"/>
                    <a:gd name="T6" fmla="*/ 7 w 71"/>
                    <a:gd name="T7" fmla="*/ 0 h 90"/>
                    <a:gd name="T8" fmla="*/ 0 w 71"/>
                    <a:gd name="T9" fmla="*/ 2 h 90"/>
                    <a:gd name="T10" fmla="*/ 0 w 71"/>
                    <a:gd name="T11" fmla="*/ 90 h 90"/>
                    <a:gd name="T12" fmla="*/ 35 w 71"/>
                    <a:gd name="T13" fmla="*/ 57 h 90"/>
                    <a:gd name="T14" fmla="*/ 71 w 71"/>
                    <a:gd name="T15" fmla="*/ 90 h 90"/>
                    <a:gd name="T16" fmla="*/ 71 w 71"/>
                    <a:gd name="T17" fmla="*/ 2 h 90"/>
                    <a:gd name="T18" fmla="*/ 64 w 71"/>
                    <a:gd name="T19" fmla="*/ 0 h 90"/>
                    <a:gd name="T20" fmla="*/ 52 w 71"/>
                    <a:gd name="T21"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90">
                      <a:moveTo>
                        <a:pt x="52" y="12"/>
                      </a:moveTo>
                      <a:lnTo>
                        <a:pt x="35" y="28"/>
                      </a:lnTo>
                      <a:lnTo>
                        <a:pt x="19" y="12"/>
                      </a:lnTo>
                      <a:lnTo>
                        <a:pt x="7" y="0"/>
                      </a:lnTo>
                      <a:lnTo>
                        <a:pt x="0" y="2"/>
                      </a:lnTo>
                      <a:lnTo>
                        <a:pt x="0" y="90"/>
                      </a:lnTo>
                      <a:lnTo>
                        <a:pt x="35" y="57"/>
                      </a:lnTo>
                      <a:lnTo>
                        <a:pt x="71" y="90"/>
                      </a:lnTo>
                      <a:lnTo>
                        <a:pt x="71" y="2"/>
                      </a:lnTo>
                      <a:lnTo>
                        <a:pt x="64" y="0"/>
                      </a:lnTo>
                      <a:lnTo>
                        <a:pt x="52" y="12"/>
                      </a:lnTo>
                      <a:close/>
                    </a:path>
                  </a:pathLst>
                </a:custGeom>
                <a:solidFill>
                  <a:srgbClr val="462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sp>
          <p:nvSpPr>
            <p:cNvPr id="51" name="文本框 25"/>
            <p:cNvSpPr txBox="1"/>
            <p:nvPr/>
          </p:nvSpPr>
          <p:spPr>
            <a:xfrm>
              <a:off x="5921378" y="1755290"/>
              <a:ext cx="1965667" cy="254555"/>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2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华为云认证级经销商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rotWithShape="1">
          <a:blip r:embed="rId2" cstate="screen"/>
          <a:srcRect/>
          <a:stretch>
            <a:fillRect/>
          </a:stretch>
        </p:blipFill>
        <p:spPr>
          <a:xfrm>
            <a:off x="966767" y="1795262"/>
            <a:ext cx="3038251" cy="4662871"/>
          </a:xfrm>
          <a:prstGeom prst="rect">
            <a:avLst/>
          </a:prstGeom>
        </p:spPr>
      </p:pic>
      <p:pic>
        <p:nvPicPr>
          <p:cNvPr id="5" name="图片 4"/>
          <p:cNvPicPr>
            <a:picLocks noChangeAspect="1"/>
          </p:cNvPicPr>
          <p:nvPr/>
        </p:nvPicPr>
        <p:blipFill rotWithShape="1">
          <a:blip r:embed="rId3" cstate="screen"/>
          <a:srcRect/>
          <a:stretch>
            <a:fillRect/>
          </a:stretch>
        </p:blipFill>
        <p:spPr>
          <a:xfrm rot="5400000">
            <a:off x="8544021" y="3709618"/>
            <a:ext cx="2251445" cy="3245589"/>
          </a:xfrm>
          <a:prstGeom prst="rect">
            <a:avLst/>
          </a:prstGeom>
        </p:spPr>
      </p:pic>
      <p:pic>
        <p:nvPicPr>
          <p:cNvPr id="10" name="图片 9"/>
          <p:cNvPicPr>
            <a:picLocks noChangeAspect="1"/>
          </p:cNvPicPr>
          <p:nvPr/>
        </p:nvPicPr>
        <p:blipFill rotWithShape="1">
          <a:blip r:embed="rId4" cstate="screen"/>
          <a:srcRect/>
          <a:stretch>
            <a:fillRect/>
          </a:stretch>
        </p:blipFill>
        <p:spPr>
          <a:xfrm>
            <a:off x="4426929" y="1795262"/>
            <a:ext cx="3359659" cy="4662871"/>
          </a:xfrm>
          <a:prstGeom prst="rect">
            <a:avLst/>
          </a:prstGeom>
        </p:spPr>
      </p:pic>
      <p:pic>
        <p:nvPicPr>
          <p:cNvPr id="59" name="图片 58"/>
          <p:cNvPicPr/>
          <p:nvPr/>
        </p:nvPicPr>
        <p:blipFill>
          <a:blip r:embed="rId5"/>
          <a:stretch>
            <a:fillRect/>
          </a:stretch>
        </p:blipFill>
        <p:spPr>
          <a:xfrm>
            <a:off x="8046950" y="1789771"/>
            <a:ext cx="3226503" cy="23484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3608991" y="-142875"/>
            <a:ext cx="4971252" cy="6732366"/>
            <a:chOff x="3608991" y="-142875"/>
            <a:chExt cx="4971252" cy="6732366"/>
          </a:xfrm>
        </p:grpSpPr>
        <p:sp>
          <p:nvSpPr>
            <p:cNvPr id="5" name="五边形 4"/>
            <p:cNvSpPr/>
            <p:nvPr/>
          </p:nvSpPr>
          <p:spPr>
            <a:xfrm rot="5400000">
              <a:off x="2728440" y="737683"/>
              <a:ext cx="6732361" cy="4971245"/>
            </a:xfrm>
            <a:prstGeom prst="homePlate">
              <a:avLst/>
            </a:prstGeom>
            <a:gradFill flip="none" rotWithShape="1">
              <a:gsLst>
                <a:gs pos="0">
                  <a:schemeClr val="tx1">
                    <a:alpha val="19000"/>
                  </a:schemeClr>
                </a:gs>
                <a:gs pos="100000">
                  <a:schemeClr val="tx1">
                    <a:alpha val="18000"/>
                  </a:schemeClr>
                </a:gs>
              </a:gsLst>
              <a:lin ang="0" scaled="1"/>
              <a:tileRect/>
            </a:gradFill>
            <a:ln w="158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rot="5400000">
              <a:off x="4715760" y="2725008"/>
              <a:ext cx="2757716" cy="4971250"/>
            </a:xfrm>
            <a:prstGeom prst="chevron">
              <a:avLst>
                <a:gd name="adj" fmla="val 75622"/>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rot="5400000">
              <a:off x="4895373" y="2904621"/>
              <a:ext cx="2398486" cy="4971250"/>
            </a:xfrm>
            <a:prstGeom prst="chevron">
              <a:avLst>
                <a:gd name="adj" fmla="val 86323"/>
              </a:avLst>
            </a:prstGeom>
            <a:solidFill>
              <a:schemeClr val="bg1"/>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2"/>
          <p:cNvSpPr txBox="1"/>
          <p:nvPr/>
        </p:nvSpPr>
        <p:spPr>
          <a:xfrm>
            <a:off x="3912013" y="3087333"/>
            <a:ext cx="4365202" cy="1754326"/>
          </a:xfrm>
          <a:prstGeom prst="rect">
            <a:avLst/>
          </a:prstGeom>
          <a:noFill/>
        </p:spPr>
        <p:txBody>
          <a:bodyPr wrap="square" rtlCol="0">
            <a:spAutoFit/>
          </a:bodyPr>
          <a:lstStyle/>
          <a:p>
            <a:pPr algn="ctr"/>
            <a:r>
              <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rPr>
              <a:t>业务需求分析及方案</a:t>
            </a:r>
            <a:endParaRPr lang="zh-CN" altLang="en-US" sz="5400" b="1" dirty="0">
              <a:solidFill>
                <a:schemeClr val="bg1"/>
              </a:solidFill>
              <a:effectLst>
                <a:outerShdw blurRad="101600" dist="38100" dir="2700000" algn="tl" rotWithShape="0">
                  <a:prstClr val="black">
                    <a:alpha val="50000"/>
                  </a:prstClr>
                </a:outerShdw>
              </a:effectLst>
              <a:latin typeface="微软雅黑" panose="020B0503020204020204" pitchFamily="34" charset="-122"/>
              <a:ea typeface="微软雅黑" panose="020B0503020204020204" pitchFamily="34" charset="-122"/>
            </a:endParaRPr>
          </a:p>
        </p:txBody>
      </p:sp>
      <p:sp>
        <p:nvSpPr>
          <p:cNvPr id="6" name="矩形 5"/>
          <p:cNvSpPr/>
          <p:nvPr/>
        </p:nvSpPr>
        <p:spPr>
          <a:xfrm>
            <a:off x="4056764" y="0"/>
            <a:ext cx="4075710" cy="203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9" name="直接连接符 8"/>
          <p:cNvCxnSpPr/>
          <p:nvPr/>
        </p:nvCxnSpPr>
        <p:spPr>
          <a:xfrm>
            <a:off x="4267200" y="3015549"/>
            <a:ext cx="3672114" cy="0"/>
          </a:xfrm>
          <a:prstGeom prst="line">
            <a:avLst/>
          </a:prstGeom>
          <a:ln w="222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397058">
            <a:off x="-1906853" y="4790351"/>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9212953">
            <a:off x="8678762" y="4786217"/>
            <a:ext cx="5753675" cy="2460224"/>
          </a:xfrm>
          <a:prstGeom prst="rect">
            <a:avLst/>
          </a:prstGeom>
          <a:gradFill flip="none" rotWithShape="1">
            <a:gsLst>
              <a:gs pos="0">
                <a:schemeClr val="tx1">
                  <a:alpha val="8000"/>
                </a:schemeClr>
              </a:gs>
              <a:gs pos="100000">
                <a:schemeClr val="tx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5204809"/>
            <a:ext cx="1981200" cy="1653191"/>
          </a:xfrm>
          <a:prstGeom prst="rtTriangl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a:off x="10208032" y="5204809"/>
            <a:ext cx="1981200" cy="1653191"/>
          </a:xfrm>
          <a:prstGeom prst="rtTriangl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a:off x="-483820" y="5204809"/>
            <a:ext cx="2609850" cy="2177762"/>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H="1">
            <a:off x="10117228" y="5190313"/>
            <a:ext cx="2627222" cy="2192257"/>
          </a:xfrm>
          <a:prstGeom prst="r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手动输入 18"/>
          <p:cNvSpPr/>
          <p:nvPr/>
        </p:nvSpPr>
        <p:spPr>
          <a:xfrm rot="10800000">
            <a:off x="9028006" y="-2551704"/>
            <a:ext cx="2878263" cy="7568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手动输入 18"/>
          <p:cNvSpPr/>
          <p:nvPr/>
        </p:nvSpPr>
        <p:spPr>
          <a:xfrm rot="10800000" flipH="1">
            <a:off x="277446" y="-2566221"/>
            <a:ext cx="2883776" cy="75829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76"/>
              <a:gd name="connsiteY0-2" fmla="*/ 3267 h 10000"/>
              <a:gd name="connsiteX1-3" fmla="*/ 10076 w 10076"/>
              <a:gd name="connsiteY1-4" fmla="*/ 0 h 10000"/>
              <a:gd name="connsiteX2-5" fmla="*/ 10076 w 10076"/>
              <a:gd name="connsiteY2-6" fmla="*/ 10000 h 10000"/>
              <a:gd name="connsiteX3-7" fmla="*/ 76 w 10076"/>
              <a:gd name="connsiteY3-8" fmla="*/ 10000 h 10000"/>
              <a:gd name="connsiteX4-9" fmla="*/ 0 w 10076"/>
              <a:gd name="connsiteY4-10" fmla="*/ 3267 h 10000"/>
              <a:gd name="connsiteX0-11" fmla="*/ 0 w 10076"/>
              <a:gd name="connsiteY0-12" fmla="*/ 3209 h 10000"/>
              <a:gd name="connsiteX1-13" fmla="*/ 10076 w 10076"/>
              <a:gd name="connsiteY1-14" fmla="*/ 0 h 10000"/>
              <a:gd name="connsiteX2-15" fmla="*/ 10076 w 10076"/>
              <a:gd name="connsiteY2-16" fmla="*/ 10000 h 10000"/>
              <a:gd name="connsiteX3-17" fmla="*/ 76 w 10076"/>
              <a:gd name="connsiteY3-18" fmla="*/ 10000 h 10000"/>
              <a:gd name="connsiteX4-19" fmla="*/ 0 w 10076"/>
              <a:gd name="connsiteY4-20" fmla="*/ 3209 h 10000"/>
              <a:gd name="connsiteX0-21" fmla="*/ 0 w 10076"/>
              <a:gd name="connsiteY0-22" fmla="*/ 3132 h 10000"/>
              <a:gd name="connsiteX1-23" fmla="*/ 10076 w 10076"/>
              <a:gd name="connsiteY1-24" fmla="*/ 0 h 10000"/>
              <a:gd name="connsiteX2-25" fmla="*/ 10076 w 10076"/>
              <a:gd name="connsiteY2-26" fmla="*/ 10000 h 10000"/>
              <a:gd name="connsiteX3-27" fmla="*/ 76 w 10076"/>
              <a:gd name="connsiteY3-28" fmla="*/ 10000 h 10000"/>
              <a:gd name="connsiteX4-29" fmla="*/ 0 w 10076"/>
              <a:gd name="connsiteY4-30" fmla="*/ 3132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76" h="10000">
                <a:moveTo>
                  <a:pt x="0" y="3132"/>
                </a:moveTo>
                <a:lnTo>
                  <a:pt x="10076" y="0"/>
                </a:lnTo>
                <a:lnTo>
                  <a:pt x="10076" y="10000"/>
                </a:lnTo>
                <a:lnTo>
                  <a:pt x="76" y="10000"/>
                </a:lnTo>
                <a:cubicBezTo>
                  <a:pt x="51" y="7756"/>
                  <a:pt x="25" y="5376"/>
                  <a:pt x="0" y="3132"/>
                </a:cubicBezTo>
                <a:close/>
              </a:path>
            </a:pathLst>
          </a:custGeom>
          <a:gradFill flip="none" rotWithShape="1">
            <a:gsLst>
              <a:gs pos="0">
                <a:schemeClr val="tx1">
                  <a:alpha val="10000"/>
                </a:schemeClr>
              </a:gs>
              <a:gs pos="100000">
                <a:schemeClr val="tx1">
                  <a:alpha val="1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cstate="screen"/>
          <a:srcRect/>
          <a:stretch>
            <a:fillRect/>
          </a:stretch>
        </p:blipFill>
        <p:spPr>
          <a:xfrm>
            <a:off x="4648200" y="361950"/>
            <a:ext cx="3371850" cy="28384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800" fill="hold"/>
                                        <p:tgtEl>
                                          <p:spTgt spid="7"/>
                                        </p:tgtEl>
                                        <p:attrNameLst>
                                          <p:attrName>ppt_x</p:attrName>
                                        </p:attrNameLst>
                                      </p:cBhvr>
                                      <p:tavLst>
                                        <p:tav tm="0">
                                          <p:val>
                                            <p:strVal val="#ppt_x"/>
                                          </p:val>
                                        </p:tav>
                                        <p:tav tm="100000">
                                          <p:val>
                                            <p:strVal val="#ppt_x"/>
                                          </p:val>
                                        </p:tav>
                                      </p:tavLst>
                                    </p:anim>
                                    <p:anim calcmode="lin" valueType="num">
                                      <p:cBhvr additive="base">
                                        <p:cTn id="8" dur="800" fill="hold"/>
                                        <p:tgtEl>
                                          <p:spTgt spid="7"/>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400"/>
                                  </p:stCondLst>
                                  <p:childTnLst>
                                    <p:set>
                                      <p:cBhvr>
                                        <p:cTn id="10" dur="1" fill="hold">
                                          <p:stCondLst>
                                            <p:cond delay="0"/>
                                          </p:stCondLst>
                                        </p:cTn>
                                        <p:tgtEl>
                                          <p:spTgt spid="6"/>
                                        </p:tgtEl>
                                        <p:attrNameLst>
                                          <p:attrName>style.visibility</p:attrName>
                                        </p:attrNameLst>
                                      </p:cBhvr>
                                      <p:to>
                                        <p:strVal val="visible"/>
                                      </p:to>
                                    </p:set>
                                    <p:anim calcmode="lin" valueType="num">
                                      <p:cBhvr>
                                        <p:cTn id="11" dur="600" fill="hold"/>
                                        <p:tgtEl>
                                          <p:spTgt spid="6"/>
                                        </p:tgtEl>
                                        <p:attrNameLst>
                                          <p:attrName>ppt_w</p:attrName>
                                        </p:attrNameLst>
                                      </p:cBhvr>
                                      <p:tavLst>
                                        <p:tav tm="0">
                                          <p:val>
                                            <p:strVal val="#ppt_w+.3"/>
                                          </p:val>
                                        </p:tav>
                                        <p:tav tm="100000">
                                          <p:val>
                                            <p:strVal val="#ppt_w"/>
                                          </p:val>
                                        </p:tav>
                                      </p:tavLst>
                                    </p:anim>
                                    <p:anim calcmode="lin" valueType="num">
                                      <p:cBhvr>
                                        <p:cTn id="12" dur="600" fill="hold"/>
                                        <p:tgtEl>
                                          <p:spTgt spid="6"/>
                                        </p:tgtEl>
                                        <p:attrNameLst>
                                          <p:attrName>ppt_h</p:attrName>
                                        </p:attrNameLst>
                                      </p:cBhvr>
                                      <p:tavLst>
                                        <p:tav tm="0">
                                          <p:val>
                                            <p:strVal val="#ppt_h"/>
                                          </p:val>
                                        </p:tav>
                                        <p:tav tm="100000">
                                          <p:val>
                                            <p:strVal val="#ppt_h"/>
                                          </p:val>
                                        </p:tav>
                                      </p:tavLst>
                                    </p:anim>
                                    <p:animEffect transition="in" filter="fade">
                                      <p:cBhvr>
                                        <p:cTn id="13" dur="600"/>
                                        <p:tgtEl>
                                          <p:spTgt spid="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55"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strVal val="#ppt_w*0.70"/>
                                          </p:val>
                                        </p:tav>
                                        <p:tav tm="100000">
                                          <p:val>
                                            <p:strVal val="#ppt_w"/>
                                          </p:val>
                                        </p:tav>
                                      </p:tavLst>
                                    </p:anim>
                                    <p:anim calcmode="lin" valueType="num">
                                      <p:cBhvr>
                                        <p:cTn id="29" dur="500" fill="hold"/>
                                        <p:tgtEl>
                                          <p:spTgt spid="19"/>
                                        </p:tgtEl>
                                        <p:attrNameLst>
                                          <p:attrName>ppt_h</p:attrName>
                                        </p:attrNameLst>
                                      </p:cBhvr>
                                      <p:tavLst>
                                        <p:tav tm="0">
                                          <p:val>
                                            <p:strVal val="#ppt_h"/>
                                          </p:val>
                                        </p:tav>
                                        <p:tav tm="100000">
                                          <p:val>
                                            <p:strVal val="#ppt_h"/>
                                          </p:val>
                                        </p:tav>
                                      </p:tavLst>
                                    </p:anim>
                                    <p:animEffect transition="in" filter="fade">
                                      <p:cBhvr>
                                        <p:cTn id="30" dur="500"/>
                                        <p:tgtEl>
                                          <p:spTgt spid="19"/>
                                        </p:tgtEl>
                                      </p:cBhvr>
                                    </p:animEffect>
                                  </p:childTnLst>
                                </p:cTn>
                              </p:par>
                              <p:par>
                                <p:cTn id="31" presetID="55" presetClass="entr" presetSubtype="0"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strVal val="#ppt_w*0.70"/>
                                          </p:val>
                                        </p:tav>
                                        <p:tav tm="100000">
                                          <p:val>
                                            <p:strVal val="#ppt_w"/>
                                          </p:val>
                                        </p:tav>
                                      </p:tavLst>
                                    </p:anim>
                                    <p:anim calcmode="lin" valueType="num">
                                      <p:cBhvr>
                                        <p:cTn id="34" dur="500" fill="hold"/>
                                        <p:tgtEl>
                                          <p:spTgt spid="20"/>
                                        </p:tgtEl>
                                        <p:attrNameLst>
                                          <p:attrName>ppt_h</p:attrName>
                                        </p:attrNameLst>
                                      </p:cBhvr>
                                      <p:tavLst>
                                        <p:tav tm="0">
                                          <p:val>
                                            <p:strVal val="#ppt_h"/>
                                          </p:val>
                                        </p:tav>
                                        <p:tav tm="100000">
                                          <p:val>
                                            <p:strVal val="#ppt_h"/>
                                          </p:val>
                                        </p:tav>
                                      </p:tavLst>
                                    </p:anim>
                                    <p:animEffect transition="in" filter="fade">
                                      <p:cBhvr>
                                        <p:cTn id="35" dur="500"/>
                                        <p:tgtEl>
                                          <p:spTgt spid="2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13" grpId="0" animBg="1"/>
      <p:bldP spid="14" grpId="0" animBg="1"/>
      <p:bldP spid="15" grpId="0" animBg="1"/>
      <p:bldP spid="16" grpId="0" animBg="1"/>
      <p:bldP spid="18" grpId="0" animBg="1"/>
      <p:bldP spid="19" grpId="0" animBg="1"/>
      <p:bldP spid="2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7078</Words>
  <Application>WPS 演示</Application>
  <PresentationFormat>宽屏</PresentationFormat>
  <Paragraphs>1230</Paragraphs>
  <Slides>42</Slides>
  <Notes>22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Arial</vt:lpstr>
      <vt:lpstr>宋体</vt:lpstr>
      <vt:lpstr>Wingdings</vt:lpstr>
      <vt:lpstr>微软雅黑</vt:lpstr>
      <vt:lpstr>Agency FB</vt:lpstr>
      <vt:lpstr>Calibri</vt:lpstr>
      <vt:lpstr>Arial Unicode MS</vt:lpstr>
      <vt:lpstr>Calibri Light</vt:lpstr>
      <vt:lpstr>Impact</vt:lpstr>
      <vt:lpstr>Times New Roman</vt:lpstr>
      <vt:lpstr>Wingdings</vt:lpstr>
      <vt:lpstr>Calibri</vt:lpstr>
      <vt:lpstr>黑体</vt:lpstr>
      <vt:lpstr>Helvetica Light</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陈璇</dc:creator>
  <cp:lastModifiedBy>卞志阳George</cp:lastModifiedBy>
  <cp:revision>663</cp:revision>
  <dcterms:created xsi:type="dcterms:W3CDTF">2017-04-26T06:10:00Z</dcterms:created>
  <dcterms:modified xsi:type="dcterms:W3CDTF">2019-04-12T09:18:22Z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ies>
</file>